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401" r:id="rId2"/>
    <p:sldId id="424" r:id="rId3"/>
    <p:sldId id="416" r:id="rId4"/>
    <p:sldId id="425" r:id="rId5"/>
    <p:sldId id="426" r:id="rId6"/>
    <p:sldId id="427" r:id="rId7"/>
    <p:sldId id="428" r:id="rId8"/>
    <p:sldId id="417" r:id="rId9"/>
    <p:sldId id="419" r:id="rId10"/>
    <p:sldId id="418" r:id="rId11"/>
    <p:sldId id="423" r:id="rId12"/>
    <p:sldId id="429" r:id="rId13"/>
    <p:sldId id="421" r:id="rId14"/>
    <p:sldId id="422" r:id="rId15"/>
    <p:sldId id="420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echnika-Bold" panose="00000600000000000000" charset="-18"/>
      <p:regular r:id="rId23"/>
      <p:bold r:id="rId24"/>
    </p:embeddedFont>
    <p:embeddedFont>
      <p:font typeface="Technika" panose="020B0604020202020204" charset="-18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2131" autoAdjust="0"/>
  </p:normalViewPr>
  <p:slideViewPr>
    <p:cSldViewPr snapToGrid="0">
      <p:cViewPr>
        <p:scale>
          <a:sx n="80" d="100"/>
          <a:sy n="80" d="100"/>
        </p:scale>
        <p:origin x="-156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75D47-2197-4C86-B3AB-C3A866745622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BBEC3-95BF-4465-BDCD-2CC2479B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3329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9E2FD-0784-4B96-B759-0FC93F916375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8DBC7-7D28-4E0D-89C7-6F5D154476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171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8DBC7-7D28-4E0D-89C7-6F5D154476A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415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" b="-9"/>
          <a:stretch/>
        </p:blipFill>
        <p:spPr>
          <a:xfrm>
            <a:off x="0" y="0"/>
            <a:ext cx="10076688" cy="7557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5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en-US" sz="4800" b="1" i="0" u="none" strike="noStrike" baseline="0" dirty="0">
                <a:latin typeface="Technika-Bold" panose="00000600000000000000" pitchFamily="50" charset="-18"/>
              </a:rPr>
              <a:t>PRESENTATION TITLE</a:t>
            </a: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/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en-US" sz="4800" b="1" i="0" u="none" strike="noStrike" baseline="0" dirty="0">
                <a:latin typeface="Technika-Bold" panose="00000600000000000000" pitchFamily="50" charset="-18"/>
              </a:rPr>
              <a:t>SUBTITLE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3441736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FACULTIES, INSTITUTES AND OTHER PARTS</a:t>
            </a:r>
            <a:br>
              <a:rPr lang="en-US" dirty="0"/>
            </a:br>
            <a:r>
              <a:rPr lang="en-US" dirty="0"/>
              <a:t>AUTHOR/TITLE</a:t>
            </a:r>
            <a:r>
              <a:rPr lang="cs-CZ" dirty="0"/>
              <a:t> </a:t>
            </a:r>
            <a:r>
              <a:rPr lang="en-US" dirty="0"/>
              <a:t>NAME</a:t>
            </a:r>
            <a:r>
              <a:rPr lang="cs-CZ" dirty="0"/>
              <a:t> </a:t>
            </a:r>
            <a:r>
              <a:rPr lang="en-US" dirty="0"/>
              <a:t>SURNAME</a:t>
            </a:r>
            <a:br>
              <a:rPr lang="en-US" dirty="0"/>
            </a:br>
            <a:r>
              <a:rPr lang="en-US" dirty="0"/>
              <a:t>DATE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1" y="270000"/>
            <a:ext cx="1302985" cy="6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" b="-10"/>
          <a:stretch/>
        </p:blipFill>
        <p:spPr>
          <a:xfrm>
            <a:off x="0" y="1"/>
            <a:ext cx="10076688" cy="755750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0002" y="270001"/>
            <a:ext cx="1232227" cy="6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5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en-US" sz="4800" b="1" i="0" u="none" strike="noStrike" baseline="0" dirty="0">
                <a:latin typeface="Technika-Bold" panose="00000600000000000000" pitchFamily="50" charset="-18"/>
              </a:rPr>
              <a:t>PRESENTATION TITLE</a:t>
            </a: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/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en-US" sz="4800" b="1" i="0" u="none" strike="noStrike" baseline="0" dirty="0">
                <a:latin typeface="Technika-Bold" panose="00000600000000000000" pitchFamily="50" charset="-18"/>
              </a:rPr>
              <a:t>SUBTITLE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3441736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FACULTIES, INSTITUTES AND OTHER PARTS</a:t>
            </a:r>
            <a:br>
              <a:rPr lang="en-US" dirty="0"/>
            </a:br>
            <a:r>
              <a:rPr lang="en-US" dirty="0"/>
              <a:t>AUTHOR/TITLE</a:t>
            </a:r>
            <a:r>
              <a:rPr lang="cs-CZ" dirty="0"/>
              <a:t> </a:t>
            </a:r>
            <a:r>
              <a:rPr lang="en-US" dirty="0"/>
              <a:t>NAME</a:t>
            </a:r>
            <a:r>
              <a:rPr lang="cs-CZ" dirty="0"/>
              <a:t> </a:t>
            </a:r>
            <a:r>
              <a:rPr lang="en-US" dirty="0"/>
              <a:t>SURNAME</a:t>
            </a:r>
            <a:br>
              <a:rPr lang="en-US" dirty="0"/>
            </a:br>
            <a:r>
              <a:rPr lang="en-US" dirty="0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716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" b="-10"/>
          <a:stretch/>
        </p:blipFill>
        <p:spPr>
          <a:xfrm>
            <a:off x="0" y="1"/>
            <a:ext cx="10076688" cy="75575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0002" y="270001"/>
            <a:ext cx="1232227" cy="6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5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en-US" sz="4800" b="1" i="0" u="none" strike="noStrike" baseline="0" dirty="0">
                <a:latin typeface="Technika-Bold" panose="00000600000000000000" pitchFamily="50" charset="-18"/>
              </a:rPr>
              <a:t>PRESENTATION TITLE</a:t>
            </a: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/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en-US" sz="4800" b="1" i="0" u="none" strike="noStrike" baseline="0" dirty="0">
                <a:latin typeface="Technika-Bold" panose="00000600000000000000" pitchFamily="50" charset="-18"/>
              </a:rPr>
              <a:t>SUBTITLE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3441736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FACULTIES, INSTITUTES AND OTHER PARTS</a:t>
            </a:r>
            <a:br>
              <a:rPr lang="en-US" dirty="0"/>
            </a:br>
            <a:r>
              <a:rPr lang="en-US" dirty="0"/>
              <a:t>AUTHOR/TITLE</a:t>
            </a:r>
            <a:r>
              <a:rPr lang="cs-CZ" dirty="0"/>
              <a:t> </a:t>
            </a:r>
            <a:r>
              <a:rPr lang="en-US" dirty="0"/>
              <a:t>NAME</a:t>
            </a:r>
            <a:r>
              <a:rPr lang="cs-CZ" dirty="0"/>
              <a:t> </a:t>
            </a:r>
            <a:r>
              <a:rPr lang="en-US" dirty="0"/>
              <a:t>SURNAME</a:t>
            </a:r>
            <a:br>
              <a:rPr lang="en-US" dirty="0"/>
            </a:br>
            <a:r>
              <a:rPr lang="en-US" dirty="0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789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1800000"/>
            <a:ext cx="7794000" cy="1087934"/>
          </a:xfrm>
        </p:spPr>
        <p:txBody>
          <a:bodyPr anchor="t"/>
          <a:lstStyle>
            <a:lvl1pPr>
              <a:defRPr sz="2800" kern="2800" baseline="0">
                <a:latin typeface="Technika-Bold" panose="00000600000000000000" pitchFamily="50" charset="-18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0000" y="3059766"/>
            <a:ext cx="7794000" cy="35280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7684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0"/>
            <a:ext cx="9143999" cy="140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"/>
            <a:ext cx="9143999" cy="6543674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 kern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smtClean="0"/>
              <a:t>INSERT IMAGE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1791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0000" y="1440000"/>
            <a:ext cx="779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000" y="2880000"/>
            <a:ext cx="7794000" cy="37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0002" y="270000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ernaL\ownCloud\CAP\Publicita\Logolink\logolink_OP_VVV_hor_barva_eng.jpg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413" y="0"/>
            <a:ext cx="6480175" cy="1439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4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87" r:id="rId3"/>
    <p:sldLayoutId id="2147483674" r:id="rId4"/>
    <p:sldLayoutId id="2147483688" r:id="rId5"/>
  </p:sldLayoutIdLs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chnika-Bold" panose="00000600000000000000" pitchFamily="50" charset="-18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32" userDrawn="1">
          <p15:clr>
            <a:srgbClr val="F26B43"/>
          </p15:clr>
        </p15:guide>
        <p15:guide id="2" pos="13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711293" y="2462879"/>
            <a:ext cx="8641154" cy="1446663"/>
          </a:xfrm>
        </p:spPr>
        <p:txBody>
          <a:bodyPr>
            <a:noAutofit/>
          </a:bodyPr>
          <a:lstStyle/>
          <a:p>
            <a:r>
              <a:rPr lang="cs-CZ" sz="3200" dirty="0" smtClean="0">
                <a:latin typeface="+mn-lt"/>
              </a:rPr>
              <a:t>Perspektiva </a:t>
            </a:r>
            <a:r>
              <a:rPr lang="cs-CZ" sz="3200" dirty="0" err="1" smtClean="0">
                <a:latin typeface="+mn-lt"/>
              </a:rPr>
              <a:t>fotovoltaiky</a:t>
            </a:r>
            <a:r>
              <a:rPr lang="cs-CZ" sz="3200" dirty="0" smtClean="0">
                <a:latin typeface="+mn-lt"/>
              </a:rPr>
              <a:t> v ČR a ve světě -pohled UCEEB</a:t>
            </a:r>
            <a:endParaRPr lang="cs-CZ" sz="3200" dirty="0">
              <a:latin typeface="+mn-lt"/>
            </a:endParaRPr>
          </a:p>
        </p:txBody>
      </p:sp>
      <p:sp>
        <p:nvSpPr>
          <p:cNvPr id="13" name="Podnadpis 12"/>
          <p:cNvSpPr>
            <a:spLocks noGrp="1"/>
          </p:cNvSpPr>
          <p:nvPr>
            <p:ph type="subTitle" idx="1"/>
          </p:nvPr>
        </p:nvSpPr>
        <p:spPr>
          <a:xfrm>
            <a:off x="807646" y="5168664"/>
            <a:ext cx="7941754" cy="1771721"/>
          </a:xfrm>
        </p:spPr>
        <p:txBody>
          <a:bodyPr/>
          <a:lstStyle/>
          <a:p>
            <a:endParaRPr lang="cs-CZ" dirty="0">
              <a:latin typeface="+mn-lt"/>
            </a:endParaRPr>
          </a:p>
          <a:p>
            <a:r>
              <a:rPr lang="cs-CZ" dirty="0" smtClean="0">
                <a:latin typeface="+mn-lt"/>
              </a:rPr>
              <a:t>07.03.2019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943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uceeb.cz/sites/default/files/styles/photogallery_full/public/photogallery/61/rp2-simulator1.jpg?itok=-kKEfiV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198370" cy="471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005" y="1495364"/>
            <a:ext cx="3526103" cy="471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03648" y="908720"/>
            <a:ext cx="3600400" cy="432048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r>
              <a:rPr lang="cs-CZ" sz="2000" dirty="0" smtClean="0"/>
              <a:t>Elektrický FV simulátor</a:t>
            </a:r>
            <a:endParaRPr lang="en-US" sz="20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5004048" y="908720"/>
            <a:ext cx="3600400" cy="432048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r>
              <a:rPr lang="cs-CZ" sz="2000" dirty="0" smtClean="0"/>
              <a:t>Simulátor slunečního svitu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31945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60376" y="735143"/>
            <a:ext cx="7553325" cy="2340000"/>
          </a:xfrm>
        </p:spPr>
        <p:txBody>
          <a:bodyPr/>
          <a:lstStyle/>
          <a:p>
            <a:r>
              <a:rPr lang="cs-CZ" dirty="0" smtClean="0"/>
              <a:t>Predikce osvitu pro FV systémy</a:t>
            </a:r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07" y="2230924"/>
            <a:ext cx="3763193" cy="3222700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554807" y="2116293"/>
            <a:ext cx="7553325" cy="23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685766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074BD"/>
              </a:buClr>
              <a:buFont typeface="Wingdings" panose="05000000000000000000" pitchFamily="2" charset="2"/>
              <a:buChar char="§"/>
              <a:defRPr sz="1800" kern="30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5" indent="-171442" algn="l" defTabSz="685766" rtl="0" eaLnBrk="1" latinLnBrk="0" hangingPunct="1">
              <a:lnSpc>
                <a:spcPct val="150000"/>
              </a:lnSpc>
              <a:spcBef>
                <a:spcPts val="375"/>
              </a:spcBef>
              <a:buClr>
                <a:srgbClr val="0074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7" indent="-171442" algn="l" defTabSz="685766" rtl="0" eaLnBrk="1" latinLnBrk="0" hangingPunct="1">
              <a:lnSpc>
                <a:spcPct val="150000"/>
              </a:lnSpc>
              <a:spcBef>
                <a:spcPts val="375"/>
              </a:spcBef>
              <a:buClr>
                <a:srgbClr val="0074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0" indent="-171442" algn="l" defTabSz="685766" rtl="0" eaLnBrk="1" latinLnBrk="0" hangingPunct="1">
              <a:lnSpc>
                <a:spcPct val="150000"/>
              </a:lnSpc>
              <a:spcBef>
                <a:spcPts val="375"/>
              </a:spcBef>
              <a:buClr>
                <a:srgbClr val="0074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2974" indent="-171442" algn="l" defTabSz="685766" rtl="0" eaLnBrk="1" latinLnBrk="0" hangingPunct="1">
              <a:lnSpc>
                <a:spcPct val="150000"/>
              </a:lnSpc>
              <a:spcBef>
                <a:spcPts val="375"/>
              </a:spcBef>
              <a:buClr>
                <a:srgbClr val="0074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Fenix installation</a:t>
            </a:r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873" y="2230924"/>
            <a:ext cx="4061859" cy="32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9950"/>
            <a:ext cx="8639175" cy="344805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867" y="284215"/>
            <a:ext cx="3618980" cy="3559652"/>
          </a:xfrm>
          <a:prstGeom prst="rect">
            <a:avLst/>
          </a:prstGeom>
        </p:spPr>
      </p:pic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75709" y="650477"/>
            <a:ext cx="7553325" cy="2340000"/>
          </a:xfrm>
        </p:spPr>
        <p:txBody>
          <a:bodyPr/>
          <a:lstStyle/>
          <a:p>
            <a:r>
              <a:rPr lang="cs-CZ" dirty="0" smtClean="0"/>
              <a:t>Predikce osvitu pro FV systémy</a:t>
            </a:r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8410574" y="4131360"/>
            <a:ext cx="7553325" cy="23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685766" rtl="0" eaLnBrk="1" latinLnBrk="0" hangingPunct="1">
              <a:lnSpc>
                <a:spcPct val="150000"/>
              </a:lnSpc>
              <a:spcBef>
                <a:spcPts val="750"/>
              </a:spcBef>
              <a:buClr>
                <a:srgbClr val="0074BD"/>
              </a:buClr>
              <a:buFont typeface="Wingdings" panose="05000000000000000000" pitchFamily="2" charset="2"/>
              <a:buChar char="§"/>
              <a:defRPr sz="1800" kern="30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5" indent="-171442" algn="l" defTabSz="685766" rtl="0" eaLnBrk="1" latinLnBrk="0" hangingPunct="1">
              <a:lnSpc>
                <a:spcPct val="150000"/>
              </a:lnSpc>
              <a:spcBef>
                <a:spcPts val="375"/>
              </a:spcBef>
              <a:buClr>
                <a:srgbClr val="0074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7" indent="-171442" algn="l" defTabSz="685766" rtl="0" eaLnBrk="1" latinLnBrk="0" hangingPunct="1">
              <a:lnSpc>
                <a:spcPct val="150000"/>
              </a:lnSpc>
              <a:spcBef>
                <a:spcPts val="375"/>
              </a:spcBef>
              <a:buClr>
                <a:srgbClr val="0074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0" indent="-171442" algn="l" defTabSz="685766" rtl="0" eaLnBrk="1" latinLnBrk="0" hangingPunct="1">
              <a:lnSpc>
                <a:spcPct val="150000"/>
              </a:lnSpc>
              <a:spcBef>
                <a:spcPts val="375"/>
              </a:spcBef>
              <a:buClr>
                <a:srgbClr val="0074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2974" indent="-171442" algn="l" defTabSz="685766" rtl="0" eaLnBrk="1" latinLnBrk="0" hangingPunct="1">
              <a:lnSpc>
                <a:spcPct val="150000"/>
              </a:lnSpc>
              <a:spcBef>
                <a:spcPts val="375"/>
              </a:spcBef>
              <a:buClr>
                <a:srgbClr val="0074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Fenix installation</a:t>
            </a:r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02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94" y="1176187"/>
            <a:ext cx="7200000" cy="4417229"/>
          </a:xfrm>
          <a:prstGeom prst="rect">
            <a:avLst/>
          </a:prstGeom>
        </p:spPr>
      </p:pic>
      <p:sp>
        <p:nvSpPr>
          <p:cNvPr id="5" name="Zástupný symbol pro číslo snímku 3"/>
          <p:cNvSpPr txBox="1">
            <a:spLocks noGrp="1"/>
          </p:cNvSpPr>
          <p:nvPr/>
        </p:nvSpPr>
        <p:spPr bwMode="auto">
          <a:xfrm>
            <a:off x="6638132" y="53166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000" dirty="0" smtClean="0">
                <a:solidFill>
                  <a:srgbClr val="D7273E"/>
                </a:solidFill>
                <a:latin typeface="Unient DIN CE - Bold"/>
              </a:rPr>
              <a:t>8</a:t>
            </a:r>
            <a:endParaRPr lang="cs-CZ" altLang="en-US" sz="1000" b="0" dirty="0">
              <a:solidFill>
                <a:srgbClr val="D7273E"/>
              </a:solidFill>
              <a:latin typeface="Unient DIN CE - Bold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94993" y="541863"/>
            <a:ext cx="5299181" cy="1002214"/>
          </a:xfrm>
          <a:prstGeom prst="rect">
            <a:avLst/>
          </a:prstGeom>
        </p:spPr>
        <p:txBody>
          <a:bodyPr wrap="square" rtlCol="0" anchor="ctr">
            <a:normAutofit fontScale="85000" lnSpcReduction="10000"/>
          </a:bodyPr>
          <a:lstStyle/>
          <a:p>
            <a:r>
              <a:rPr lang="cs-CZ" sz="2000" dirty="0" smtClean="0"/>
              <a:t>Návrhy a simulace užití </a:t>
            </a:r>
            <a:r>
              <a:rPr lang="cs-CZ" sz="2000" dirty="0" err="1" smtClean="0"/>
              <a:t>fotovoltaiky</a:t>
            </a:r>
            <a:r>
              <a:rPr lang="cs-CZ" sz="2000" dirty="0" smtClean="0"/>
              <a:t> pro budovy</a:t>
            </a:r>
          </a:p>
          <a:p>
            <a:endParaRPr lang="cs-CZ" sz="2000" dirty="0" smtClean="0"/>
          </a:p>
          <a:p>
            <a:r>
              <a:rPr lang="cs-CZ" sz="2000" dirty="0" smtClean="0"/>
              <a:t>Vliv městského prostředí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925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 txBox="1">
            <a:spLocks noGrp="1"/>
          </p:cNvSpPr>
          <p:nvPr/>
        </p:nvSpPr>
        <p:spPr bwMode="auto">
          <a:xfrm>
            <a:off x="6638132" y="53166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000" dirty="0" smtClean="0">
                <a:solidFill>
                  <a:srgbClr val="D7273E"/>
                </a:solidFill>
                <a:latin typeface="Unient DIN CE - Bold"/>
              </a:rPr>
              <a:t>8</a:t>
            </a:r>
            <a:endParaRPr lang="cs-CZ" altLang="en-US" sz="1000" b="0" dirty="0">
              <a:solidFill>
                <a:srgbClr val="D7273E"/>
              </a:solidFill>
              <a:latin typeface="Unient DIN CE - Bold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72" y="1195388"/>
            <a:ext cx="8890656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0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 txBox="1">
            <a:spLocks/>
          </p:cNvSpPr>
          <p:nvPr/>
        </p:nvSpPr>
        <p:spPr>
          <a:xfrm>
            <a:off x="905070" y="445104"/>
            <a:ext cx="82389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 dirty="0" smtClean="0">
                <a:latin typeface="+mj-lt"/>
              </a:rPr>
              <a:t>Projekty a smluvní výzkum a vývoj</a:t>
            </a:r>
            <a:endParaRPr lang="cs-CZ" sz="2800" b="1" dirty="0">
              <a:latin typeface="+mj-lt"/>
            </a:endParaRPr>
          </a:p>
        </p:txBody>
      </p:sp>
      <p:pic>
        <p:nvPicPr>
          <p:cNvPr id="3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55" y="1329265"/>
            <a:ext cx="2472452" cy="2206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564" y="1988490"/>
            <a:ext cx="3313811" cy="2276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2" b="15670"/>
          <a:stretch/>
        </p:blipFill>
        <p:spPr bwMode="auto">
          <a:xfrm>
            <a:off x="353255" y="5610137"/>
            <a:ext cx="2350571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inspiredbyrankine.co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697" y="5744261"/>
            <a:ext cx="2619332" cy="5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236900" y="5719152"/>
            <a:ext cx="278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S.A.W.E.R.</a:t>
            </a:r>
            <a:endParaRPr lang="en-US" sz="3600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761" y="2750609"/>
            <a:ext cx="3135371" cy="23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8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0043" y="-9868"/>
            <a:ext cx="10584043" cy="686786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9920" y="531118"/>
            <a:ext cx="56460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 err="1" smtClean="0"/>
              <a:t>Fotovoltaika</a:t>
            </a:r>
            <a:r>
              <a:rPr lang="cs-CZ" sz="4400" dirty="0" smtClean="0"/>
              <a:t> nabyla </a:t>
            </a:r>
          </a:p>
          <a:p>
            <a:pPr algn="ctr"/>
            <a:r>
              <a:rPr lang="cs-CZ" sz="4400" dirty="0" smtClean="0"/>
              <a:t>velkých rozměrů</a:t>
            </a:r>
            <a:endParaRPr lang="en-US" sz="6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479463" y="6581002"/>
            <a:ext cx="16645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IAEI </a:t>
            </a:r>
            <a:r>
              <a:rPr lang="cs-CZ" sz="1200" dirty="0" err="1" smtClean="0"/>
              <a:t>magazine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35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ovéPole 18"/>
          <p:cNvSpPr txBox="1"/>
          <p:nvPr/>
        </p:nvSpPr>
        <p:spPr>
          <a:xfrm>
            <a:off x="97168" y="183995"/>
            <a:ext cx="487505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600" dirty="0" smtClean="0"/>
          </a:p>
          <a:p>
            <a:r>
              <a:rPr lang="cs-CZ" sz="1600" dirty="0" smtClean="0"/>
              <a:t>5 největších FV parků (červen 2017)</a:t>
            </a:r>
          </a:p>
          <a:p>
            <a:endParaRPr lang="cs-CZ" sz="1400" dirty="0" smtClean="0"/>
          </a:p>
          <a:p>
            <a:r>
              <a:rPr lang="en-US" sz="1400" dirty="0" err="1" smtClean="0"/>
              <a:t>Tengger</a:t>
            </a:r>
            <a:r>
              <a:rPr lang="en-US" sz="1400" dirty="0" smtClean="0"/>
              <a:t> </a:t>
            </a:r>
            <a:r>
              <a:rPr lang="en-US" sz="1400" dirty="0"/>
              <a:t>Desert Solar Park – 1500MW – </a:t>
            </a:r>
            <a:r>
              <a:rPr lang="cs-CZ" sz="1400" dirty="0" smtClean="0"/>
              <a:t>Čína</a:t>
            </a:r>
            <a:endParaRPr lang="en-US" sz="1400" dirty="0"/>
          </a:p>
          <a:p>
            <a:r>
              <a:rPr lang="en-US" sz="1400" dirty="0"/>
              <a:t>Datong Solar Power Top Runner Base – 1000MW – </a:t>
            </a:r>
            <a:r>
              <a:rPr lang="cs-CZ" sz="1400" dirty="0"/>
              <a:t>Čína</a:t>
            </a:r>
            <a:endParaRPr lang="en-US" sz="1400" dirty="0"/>
          </a:p>
          <a:p>
            <a:r>
              <a:rPr lang="en-US" sz="1400" dirty="0" smtClean="0"/>
              <a:t>Kurnool </a:t>
            </a:r>
            <a:r>
              <a:rPr lang="en-US" sz="1400" dirty="0"/>
              <a:t>Ultra Mega Solar Park – 900 MW – </a:t>
            </a:r>
            <a:r>
              <a:rPr lang="cs-CZ" sz="1400" dirty="0" smtClean="0"/>
              <a:t>Indie</a:t>
            </a:r>
            <a:endParaRPr lang="cs-CZ" sz="1400" dirty="0"/>
          </a:p>
          <a:p>
            <a:r>
              <a:rPr lang="en-US" sz="1400" dirty="0" err="1"/>
              <a:t>Longyangxia</a:t>
            </a:r>
            <a:r>
              <a:rPr lang="en-US" sz="1400" dirty="0"/>
              <a:t> Dam Solar Park – 850MW – </a:t>
            </a:r>
            <a:r>
              <a:rPr lang="cs-CZ" sz="1400" dirty="0"/>
              <a:t>Čína</a:t>
            </a:r>
            <a:endParaRPr lang="en-US" sz="1400" dirty="0"/>
          </a:p>
          <a:p>
            <a:r>
              <a:rPr lang="en-US" sz="1400" dirty="0" err="1" smtClean="0"/>
              <a:t>Kamuthi</a:t>
            </a:r>
            <a:r>
              <a:rPr lang="en-US" sz="1400" dirty="0" smtClean="0"/>
              <a:t> </a:t>
            </a:r>
            <a:r>
              <a:rPr lang="en-US" sz="1400" dirty="0"/>
              <a:t>Solar Power Project – 648MW – </a:t>
            </a:r>
            <a:r>
              <a:rPr lang="en-US" sz="1400" dirty="0" err="1" smtClean="0"/>
              <a:t>Ind</a:t>
            </a:r>
            <a:r>
              <a:rPr lang="cs-CZ" sz="1400" dirty="0" err="1" smtClean="0"/>
              <a:t>ie</a:t>
            </a:r>
            <a:endParaRPr lang="cs-CZ" sz="1400" dirty="0" smtClean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7933926" y="6581002"/>
            <a:ext cx="1210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bbc.com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351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788" y="1"/>
            <a:ext cx="5520212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95381" y="1511224"/>
            <a:ext cx="252965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u="sng" dirty="0" smtClean="0"/>
              <a:t>EU cíle: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 smtClean="0"/>
              <a:t>20 – 20 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 smtClean="0"/>
              <a:t>30 – 30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 smtClean="0"/>
              <a:t>50 - 100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678953" y="788465"/>
            <a:ext cx="75342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To </a:t>
            </a:r>
            <a:r>
              <a:rPr lang="cs-CZ" sz="2800" dirty="0" err="1" smtClean="0"/>
              <a:t>achieve</a:t>
            </a:r>
            <a:r>
              <a:rPr lang="cs-CZ" sz="2800" dirty="0" smtClean="0"/>
              <a:t> </a:t>
            </a:r>
            <a:r>
              <a:rPr lang="cs-CZ" sz="2800" dirty="0" err="1" smtClean="0"/>
              <a:t>this</a:t>
            </a:r>
            <a:r>
              <a:rPr lang="cs-CZ" sz="2800" dirty="0" smtClean="0"/>
              <a:t> </a:t>
            </a:r>
            <a:r>
              <a:rPr lang="cs-CZ" sz="2800" dirty="0" err="1" smtClean="0"/>
              <a:t>we</a:t>
            </a:r>
            <a:r>
              <a:rPr lang="cs-CZ" sz="2800" dirty="0" smtClean="0"/>
              <a:t> </a:t>
            </a:r>
            <a:r>
              <a:rPr lang="cs-CZ" sz="2800" dirty="0" err="1" smtClean="0"/>
              <a:t>also</a:t>
            </a:r>
            <a:r>
              <a:rPr lang="cs-CZ" sz="2800" dirty="0" smtClean="0"/>
              <a:t> </a:t>
            </a:r>
            <a:r>
              <a:rPr lang="cs-CZ" sz="2800" dirty="0" err="1" smtClean="0"/>
              <a:t>must</a:t>
            </a:r>
            <a:r>
              <a:rPr lang="cs-CZ" sz="2800" dirty="0" smtClean="0"/>
              <a:t> </a:t>
            </a:r>
            <a:r>
              <a:rPr lang="cs-CZ" sz="2800" dirty="0" err="1" smtClean="0"/>
              <a:t>thing</a:t>
            </a:r>
            <a:r>
              <a:rPr lang="cs-CZ" sz="2800" dirty="0" smtClean="0"/>
              <a:t> BIG </a:t>
            </a:r>
          </a:p>
          <a:p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8465"/>
            <a:ext cx="9144000" cy="51435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678039" y="5965975"/>
            <a:ext cx="359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Henrik Te </a:t>
            </a:r>
            <a:r>
              <a:rPr lang="cs-CZ" dirty="0" err="1" smtClean="0"/>
              <a:t>Heesen</a:t>
            </a:r>
            <a:r>
              <a:rPr lang="cs-CZ" dirty="0" smtClean="0"/>
              <a:t> , PVSEC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6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1073186" y="347062"/>
            <a:ext cx="75342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Pro dosáhnutí 100 </a:t>
            </a:r>
            <a:r>
              <a:rPr lang="en-US" sz="2800" dirty="0" smtClean="0"/>
              <a:t>% </a:t>
            </a:r>
            <a:r>
              <a:rPr lang="cs-CZ" sz="2800" dirty="0" smtClean="0"/>
              <a:t>obnovitelné energie musíme také uvažovat ve velkém</a:t>
            </a:r>
          </a:p>
          <a:p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9929"/>
            <a:ext cx="9144000" cy="304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87257" y="2339929"/>
            <a:ext cx="9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415, +36 %</a:t>
            </a:r>
            <a:endParaRPr lang="en-US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6866213" y="3032319"/>
            <a:ext cx="344953" cy="55302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475089" y="5337325"/>
            <a:ext cx="206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Powerweb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-2737" y="53385"/>
            <a:ext cx="9144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1073186" y="347062"/>
            <a:ext cx="75342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Co bude dál? - zamyšlení</a:t>
            </a:r>
          </a:p>
          <a:p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935" y="1494343"/>
            <a:ext cx="6462694" cy="388292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312647" y="3107498"/>
            <a:ext cx="1472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+ 30 %/a </a:t>
            </a:r>
            <a:r>
              <a:rPr lang="cs-CZ" sz="1400" dirty="0" smtClean="0"/>
              <a:t>produkce</a:t>
            </a:r>
            <a:endParaRPr lang="en-US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721844" y="3482386"/>
            <a:ext cx="3219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Zachování výroby jako v roce </a:t>
            </a:r>
            <a:r>
              <a:rPr lang="en-US" sz="1400" dirty="0" smtClean="0"/>
              <a:t>2017 (109 </a:t>
            </a:r>
            <a:r>
              <a:rPr lang="en-US" sz="1400" dirty="0" err="1" smtClean="0"/>
              <a:t>GWp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817664" y="2469428"/>
            <a:ext cx="3123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Pokrytí světové spotřeby </a:t>
            </a:r>
            <a:r>
              <a:rPr lang="en-US" sz="1400" dirty="0" smtClean="0"/>
              <a:t>2030</a:t>
            </a:r>
          </a:p>
          <a:p>
            <a:r>
              <a:rPr lang="en-US" sz="1400" dirty="0" smtClean="0"/>
              <a:t>(</a:t>
            </a:r>
            <a:r>
              <a:rPr lang="cs-CZ" sz="1400" dirty="0" smtClean="0"/>
              <a:t>FV instalace ve střední Evropě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4572000" y="2666544"/>
            <a:ext cx="124566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ěticípá hvězda 15"/>
          <p:cNvSpPr/>
          <p:nvPr/>
        </p:nvSpPr>
        <p:spPr>
          <a:xfrm>
            <a:off x="4665083" y="2469428"/>
            <a:ext cx="454462" cy="3942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ovéPole 16"/>
          <p:cNvSpPr txBox="1"/>
          <p:nvPr/>
        </p:nvSpPr>
        <p:spPr>
          <a:xfrm>
            <a:off x="2688445" y="5477412"/>
            <a:ext cx="48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Předpoklad životnost technologie: 25 let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206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5683" y="1484784"/>
            <a:ext cx="2665199" cy="24257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-503895" y="801769"/>
            <a:ext cx="10297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D7273E"/>
                </a:solidFill>
              </a:rPr>
              <a:t>Univerzitní centrum energeticky efektivních budov</a:t>
            </a:r>
            <a:endParaRPr lang="en-US" sz="2800" b="1" dirty="0">
              <a:solidFill>
                <a:srgbClr val="D7273E"/>
              </a:solidFill>
            </a:endParaRPr>
          </a:p>
        </p:txBody>
      </p:sp>
      <p:pic>
        <p:nvPicPr>
          <p:cNvPr id="7" name="Picture 2" descr="D:\=SKOLA PhD=\=UCEEB=\=PROJEKTY A ZAKAZKY=\15-11-01_Praha 3 - SmartCity\01_PROJEKT\02_TEXTY\08_PREZENTACE ZASTUPITELSTVO\Obrazky\UCEE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1" y="1484784"/>
            <a:ext cx="4932040" cy="34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44" y="1484784"/>
            <a:ext cx="1201220" cy="90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kuzmimic\Documents\UCEEB\_Smart cities\KNIHOVNA SMART CITIES\_Fotobanka_SMART CITIES\UCEEB\IMG_20160816_08093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5683" y="3037402"/>
            <a:ext cx="249627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uceeb.cz/system/files/souboryredakce/uceeb_picto_01_architektura-kruh_0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5229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uceeb.cz/system/files/souboryredakce/uceeb_picto_02_energeticke-systemy-kruh_0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5229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uceeb.cz/system/files/souboryredakce/uceeb_picto_03_kvalita-kruh_0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847" y="5229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uceeb.cz/system/files/souboryredakce/uceeb_picto_04_materialy-kruh_0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928" y="5229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www.uceeb.cz/system/files/souboryredakce/uceeb_picto_05_rizeni-kruh_1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4064" y="5229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9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/>
          <p:nvPr/>
        </p:nvGrpSpPr>
        <p:grpSpPr>
          <a:xfrm>
            <a:off x="236324" y="627259"/>
            <a:ext cx="8568198" cy="5426049"/>
            <a:chOff x="251520" y="764704"/>
            <a:chExt cx="8712968" cy="5517728"/>
          </a:xfrm>
        </p:grpSpPr>
        <p:sp>
          <p:nvSpPr>
            <p:cNvPr id="4" name="Zaoblený obdélník 3"/>
            <p:cNvSpPr/>
            <p:nvPr/>
          </p:nvSpPr>
          <p:spPr>
            <a:xfrm>
              <a:off x="251520" y="764704"/>
              <a:ext cx="8712968" cy="5517728"/>
            </a:xfrm>
            <a:prstGeom prst="roundRect">
              <a:avLst/>
            </a:prstGeom>
            <a:solidFill>
              <a:schemeClr val="bg1">
                <a:lumMod val="65000"/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5" name="Obrázek 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001767"/>
              <a:ext cx="7344816" cy="5261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Skupina 5"/>
            <p:cNvGrpSpPr/>
            <p:nvPr/>
          </p:nvGrpSpPr>
          <p:grpSpPr>
            <a:xfrm>
              <a:off x="3419872" y="2276872"/>
              <a:ext cx="2357424" cy="1668919"/>
              <a:chOff x="3419872" y="2276872"/>
              <a:chExt cx="2357424" cy="1668919"/>
            </a:xfrm>
          </p:grpSpPr>
          <p:sp>
            <p:nvSpPr>
              <p:cNvPr id="7" name="Obdélník 6"/>
              <p:cNvSpPr/>
              <p:nvPr/>
            </p:nvSpPr>
            <p:spPr>
              <a:xfrm>
                <a:off x="3635896" y="2276872"/>
                <a:ext cx="1728192" cy="720080"/>
              </a:xfrm>
              <a:prstGeom prst="rect">
                <a:avLst/>
              </a:prstGeom>
              <a:solidFill>
                <a:srgbClr val="F4F4F4"/>
              </a:solidFill>
              <a:ln>
                <a:solidFill>
                  <a:srgbClr val="F4F4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872" y="2564904"/>
                <a:ext cx="2357424" cy="13808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" name="TextovéPole 8"/>
          <p:cNvSpPr txBox="1"/>
          <p:nvPr/>
        </p:nvSpPr>
        <p:spPr>
          <a:xfrm>
            <a:off x="7091365" y="2483900"/>
            <a:ext cx="1440160" cy="288032"/>
          </a:xfrm>
          <a:prstGeom prst="rect">
            <a:avLst/>
          </a:prstGeom>
        </p:spPr>
        <p:txBody>
          <a:bodyPr wrap="square" rtlCol="0" anchor="ctr">
            <a:normAutofit fontScale="85000" lnSpcReduction="20000"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38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chnika">
      <a:majorFont>
        <a:latin typeface="Technika-Bold"/>
        <a:ea typeface=""/>
        <a:cs typeface=""/>
      </a:majorFont>
      <a:minorFont>
        <a:latin typeface="Technik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owerPoint_EN.potx" id="{31B9A49A-93B2-47C3-B420-5175C9CFF6AC}" vid="{132A1726-9142-4B5F-A074-254CA1B02F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PowerPoint_EN[81]</Template>
  <TotalTime>13113</TotalTime>
  <Words>198</Words>
  <Application>Microsoft Office PowerPoint</Application>
  <PresentationFormat>Předvádění na obrazovce (4:3)</PresentationFormat>
  <Paragraphs>52</Paragraphs>
  <Slides>15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2" baseType="lpstr">
      <vt:lpstr>Arial</vt:lpstr>
      <vt:lpstr>Wingdings</vt:lpstr>
      <vt:lpstr>Unient DIN CE - Bold</vt:lpstr>
      <vt:lpstr>Calibri</vt:lpstr>
      <vt:lpstr>Technika-Bold</vt:lpstr>
      <vt:lpstr>Technika</vt:lpstr>
      <vt:lpstr>Motiv Office</vt:lpstr>
      <vt:lpstr>Perspektiva fotovoltaiky v ČR a ve světě -pohled UCEEB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PW</dc:creator>
  <cp:lastModifiedBy>leos.gal</cp:lastModifiedBy>
  <cp:revision>350</cp:revision>
  <dcterms:created xsi:type="dcterms:W3CDTF">2017-10-27T08:38:11Z</dcterms:created>
  <dcterms:modified xsi:type="dcterms:W3CDTF">2019-03-06T20:20:54Z</dcterms:modified>
</cp:coreProperties>
</file>