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7" r:id="rId3"/>
    <p:sldId id="341" r:id="rId4"/>
    <p:sldId id="344" r:id="rId5"/>
    <p:sldId id="357" r:id="rId6"/>
    <p:sldId id="262" r:id="rId7"/>
    <p:sldId id="264" r:id="rId8"/>
    <p:sldId id="265" r:id="rId9"/>
    <p:sldId id="266" r:id="rId10"/>
    <p:sldId id="284" r:id="rId11"/>
    <p:sldId id="359" r:id="rId12"/>
    <p:sldId id="269" r:id="rId13"/>
    <p:sldId id="363" r:id="rId14"/>
    <p:sldId id="358" r:id="rId15"/>
    <p:sldId id="295" r:id="rId16"/>
    <p:sldId id="292" r:id="rId17"/>
    <p:sldId id="273" r:id="rId18"/>
    <p:sldId id="293" r:id="rId19"/>
    <p:sldId id="302" r:id="rId20"/>
    <p:sldId id="275" r:id="rId21"/>
    <p:sldId id="297" r:id="rId22"/>
    <p:sldId id="298" r:id="rId23"/>
    <p:sldId id="31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40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rgetick&#225;%20bilance%20&#268;R%2016010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Lazard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ZEU%202020%20a&#382;%20203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ZEU%202020%20a&#382;%20203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ZEU%202020%20a&#382;%20203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ZEU%202020%20a&#382;%20203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akumulace%20FV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69;l&#225;nky%202010\ENE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produkce</a:t>
            </a:r>
            <a:r>
              <a:rPr lang="cs-CZ" sz="1400" baseline="0"/>
              <a:t> CO</a:t>
            </a:r>
            <a:r>
              <a:rPr lang="cs-CZ" sz="1400" baseline="-25000"/>
              <a:t>2 </a:t>
            </a:r>
            <a:r>
              <a:rPr lang="cs-CZ" sz="1400" baseline="0"/>
              <a:t>(rok 2016)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9B-4924-9F1F-F2A1705519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Energie!$V$96:$V$99</c:f>
              <c:strCache>
                <c:ptCount val="4"/>
                <c:pt idx="0">
                  <c:v>svět</c:v>
                </c:pt>
                <c:pt idx="1">
                  <c:v>EU </c:v>
                </c:pt>
                <c:pt idx="2">
                  <c:v>Čína</c:v>
                </c:pt>
                <c:pt idx="3">
                  <c:v>ČR</c:v>
                </c:pt>
              </c:strCache>
            </c:strRef>
          </c:cat>
          <c:val>
            <c:numRef>
              <c:f>Energie!$X$96:$X$99</c:f>
              <c:numCache>
                <c:formatCode>0.0</c:formatCode>
                <c:ptCount val="4"/>
                <c:pt idx="0">
                  <c:v>4.397260273972603</c:v>
                </c:pt>
                <c:pt idx="1">
                  <c:v>7.3558648111331975</c:v>
                </c:pt>
                <c:pt idx="2">
                  <c:v>6.1538461538461542</c:v>
                </c:pt>
                <c:pt idx="3" formatCode="General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9B-4924-9F1F-F2A1705519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9035264"/>
        <c:axId val="39038336"/>
      </c:barChart>
      <c:catAx>
        <c:axId val="3903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038336"/>
        <c:crosses val="autoZero"/>
        <c:auto val="1"/>
        <c:lblAlgn val="ctr"/>
        <c:lblOffset val="100"/>
        <c:noMultiLvlLbl val="0"/>
      </c:catAx>
      <c:valAx>
        <c:axId val="39038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produkce CO2 (t/osoba /rok)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035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/>
              <a:t>roční spotřeba elektřiny v ČR bilance 2016 -100 % vítr</a:t>
            </a:r>
            <a:endParaRPr lang="cs-CZ"/>
          </a:p>
        </c:rich>
      </c:tx>
      <c:layout>
        <c:manualLayout>
          <c:xMode val="edge"/>
          <c:yMode val="edge"/>
          <c:x val="0.17453332924824086"/>
          <c:y val="3.7500000000000006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spotřeba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vítr!$A$5:$A$17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vítr!$G$5:$G$17</c:f>
              <c:numCache>
                <c:formatCode>#,##0</c:formatCode>
                <c:ptCount val="13"/>
                <c:pt idx="0">
                  <c:v>9127.4193548387084</c:v>
                </c:pt>
                <c:pt idx="1">
                  <c:v>9371.370967741921</c:v>
                </c:pt>
                <c:pt idx="2">
                  <c:v>8962.6436781609591</c:v>
                </c:pt>
                <c:pt idx="3">
                  <c:v>8665.0537634408611</c:v>
                </c:pt>
                <c:pt idx="4">
                  <c:v>8061.3888888888887</c:v>
                </c:pt>
                <c:pt idx="5">
                  <c:v>7720.0268817204314</c:v>
                </c:pt>
                <c:pt idx="6">
                  <c:v>7422.0833333333285</c:v>
                </c:pt>
                <c:pt idx="7">
                  <c:v>7076.0752688172051</c:v>
                </c:pt>
                <c:pt idx="8">
                  <c:v>7338.7096774193551</c:v>
                </c:pt>
                <c:pt idx="9">
                  <c:v>7760.1388888888887</c:v>
                </c:pt>
                <c:pt idx="10">
                  <c:v>8340.188172043001</c:v>
                </c:pt>
                <c:pt idx="11">
                  <c:v>9113.4722222222226</c:v>
                </c:pt>
                <c:pt idx="12">
                  <c:v>9127.4193548387084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1A3-46A2-84EB-7762F4D0579C}"/>
            </c:ext>
          </c:extLst>
        </c:ser>
        <c:ser>
          <c:idx val="3"/>
          <c:order val="1"/>
          <c:tx>
            <c:v>výroba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vítr!$A$5:$A$17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vítr!$H$5:$H$17</c:f>
              <c:numCache>
                <c:formatCode>#,##0</c:formatCode>
                <c:ptCount val="13"/>
                <c:pt idx="0">
                  <c:v>11945.215923935903</c:v>
                </c:pt>
                <c:pt idx="1">
                  <c:v>9911.1390888082769</c:v>
                </c:pt>
                <c:pt idx="2">
                  <c:v>14154.644210367676</c:v>
                </c:pt>
                <c:pt idx="3">
                  <c:v>8355.668567828292</c:v>
                </c:pt>
                <c:pt idx="4">
                  <c:v>7665.6777982653812</c:v>
                </c:pt>
                <c:pt idx="5">
                  <c:v>8654.7975141705938</c:v>
                </c:pt>
                <c:pt idx="6">
                  <c:v>4162.5454711010952</c:v>
                </c:pt>
                <c:pt idx="7">
                  <c:v>6022.462786358341</c:v>
                </c:pt>
                <c:pt idx="8">
                  <c:v>5025.3662985507217</c:v>
                </c:pt>
                <c:pt idx="9">
                  <c:v>5069.2385440142025</c:v>
                </c:pt>
                <c:pt idx="10">
                  <c:v>8036.5976917298613</c:v>
                </c:pt>
                <c:pt idx="11">
                  <c:v>10117.870427280383</c:v>
                </c:pt>
                <c:pt idx="12">
                  <c:v>11945.215923935903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1A3-46A2-84EB-7762F4D0579C}"/>
            </c:ext>
          </c:extLst>
        </c:ser>
        <c:ser>
          <c:idx val="5"/>
          <c:order val="2"/>
          <c:tx>
            <c:v>rozdil</c:v>
          </c:tx>
          <c:spPr>
            <a:ln w="38100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vítr!$A$5:$A$17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vítr!$J$5:$J$17</c:f>
              <c:numCache>
                <c:formatCode>#,##0</c:formatCode>
                <c:ptCount val="13"/>
                <c:pt idx="0">
                  <c:v>2096.4406474083198</c:v>
                </c:pt>
                <c:pt idx="1">
                  <c:v>401.58748207334816</c:v>
                </c:pt>
                <c:pt idx="2">
                  <c:v>3613.6323704158985</c:v>
                </c:pt>
                <c:pt idx="3">
                  <c:v>-230.18258553575095</c:v>
                </c:pt>
                <c:pt idx="4">
                  <c:v>-284.91198524892286</c:v>
                </c:pt>
                <c:pt idx="5">
                  <c:v>695.46935054292135</c:v>
                </c:pt>
                <c:pt idx="6">
                  <c:v>-2346.8672608072111</c:v>
                </c:pt>
                <c:pt idx="7">
                  <c:v>-783.88768694939552</c:v>
                </c:pt>
                <c:pt idx="8">
                  <c:v>-1721.1274738782997</c:v>
                </c:pt>
                <c:pt idx="9">
                  <c:v>-1937.4482483097736</c:v>
                </c:pt>
                <c:pt idx="10">
                  <c:v>-225.87131735300323</c:v>
                </c:pt>
                <c:pt idx="11">
                  <c:v>723.16670764187802</c:v>
                </c:pt>
                <c:pt idx="12">
                  <c:v>2096.4406474083198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1A3-46A2-84EB-7762F4D05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154048"/>
        <c:axId val="107164416"/>
      </c:scatterChart>
      <c:scatterChart>
        <c:scatterStyle val="lineMarker"/>
        <c:varyColors val="0"/>
        <c:ser>
          <c:idx val="6"/>
          <c:order val="3"/>
          <c:tx>
            <c:v>akumulace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vítr!$A$5:$A$17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vítr!$K$5:$K$17</c:f>
              <c:numCache>
                <c:formatCode>#,##0</c:formatCode>
                <c:ptCount val="13"/>
                <c:pt idx="0" formatCode="General">
                  <c:v>2820</c:v>
                </c:pt>
                <c:pt idx="1">
                  <c:v>3221.5874820733461</c:v>
                </c:pt>
                <c:pt idx="2">
                  <c:v>6835.2198524892447</c:v>
                </c:pt>
                <c:pt idx="3">
                  <c:v>6605.0372669534954</c:v>
                </c:pt>
                <c:pt idx="4">
                  <c:v>6320.1252817045997</c:v>
                </c:pt>
                <c:pt idx="5">
                  <c:v>7015.5946322474902</c:v>
                </c:pt>
                <c:pt idx="6">
                  <c:v>4668.7273714402791</c:v>
                </c:pt>
                <c:pt idx="7">
                  <c:v>3884.8396844908839</c:v>
                </c:pt>
                <c:pt idx="8">
                  <c:v>2163.7122106125812</c:v>
                </c:pt>
                <c:pt idx="9">
                  <c:v>226.26396230280517</c:v>
                </c:pt>
                <c:pt idx="10">
                  <c:v>0.39264494980352538</c:v>
                </c:pt>
                <c:pt idx="11">
                  <c:v>723.55935259168064</c:v>
                </c:pt>
                <c:pt idx="12">
                  <c:v>2820.0000000000005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1A3-46A2-84EB-7762F4D057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172608"/>
        <c:axId val="107166336"/>
      </c:scatterChart>
      <c:valAx>
        <c:axId val="107154048"/>
        <c:scaling>
          <c:orientation val="minMax"/>
          <c:max val="1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164416"/>
        <c:crosses val="autoZero"/>
        <c:crossBetween val="midCat"/>
        <c:majorUnit val="1"/>
      </c:valAx>
      <c:valAx>
        <c:axId val="107164416"/>
        <c:scaling>
          <c:orientation val="minMax"/>
          <c:max val="16000"/>
          <c:min val="-3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výkon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154048"/>
        <c:crosses val="autoZero"/>
        <c:crossBetween val="midCat"/>
        <c:majorUnit val="1000"/>
      </c:valAx>
      <c:valAx>
        <c:axId val="107166336"/>
        <c:scaling>
          <c:orientation val="minMax"/>
          <c:max val="8000"/>
          <c:min val="-15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energie</a:t>
                </a:r>
                <a:r>
                  <a:rPr lang="cs-CZ" sz="1200" baseline="0"/>
                  <a:t> (GWh)</a:t>
                </a:r>
                <a:endParaRPr lang="cs-CZ" sz="12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172608"/>
        <c:crosses val="max"/>
        <c:crossBetween val="midCat"/>
        <c:majorUnit val="500"/>
      </c:valAx>
      <c:valAx>
        <c:axId val="107172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7166336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/>
              <a:t>roční spotřeba elektřiny v ČR bilance 2016 - 70 % vítr a 30 % slunce</a:t>
            </a:r>
            <a:endParaRPr lang="cs-CZ"/>
          </a:p>
        </c:rich>
      </c:tx>
      <c:layout>
        <c:manualLayout>
          <c:xMode val="edge"/>
          <c:yMode val="edge"/>
          <c:x val="0.17453332924824086"/>
          <c:y val="3.7500000000000006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spotřeba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'vitr a slunce'!$A$5:$A$17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'vitr a slunce'!$K$5:$K$17</c:f>
              <c:numCache>
                <c:formatCode>#,##0</c:formatCode>
                <c:ptCount val="13"/>
                <c:pt idx="0">
                  <c:v>9127.4193548387084</c:v>
                </c:pt>
                <c:pt idx="1">
                  <c:v>9371.370967741921</c:v>
                </c:pt>
                <c:pt idx="2">
                  <c:v>8962.6436781609591</c:v>
                </c:pt>
                <c:pt idx="3">
                  <c:v>8665.0537634408611</c:v>
                </c:pt>
                <c:pt idx="4">
                  <c:v>8061.3888888888887</c:v>
                </c:pt>
                <c:pt idx="5">
                  <c:v>7720.0268817204314</c:v>
                </c:pt>
                <c:pt idx="6">
                  <c:v>7422.0833333333285</c:v>
                </c:pt>
                <c:pt idx="7">
                  <c:v>7076.0752688172051</c:v>
                </c:pt>
                <c:pt idx="8">
                  <c:v>7338.7096774193551</c:v>
                </c:pt>
                <c:pt idx="9">
                  <c:v>7760.1388888888887</c:v>
                </c:pt>
                <c:pt idx="10">
                  <c:v>8340.188172043001</c:v>
                </c:pt>
                <c:pt idx="11">
                  <c:v>9113.4722222222226</c:v>
                </c:pt>
                <c:pt idx="12">
                  <c:v>9127.4193548387084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279-4E2E-AE99-E9934D89E3E1}"/>
            </c:ext>
          </c:extLst>
        </c:ser>
        <c:ser>
          <c:idx val="3"/>
          <c:order val="1"/>
          <c:tx>
            <c:v>výroba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'vitr a slunce'!$A$5:$A$17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'vitr a slunce'!$L$5:$L$17</c:f>
              <c:numCache>
                <c:formatCode>#,##0</c:formatCode>
                <c:ptCount val="13"/>
                <c:pt idx="0">
                  <c:v>9955.5903299155416</c:v>
                </c:pt>
                <c:pt idx="1">
                  <c:v>8388.5250486698151</c:v>
                </c:pt>
                <c:pt idx="2">
                  <c:v>12198.885131323121</c:v>
                </c:pt>
                <c:pt idx="3">
                  <c:v>8103.2551345300044</c:v>
                </c:pt>
                <c:pt idx="4">
                  <c:v>8345.3056757733284</c:v>
                </c:pt>
                <c:pt idx="5">
                  <c:v>9585.0985455248228</c:v>
                </c:pt>
                <c:pt idx="6">
                  <c:v>6040.9810504337247</c:v>
                </c:pt>
                <c:pt idx="7">
                  <c:v>7441.8138916202879</c:v>
                </c:pt>
                <c:pt idx="8">
                  <c:v>6627.2146645448256</c:v>
                </c:pt>
                <c:pt idx="9">
                  <c:v>6358.1137342409738</c:v>
                </c:pt>
                <c:pt idx="10">
                  <c:v>7280.9795812359998</c:v>
                </c:pt>
                <c:pt idx="11">
                  <c:v>8749.2285878079729</c:v>
                </c:pt>
                <c:pt idx="12">
                  <c:v>9955.5903299155416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279-4E2E-AE99-E9934D89E3E1}"/>
            </c:ext>
          </c:extLst>
        </c:ser>
        <c:ser>
          <c:idx val="5"/>
          <c:order val="2"/>
          <c:tx>
            <c:v>rozdil</c:v>
          </c:tx>
          <c:spPr>
            <a:ln w="38100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'vitr a slunce'!$A$5:$A$17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'vitr a slunce'!$N$5:$N$17</c:f>
              <c:numCache>
                <c:formatCode>#,##0</c:formatCode>
                <c:ptCount val="13"/>
                <c:pt idx="0">
                  <c:v>616.15920545716301</c:v>
                </c:pt>
                <c:pt idx="1">
                  <c:v>-731.23736378965623</c:v>
                </c:pt>
                <c:pt idx="2">
                  <c:v>2252.4240514009448</c:v>
                </c:pt>
                <c:pt idx="3">
                  <c:v>-417.97817990969082</c:v>
                </c:pt>
                <c:pt idx="4">
                  <c:v>204.42008655684921</c:v>
                </c:pt>
                <c:pt idx="5">
                  <c:v>1387.6133178704602</c:v>
                </c:pt>
                <c:pt idx="6">
                  <c:v>-994.3936436877184</c:v>
                </c:pt>
                <c:pt idx="7">
                  <c:v>272.10953536549368</c:v>
                </c:pt>
                <c:pt idx="8">
                  <c:v>-529.3522895786665</c:v>
                </c:pt>
                <c:pt idx="9">
                  <c:v>-1009.4581113464992</c:v>
                </c:pt>
                <c:pt idx="10">
                  <c:v>-788.05119156040837</c:v>
                </c:pt>
                <c:pt idx="11">
                  <c:v>-262.25541677826629</c:v>
                </c:pt>
                <c:pt idx="12">
                  <c:v>616.15920545716301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279-4E2E-AE99-E9934D89E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221376"/>
        <c:axId val="107223296"/>
      </c:scatterChart>
      <c:scatterChart>
        <c:scatterStyle val="lineMarker"/>
        <c:varyColors val="0"/>
        <c:ser>
          <c:idx val="6"/>
          <c:order val="3"/>
          <c:tx>
            <c:v>akumulace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'vitr a slunce'!$A$5:$A$17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'vitr a slunce'!$O$5:$O$17</c:f>
              <c:numCache>
                <c:formatCode>#,##0</c:formatCode>
                <c:ptCount val="13"/>
                <c:pt idx="0" formatCode="General">
                  <c:v>731</c:v>
                </c:pt>
                <c:pt idx="1">
                  <c:v>-0.23736378965622937</c:v>
                </c:pt>
                <c:pt idx="2">
                  <c:v>2252.1866876112781</c:v>
                </c:pt>
                <c:pt idx="3">
                  <c:v>1834.2085077016038</c:v>
                </c:pt>
                <c:pt idx="4">
                  <c:v>2038.6285942584398</c:v>
                </c:pt>
                <c:pt idx="5">
                  <c:v>3426.2419121289104</c:v>
                </c:pt>
                <c:pt idx="6">
                  <c:v>2431.8482684411897</c:v>
                </c:pt>
                <c:pt idx="7">
                  <c:v>2703.9578038066861</c:v>
                </c:pt>
                <c:pt idx="8">
                  <c:v>2174.6055142280202</c:v>
                </c:pt>
                <c:pt idx="9">
                  <c:v>1165.1474028815198</c:v>
                </c:pt>
                <c:pt idx="10">
                  <c:v>377.09621132111164</c:v>
                </c:pt>
                <c:pt idx="11">
                  <c:v>114.84079454284529</c:v>
                </c:pt>
                <c:pt idx="12">
                  <c:v>731.00000000000819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279-4E2E-AE99-E9934D89E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231488"/>
        <c:axId val="107229568"/>
      </c:scatterChart>
      <c:valAx>
        <c:axId val="107221376"/>
        <c:scaling>
          <c:orientation val="minMax"/>
          <c:max val="1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223296"/>
        <c:crosses val="autoZero"/>
        <c:crossBetween val="midCat"/>
        <c:majorUnit val="1"/>
      </c:valAx>
      <c:valAx>
        <c:axId val="107223296"/>
        <c:scaling>
          <c:orientation val="minMax"/>
          <c:max val="13000"/>
          <c:min val="-2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výkon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221376"/>
        <c:crosses val="autoZero"/>
        <c:crossBetween val="midCat"/>
        <c:majorUnit val="1000"/>
      </c:valAx>
      <c:valAx>
        <c:axId val="107229568"/>
        <c:scaling>
          <c:orientation val="minMax"/>
          <c:max val="6500"/>
          <c:min val="-1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energie</a:t>
                </a:r>
                <a:r>
                  <a:rPr lang="cs-CZ" sz="1200" baseline="0"/>
                  <a:t> (GWh)</a:t>
                </a:r>
                <a:endParaRPr lang="cs-CZ" sz="12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231488"/>
        <c:crosses val="max"/>
        <c:crossBetween val="midCat"/>
        <c:majorUnit val="500"/>
      </c:valAx>
      <c:valAx>
        <c:axId val="107231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7229568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denní</a:t>
            </a:r>
            <a:r>
              <a:rPr lang="cs-CZ" sz="1400" baseline="0"/>
              <a:t> průběh hrubé výroby FV elektřiny  do sítě v ČR 7.8.2016 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6"/>
          <c:order val="0"/>
          <c:tx>
            <c:v>FV</c:v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FV'!$B$5:$B$52</c:f>
              <c:numCache>
                <c:formatCode>#,##0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4</c:v>
                </c:pt>
                <c:pt idx="12">
                  <c:v>53</c:v>
                </c:pt>
                <c:pt idx="13">
                  <c:v>53</c:v>
                </c:pt>
                <c:pt idx="14">
                  <c:v>275</c:v>
                </c:pt>
                <c:pt idx="15">
                  <c:v>275</c:v>
                </c:pt>
                <c:pt idx="16">
                  <c:v>668</c:v>
                </c:pt>
                <c:pt idx="17">
                  <c:v>668</c:v>
                </c:pt>
                <c:pt idx="18">
                  <c:v>1042</c:v>
                </c:pt>
                <c:pt idx="19">
                  <c:v>1042</c:v>
                </c:pt>
                <c:pt idx="20">
                  <c:v>1262</c:v>
                </c:pt>
                <c:pt idx="21">
                  <c:v>1262</c:v>
                </c:pt>
                <c:pt idx="22">
                  <c:v>1348</c:v>
                </c:pt>
                <c:pt idx="23">
                  <c:v>1348</c:v>
                </c:pt>
                <c:pt idx="24">
                  <c:v>1370</c:v>
                </c:pt>
                <c:pt idx="25">
                  <c:v>1370</c:v>
                </c:pt>
                <c:pt idx="26">
                  <c:v>1399</c:v>
                </c:pt>
                <c:pt idx="27">
                  <c:v>1399</c:v>
                </c:pt>
                <c:pt idx="28">
                  <c:v>1363</c:v>
                </c:pt>
                <c:pt idx="29">
                  <c:v>1363</c:v>
                </c:pt>
                <c:pt idx="30">
                  <c:v>1250</c:v>
                </c:pt>
                <c:pt idx="31">
                  <c:v>1250</c:v>
                </c:pt>
                <c:pt idx="32">
                  <c:v>1025</c:v>
                </c:pt>
                <c:pt idx="33">
                  <c:v>1025</c:v>
                </c:pt>
                <c:pt idx="34">
                  <c:v>678</c:v>
                </c:pt>
                <c:pt idx="35">
                  <c:v>678</c:v>
                </c:pt>
                <c:pt idx="36">
                  <c:v>280</c:v>
                </c:pt>
                <c:pt idx="37">
                  <c:v>280</c:v>
                </c:pt>
                <c:pt idx="38">
                  <c:v>55</c:v>
                </c:pt>
                <c:pt idx="39">
                  <c:v>55</c:v>
                </c:pt>
                <c:pt idx="40">
                  <c:v>6</c:v>
                </c:pt>
                <c:pt idx="41">
                  <c:v>6</c:v>
                </c:pt>
                <c:pt idx="42">
                  <c:v>1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C6A-45A2-B2B2-4BF8E722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255680"/>
        <c:axId val="107257856"/>
      </c:scatterChart>
      <c:valAx>
        <c:axId val="107255680"/>
        <c:scaling>
          <c:orientation val="minMax"/>
          <c:max val="1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(hh:mm)</a:t>
                </a:r>
                <a:endParaRPr lang="cs-CZ" sz="1200"/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257856"/>
        <c:crosses val="autoZero"/>
        <c:crossBetween val="midCat"/>
        <c:majorUnit val="8.3333333333000068E-2"/>
        <c:minorUnit val="4.1666666666600009E-2"/>
      </c:valAx>
      <c:valAx>
        <c:axId val="107257856"/>
        <c:scaling>
          <c:orientation val="minMax"/>
          <c:max val="15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výkon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07255680"/>
        <c:crosses val="autoZero"/>
        <c:crossBetween val="midCat"/>
        <c:majorUnit val="1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denní</a:t>
            </a:r>
            <a:r>
              <a:rPr lang="cs-CZ" sz="1400" baseline="0"/>
              <a:t> průběh hrubé spotřeby elektřiny v ČR 7.8.2016 (FV: 1 400 MWp)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celkem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FV'!$C$5:$C$52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5156</c:v>
                </c:pt>
                <c:pt idx="9">
                  <c:v>5156</c:v>
                </c:pt>
                <c:pt idx="10">
                  <c:v>4932</c:v>
                </c:pt>
                <c:pt idx="11">
                  <c:v>4932</c:v>
                </c:pt>
                <c:pt idx="12">
                  <c:v>5051</c:v>
                </c:pt>
                <c:pt idx="13">
                  <c:v>5051</c:v>
                </c:pt>
                <c:pt idx="14">
                  <c:v>5479</c:v>
                </c:pt>
                <c:pt idx="15">
                  <c:v>5479</c:v>
                </c:pt>
                <c:pt idx="16">
                  <c:v>5974</c:v>
                </c:pt>
                <c:pt idx="17">
                  <c:v>5974</c:v>
                </c:pt>
                <c:pt idx="18">
                  <c:v>6420</c:v>
                </c:pt>
                <c:pt idx="19">
                  <c:v>6420</c:v>
                </c:pt>
                <c:pt idx="20">
                  <c:v>6688</c:v>
                </c:pt>
                <c:pt idx="21">
                  <c:v>6688</c:v>
                </c:pt>
                <c:pt idx="22">
                  <c:v>6891</c:v>
                </c:pt>
                <c:pt idx="23">
                  <c:v>6891</c:v>
                </c:pt>
                <c:pt idx="24">
                  <c:v>6695</c:v>
                </c:pt>
                <c:pt idx="25">
                  <c:v>6695</c:v>
                </c:pt>
                <c:pt idx="26">
                  <c:v>6644</c:v>
                </c:pt>
                <c:pt idx="27">
                  <c:v>6644</c:v>
                </c:pt>
                <c:pt idx="28">
                  <c:v>6524</c:v>
                </c:pt>
                <c:pt idx="29">
                  <c:v>6524</c:v>
                </c:pt>
                <c:pt idx="30">
                  <c:v>6522</c:v>
                </c:pt>
                <c:pt idx="31">
                  <c:v>6522</c:v>
                </c:pt>
                <c:pt idx="32">
                  <c:v>6513</c:v>
                </c:pt>
                <c:pt idx="33">
                  <c:v>6513</c:v>
                </c:pt>
                <c:pt idx="34">
                  <c:v>6320</c:v>
                </c:pt>
                <c:pt idx="35">
                  <c:v>6320</c:v>
                </c:pt>
                <c:pt idx="36">
                  <c:v>6302</c:v>
                </c:pt>
                <c:pt idx="37">
                  <c:v>6302</c:v>
                </c:pt>
                <c:pt idx="38">
                  <c:v>6380</c:v>
                </c:pt>
                <c:pt idx="39">
                  <c:v>6380</c:v>
                </c:pt>
                <c:pt idx="40">
                  <c:v>6511</c:v>
                </c:pt>
                <c:pt idx="41">
                  <c:v>6511</c:v>
                </c:pt>
                <c:pt idx="42">
                  <c:v>6637</c:v>
                </c:pt>
                <c:pt idx="43">
                  <c:v>6637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930-48A4-99D2-81E8CF8109C5}"/>
            </c:ext>
          </c:extLst>
        </c:ser>
        <c:ser>
          <c:idx val="1"/>
          <c:order val="1"/>
          <c:tx>
            <c:v>bez FV</c:v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FV'!$D$5:$D$52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5155</c:v>
                </c:pt>
                <c:pt idx="9">
                  <c:v>5155</c:v>
                </c:pt>
                <c:pt idx="10">
                  <c:v>4928</c:v>
                </c:pt>
                <c:pt idx="11">
                  <c:v>4928</c:v>
                </c:pt>
                <c:pt idx="12">
                  <c:v>4998</c:v>
                </c:pt>
                <c:pt idx="13">
                  <c:v>4998</c:v>
                </c:pt>
                <c:pt idx="14">
                  <c:v>5204</c:v>
                </c:pt>
                <c:pt idx="15">
                  <c:v>5204</c:v>
                </c:pt>
                <c:pt idx="16">
                  <c:v>5306</c:v>
                </c:pt>
                <c:pt idx="17">
                  <c:v>5306</c:v>
                </c:pt>
                <c:pt idx="18">
                  <c:v>5378</c:v>
                </c:pt>
                <c:pt idx="19">
                  <c:v>5378</c:v>
                </c:pt>
                <c:pt idx="20">
                  <c:v>5426</c:v>
                </c:pt>
                <c:pt idx="21">
                  <c:v>5426</c:v>
                </c:pt>
                <c:pt idx="22">
                  <c:v>5543</c:v>
                </c:pt>
                <c:pt idx="23">
                  <c:v>5543</c:v>
                </c:pt>
                <c:pt idx="24">
                  <c:v>5325</c:v>
                </c:pt>
                <c:pt idx="25">
                  <c:v>5325</c:v>
                </c:pt>
                <c:pt idx="26">
                  <c:v>5245</c:v>
                </c:pt>
                <c:pt idx="27">
                  <c:v>5245</c:v>
                </c:pt>
                <c:pt idx="28">
                  <c:v>5161</c:v>
                </c:pt>
                <c:pt idx="29">
                  <c:v>5161</c:v>
                </c:pt>
                <c:pt idx="30">
                  <c:v>5272</c:v>
                </c:pt>
                <c:pt idx="31">
                  <c:v>5272</c:v>
                </c:pt>
                <c:pt idx="32">
                  <c:v>5488</c:v>
                </c:pt>
                <c:pt idx="33">
                  <c:v>5488</c:v>
                </c:pt>
                <c:pt idx="34">
                  <c:v>5642</c:v>
                </c:pt>
                <c:pt idx="35">
                  <c:v>5642</c:v>
                </c:pt>
                <c:pt idx="36">
                  <c:v>6022</c:v>
                </c:pt>
                <c:pt idx="37">
                  <c:v>6022</c:v>
                </c:pt>
                <c:pt idx="38">
                  <c:v>6325</c:v>
                </c:pt>
                <c:pt idx="39">
                  <c:v>6325</c:v>
                </c:pt>
                <c:pt idx="40">
                  <c:v>6505</c:v>
                </c:pt>
                <c:pt idx="41">
                  <c:v>6505</c:v>
                </c:pt>
                <c:pt idx="42">
                  <c:v>6636</c:v>
                </c:pt>
                <c:pt idx="43">
                  <c:v>6636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930-48A4-99D2-81E8CF8109C5}"/>
            </c:ext>
          </c:extLst>
        </c:ser>
        <c:ser>
          <c:idx val="2"/>
          <c:order val="2"/>
          <c:tx>
            <c:v>bez 2 FV</c:v>
          </c:tx>
          <c:spPr>
            <a:ln w="38100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FV'!$E$5:$E$52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5154</c:v>
                </c:pt>
                <c:pt idx="9">
                  <c:v>5154</c:v>
                </c:pt>
                <c:pt idx="10">
                  <c:v>4924</c:v>
                </c:pt>
                <c:pt idx="11">
                  <c:v>4924</c:v>
                </c:pt>
                <c:pt idx="12">
                  <c:v>4945</c:v>
                </c:pt>
                <c:pt idx="13">
                  <c:v>4945</c:v>
                </c:pt>
                <c:pt idx="14">
                  <c:v>4929</c:v>
                </c:pt>
                <c:pt idx="15">
                  <c:v>4929</c:v>
                </c:pt>
                <c:pt idx="16">
                  <c:v>4638</c:v>
                </c:pt>
                <c:pt idx="17">
                  <c:v>4638</c:v>
                </c:pt>
                <c:pt idx="18">
                  <c:v>4336</c:v>
                </c:pt>
                <c:pt idx="19">
                  <c:v>4336</c:v>
                </c:pt>
                <c:pt idx="20">
                  <c:v>4164</c:v>
                </c:pt>
                <c:pt idx="21">
                  <c:v>4164</c:v>
                </c:pt>
                <c:pt idx="22">
                  <c:v>4195</c:v>
                </c:pt>
                <c:pt idx="23">
                  <c:v>4195</c:v>
                </c:pt>
                <c:pt idx="24">
                  <c:v>3955</c:v>
                </c:pt>
                <c:pt idx="25">
                  <c:v>3955</c:v>
                </c:pt>
                <c:pt idx="26">
                  <c:v>3846</c:v>
                </c:pt>
                <c:pt idx="27">
                  <c:v>3846</c:v>
                </c:pt>
                <c:pt idx="28">
                  <c:v>3798</c:v>
                </c:pt>
                <c:pt idx="29">
                  <c:v>3798</c:v>
                </c:pt>
                <c:pt idx="30">
                  <c:v>4022</c:v>
                </c:pt>
                <c:pt idx="31">
                  <c:v>4022</c:v>
                </c:pt>
                <c:pt idx="32">
                  <c:v>4463</c:v>
                </c:pt>
                <c:pt idx="33">
                  <c:v>4463</c:v>
                </c:pt>
                <c:pt idx="34">
                  <c:v>4964</c:v>
                </c:pt>
                <c:pt idx="35">
                  <c:v>4964</c:v>
                </c:pt>
                <c:pt idx="36">
                  <c:v>5742</c:v>
                </c:pt>
                <c:pt idx="37">
                  <c:v>5742</c:v>
                </c:pt>
                <c:pt idx="38">
                  <c:v>6270</c:v>
                </c:pt>
                <c:pt idx="39">
                  <c:v>6270</c:v>
                </c:pt>
                <c:pt idx="40">
                  <c:v>6499</c:v>
                </c:pt>
                <c:pt idx="41">
                  <c:v>6499</c:v>
                </c:pt>
                <c:pt idx="42">
                  <c:v>6635</c:v>
                </c:pt>
                <c:pt idx="43">
                  <c:v>6635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930-48A4-99D2-81E8CF8109C5}"/>
            </c:ext>
          </c:extLst>
        </c:ser>
        <c:ser>
          <c:idx val="3"/>
          <c:order val="3"/>
          <c:tx>
            <c:v>bez 3 FV</c:v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FV'!$F$5:$F$52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5153</c:v>
                </c:pt>
                <c:pt idx="9">
                  <c:v>5153</c:v>
                </c:pt>
                <c:pt idx="10">
                  <c:v>4920</c:v>
                </c:pt>
                <c:pt idx="11">
                  <c:v>4920</c:v>
                </c:pt>
                <c:pt idx="12">
                  <c:v>4892</c:v>
                </c:pt>
                <c:pt idx="13">
                  <c:v>4892</c:v>
                </c:pt>
                <c:pt idx="14">
                  <c:v>4654</c:v>
                </c:pt>
                <c:pt idx="15">
                  <c:v>4654</c:v>
                </c:pt>
                <c:pt idx="16">
                  <c:v>3970</c:v>
                </c:pt>
                <c:pt idx="17">
                  <c:v>3970</c:v>
                </c:pt>
                <c:pt idx="18">
                  <c:v>3294</c:v>
                </c:pt>
                <c:pt idx="19">
                  <c:v>3294</c:v>
                </c:pt>
                <c:pt idx="20">
                  <c:v>2902</c:v>
                </c:pt>
                <c:pt idx="21">
                  <c:v>2902</c:v>
                </c:pt>
                <c:pt idx="22">
                  <c:v>2847</c:v>
                </c:pt>
                <c:pt idx="23">
                  <c:v>2847</c:v>
                </c:pt>
                <c:pt idx="24">
                  <c:v>2585</c:v>
                </c:pt>
                <c:pt idx="25">
                  <c:v>2585</c:v>
                </c:pt>
                <c:pt idx="26">
                  <c:v>2447</c:v>
                </c:pt>
                <c:pt idx="27">
                  <c:v>2447</c:v>
                </c:pt>
                <c:pt idx="28">
                  <c:v>2435</c:v>
                </c:pt>
                <c:pt idx="29">
                  <c:v>2435</c:v>
                </c:pt>
                <c:pt idx="30">
                  <c:v>2772</c:v>
                </c:pt>
                <c:pt idx="31">
                  <c:v>2772</c:v>
                </c:pt>
                <c:pt idx="32">
                  <c:v>3438</c:v>
                </c:pt>
                <c:pt idx="33">
                  <c:v>3438</c:v>
                </c:pt>
                <c:pt idx="34">
                  <c:v>4286</c:v>
                </c:pt>
                <c:pt idx="35">
                  <c:v>4286</c:v>
                </c:pt>
                <c:pt idx="36">
                  <c:v>5462</c:v>
                </c:pt>
                <c:pt idx="37">
                  <c:v>5462</c:v>
                </c:pt>
                <c:pt idx="38">
                  <c:v>6215</c:v>
                </c:pt>
                <c:pt idx="39">
                  <c:v>6215</c:v>
                </c:pt>
                <c:pt idx="40">
                  <c:v>6493</c:v>
                </c:pt>
                <c:pt idx="41">
                  <c:v>6493</c:v>
                </c:pt>
                <c:pt idx="42">
                  <c:v>6634</c:v>
                </c:pt>
                <c:pt idx="43">
                  <c:v>6634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930-48A4-99D2-81E8CF8109C5}"/>
            </c:ext>
          </c:extLst>
        </c:ser>
        <c:ser>
          <c:idx val="4"/>
          <c:order val="4"/>
          <c:tx>
            <c:v>bez 4 FV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FV'!$G$5:$G$52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5152</c:v>
                </c:pt>
                <c:pt idx="9">
                  <c:v>5152</c:v>
                </c:pt>
                <c:pt idx="10">
                  <c:v>4916</c:v>
                </c:pt>
                <c:pt idx="11">
                  <c:v>4916</c:v>
                </c:pt>
                <c:pt idx="12">
                  <c:v>4839</c:v>
                </c:pt>
                <c:pt idx="13">
                  <c:v>4839</c:v>
                </c:pt>
                <c:pt idx="14">
                  <c:v>4379</c:v>
                </c:pt>
                <c:pt idx="15">
                  <c:v>4379</c:v>
                </c:pt>
                <c:pt idx="16">
                  <c:v>3302</c:v>
                </c:pt>
                <c:pt idx="17">
                  <c:v>3302</c:v>
                </c:pt>
                <c:pt idx="18">
                  <c:v>2252</c:v>
                </c:pt>
                <c:pt idx="19">
                  <c:v>2252</c:v>
                </c:pt>
                <c:pt idx="20">
                  <c:v>1640</c:v>
                </c:pt>
                <c:pt idx="21">
                  <c:v>1640</c:v>
                </c:pt>
                <c:pt idx="22">
                  <c:v>1499</c:v>
                </c:pt>
                <c:pt idx="23">
                  <c:v>1499</c:v>
                </c:pt>
                <c:pt idx="24">
                  <c:v>1215</c:v>
                </c:pt>
                <c:pt idx="25">
                  <c:v>1215</c:v>
                </c:pt>
                <c:pt idx="26">
                  <c:v>1048</c:v>
                </c:pt>
                <c:pt idx="27">
                  <c:v>1048</c:v>
                </c:pt>
                <c:pt idx="28">
                  <c:v>1072</c:v>
                </c:pt>
                <c:pt idx="29">
                  <c:v>1072</c:v>
                </c:pt>
                <c:pt idx="30">
                  <c:v>1522</c:v>
                </c:pt>
                <c:pt idx="31">
                  <c:v>1522</c:v>
                </c:pt>
                <c:pt idx="32">
                  <c:v>2413</c:v>
                </c:pt>
                <c:pt idx="33">
                  <c:v>2413</c:v>
                </c:pt>
                <c:pt idx="34">
                  <c:v>3608</c:v>
                </c:pt>
                <c:pt idx="35">
                  <c:v>3608</c:v>
                </c:pt>
                <c:pt idx="36">
                  <c:v>5182</c:v>
                </c:pt>
                <c:pt idx="37">
                  <c:v>5182</c:v>
                </c:pt>
                <c:pt idx="38">
                  <c:v>6160</c:v>
                </c:pt>
                <c:pt idx="39">
                  <c:v>6160</c:v>
                </c:pt>
                <c:pt idx="40">
                  <c:v>6487</c:v>
                </c:pt>
                <c:pt idx="41">
                  <c:v>6487</c:v>
                </c:pt>
                <c:pt idx="42">
                  <c:v>6633</c:v>
                </c:pt>
                <c:pt idx="43">
                  <c:v>6633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930-48A4-99D2-81E8CF8109C5}"/>
            </c:ext>
          </c:extLst>
        </c:ser>
        <c:ser>
          <c:idx val="5"/>
          <c:order val="5"/>
          <c:tx>
            <c:v>bez 5 FV</c:v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FV'!$H$5:$H$52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5151</c:v>
                </c:pt>
                <c:pt idx="9">
                  <c:v>5151</c:v>
                </c:pt>
                <c:pt idx="10">
                  <c:v>4912</c:v>
                </c:pt>
                <c:pt idx="11">
                  <c:v>4912</c:v>
                </c:pt>
                <c:pt idx="12">
                  <c:v>4786</c:v>
                </c:pt>
                <c:pt idx="13">
                  <c:v>4786</c:v>
                </c:pt>
                <c:pt idx="14">
                  <c:v>4104</c:v>
                </c:pt>
                <c:pt idx="15">
                  <c:v>4104</c:v>
                </c:pt>
                <c:pt idx="16">
                  <c:v>2634</c:v>
                </c:pt>
                <c:pt idx="17">
                  <c:v>2634</c:v>
                </c:pt>
                <c:pt idx="18">
                  <c:v>1210</c:v>
                </c:pt>
                <c:pt idx="19">
                  <c:v>1210</c:v>
                </c:pt>
                <c:pt idx="20">
                  <c:v>378</c:v>
                </c:pt>
                <c:pt idx="21">
                  <c:v>378</c:v>
                </c:pt>
                <c:pt idx="22">
                  <c:v>151</c:v>
                </c:pt>
                <c:pt idx="23">
                  <c:v>151</c:v>
                </c:pt>
                <c:pt idx="24">
                  <c:v>-155</c:v>
                </c:pt>
                <c:pt idx="25">
                  <c:v>-155</c:v>
                </c:pt>
                <c:pt idx="26">
                  <c:v>-351</c:v>
                </c:pt>
                <c:pt idx="27">
                  <c:v>-351</c:v>
                </c:pt>
                <c:pt idx="28">
                  <c:v>-291</c:v>
                </c:pt>
                <c:pt idx="29">
                  <c:v>-291</c:v>
                </c:pt>
                <c:pt idx="30">
                  <c:v>272</c:v>
                </c:pt>
                <c:pt idx="31">
                  <c:v>272</c:v>
                </c:pt>
                <c:pt idx="32">
                  <c:v>1388</c:v>
                </c:pt>
                <c:pt idx="33">
                  <c:v>1388</c:v>
                </c:pt>
                <c:pt idx="34">
                  <c:v>2930</c:v>
                </c:pt>
                <c:pt idx="35">
                  <c:v>2930</c:v>
                </c:pt>
                <c:pt idx="36">
                  <c:v>4902</c:v>
                </c:pt>
                <c:pt idx="37">
                  <c:v>4902</c:v>
                </c:pt>
                <c:pt idx="38">
                  <c:v>6105</c:v>
                </c:pt>
                <c:pt idx="39">
                  <c:v>6105</c:v>
                </c:pt>
                <c:pt idx="40">
                  <c:v>6481</c:v>
                </c:pt>
                <c:pt idx="41">
                  <c:v>6481</c:v>
                </c:pt>
                <c:pt idx="42">
                  <c:v>6632</c:v>
                </c:pt>
                <c:pt idx="43">
                  <c:v>6632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930-48A4-99D2-81E8CF8109C5}"/>
            </c:ext>
          </c:extLst>
        </c:ser>
        <c:ser>
          <c:idx val="6"/>
          <c:order val="6"/>
          <c:tx>
            <c:v>bez 6 FV</c:v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'48 FV'!$A$5:$A$52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0.20833333333333404</c:v>
                </c:pt>
                <c:pt idx="10">
                  <c:v>0.20833333333333404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0.29166666666666824</c:v>
                </c:pt>
                <c:pt idx="14">
                  <c:v>0.29166666666666824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0.37500000000000122</c:v>
                </c:pt>
                <c:pt idx="18">
                  <c:v>0.37500000000000122</c:v>
                </c:pt>
                <c:pt idx="19">
                  <c:v>0.41666666666666824</c:v>
                </c:pt>
                <c:pt idx="20">
                  <c:v>0.41666666666666824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0.62500000000000244</c:v>
                </c:pt>
                <c:pt idx="30">
                  <c:v>0.62500000000000244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0.75000000000000233</c:v>
                </c:pt>
                <c:pt idx="36">
                  <c:v>0.75000000000000233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0.87500000000000222</c:v>
                </c:pt>
                <c:pt idx="42">
                  <c:v>0.87500000000000222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FV'!$I$5:$I$52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5150</c:v>
                </c:pt>
                <c:pt idx="9">
                  <c:v>5150</c:v>
                </c:pt>
                <c:pt idx="10">
                  <c:v>4908</c:v>
                </c:pt>
                <c:pt idx="11">
                  <c:v>4908</c:v>
                </c:pt>
                <c:pt idx="12">
                  <c:v>4733</c:v>
                </c:pt>
                <c:pt idx="13">
                  <c:v>4733</c:v>
                </c:pt>
                <c:pt idx="14">
                  <c:v>3829</c:v>
                </c:pt>
                <c:pt idx="15">
                  <c:v>3829</c:v>
                </c:pt>
                <c:pt idx="16">
                  <c:v>1966</c:v>
                </c:pt>
                <c:pt idx="17">
                  <c:v>1966</c:v>
                </c:pt>
                <c:pt idx="18">
                  <c:v>168</c:v>
                </c:pt>
                <c:pt idx="19">
                  <c:v>168</c:v>
                </c:pt>
                <c:pt idx="20">
                  <c:v>-884</c:v>
                </c:pt>
                <c:pt idx="21">
                  <c:v>-884</c:v>
                </c:pt>
                <c:pt idx="22">
                  <c:v>-1197</c:v>
                </c:pt>
                <c:pt idx="23">
                  <c:v>-1197</c:v>
                </c:pt>
                <c:pt idx="24">
                  <c:v>-1525</c:v>
                </c:pt>
                <c:pt idx="25">
                  <c:v>-1525</c:v>
                </c:pt>
                <c:pt idx="26">
                  <c:v>-1750</c:v>
                </c:pt>
                <c:pt idx="27">
                  <c:v>-1750</c:v>
                </c:pt>
                <c:pt idx="28">
                  <c:v>-1654</c:v>
                </c:pt>
                <c:pt idx="29">
                  <c:v>-1654</c:v>
                </c:pt>
                <c:pt idx="30">
                  <c:v>-978</c:v>
                </c:pt>
                <c:pt idx="31">
                  <c:v>-978</c:v>
                </c:pt>
                <c:pt idx="32">
                  <c:v>363</c:v>
                </c:pt>
                <c:pt idx="33">
                  <c:v>363</c:v>
                </c:pt>
                <c:pt idx="34">
                  <c:v>2252</c:v>
                </c:pt>
                <c:pt idx="35">
                  <c:v>2252</c:v>
                </c:pt>
                <c:pt idx="36">
                  <c:v>4622</c:v>
                </c:pt>
                <c:pt idx="37">
                  <c:v>4622</c:v>
                </c:pt>
                <c:pt idx="38">
                  <c:v>6050</c:v>
                </c:pt>
                <c:pt idx="39">
                  <c:v>6050</c:v>
                </c:pt>
                <c:pt idx="40">
                  <c:v>6475</c:v>
                </c:pt>
                <c:pt idx="41">
                  <c:v>6475</c:v>
                </c:pt>
                <c:pt idx="42">
                  <c:v>6631</c:v>
                </c:pt>
                <c:pt idx="43">
                  <c:v>6631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930-48A4-99D2-81E8CF810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570432"/>
        <c:axId val="39572608"/>
      </c:scatterChart>
      <c:valAx>
        <c:axId val="39570432"/>
        <c:scaling>
          <c:orientation val="minMax"/>
          <c:max val="1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(hh:mm)</a:t>
                </a:r>
                <a:endParaRPr lang="cs-CZ" sz="1200"/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572608"/>
        <c:crosses val="autoZero"/>
        <c:crossBetween val="midCat"/>
        <c:majorUnit val="8.3333333333000068E-2"/>
        <c:minorUnit val="4.1666666666600009E-2"/>
      </c:valAx>
      <c:valAx>
        <c:axId val="39572608"/>
        <c:scaling>
          <c:orientation val="minMax"/>
          <c:max val="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příkon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570432"/>
        <c:crosses val="autoZero"/>
        <c:crossBetween val="midCat"/>
        <c:majorUnit val="1000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Lazard: Vývoj</a:t>
            </a:r>
            <a:r>
              <a:rPr lang="cs-CZ" sz="1400" baseline="0"/>
              <a:t> cen elektrické energie  (LCOE)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Lazard!$A$4</c:f>
              <c:strCache>
                <c:ptCount val="1"/>
                <c:pt idx="0">
                  <c:v>jádro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Lazard!$B$3:$J$3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xVal>
          <c:yVal>
            <c:numRef>
              <c:f>Lazard!$B$4:$J$4</c:f>
              <c:numCache>
                <c:formatCode>General</c:formatCode>
                <c:ptCount val="9"/>
                <c:pt idx="0">
                  <c:v>123</c:v>
                </c:pt>
                <c:pt idx="1">
                  <c:v>96</c:v>
                </c:pt>
                <c:pt idx="2">
                  <c:v>95</c:v>
                </c:pt>
                <c:pt idx="3">
                  <c:v>96</c:v>
                </c:pt>
                <c:pt idx="4">
                  <c:v>104</c:v>
                </c:pt>
                <c:pt idx="5">
                  <c:v>112</c:v>
                </c:pt>
                <c:pt idx="6">
                  <c:v>117</c:v>
                </c:pt>
                <c:pt idx="7">
                  <c:v>117</c:v>
                </c:pt>
                <c:pt idx="8">
                  <c:v>148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D46-4C14-B15C-C9E1B9058934}"/>
            </c:ext>
          </c:extLst>
        </c:ser>
        <c:ser>
          <c:idx val="1"/>
          <c:order val="1"/>
          <c:tx>
            <c:strRef>
              <c:f>Lazard!$A$5</c:f>
              <c:strCache>
                <c:ptCount val="1"/>
                <c:pt idx="0">
                  <c:v>uhlí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Lazard!$B$3:$J$3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xVal>
          <c:yVal>
            <c:numRef>
              <c:f>Lazard!$B$5:$J$5</c:f>
              <c:numCache>
                <c:formatCode>General</c:formatCode>
                <c:ptCount val="9"/>
                <c:pt idx="0">
                  <c:v>111</c:v>
                </c:pt>
                <c:pt idx="1">
                  <c:v>111</c:v>
                </c:pt>
                <c:pt idx="2">
                  <c:v>111</c:v>
                </c:pt>
                <c:pt idx="3">
                  <c:v>102</c:v>
                </c:pt>
                <c:pt idx="4">
                  <c:v>105</c:v>
                </c:pt>
                <c:pt idx="5">
                  <c:v>109</c:v>
                </c:pt>
                <c:pt idx="6">
                  <c:v>108</c:v>
                </c:pt>
                <c:pt idx="7">
                  <c:v>102</c:v>
                </c:pt>
                <c:pt idx="8">
                  <c:v>102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D46-4C14-B15C-C9E1B9058934}"/>
            </c:ext>
          </c:extLst>
        </c:ser>
        <c:ser>
          <c:idx val="2"/>
          <c:order val="2"/>
          <c:tx>
            <c:strRef>
              <c:f>Lazard!$A$6</c:f>
              <c:strCache>
                <c:ptCount val="1"/>
                <c:pt idx="0">
                  <c:v>paroplyn</c:v>
                </c:pt>
              </c:strCache>
            </c:strRef>
          </c:tx>
          <c:spPr>
            <a:ln w="38100"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xVal>
            <c:numRef>
              <c:f>Lazard!$B$3:$J$3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xVal>
          <c:yVal>
            <c:numRef>
              <c:f>Lazard!$B$6:$J$6</c:f>
              <c:numCache>
                <c:formatCode>General</c:formatCode>
                <c:ptCount val="9"/>
                <c:pt idx="0">
                  <c:v>83</c:v>
                </c:pt>
                <c:pt idx="1">
                  <c:v>82</c:v>
                </c:pt>
                <c:pt idx="2">
                  <c:v>83</c:v>
                </c:pt>
                <c:pt idx="3">
                  <c:v>75</c:v>
                </c:pt>
                <c:pt idx="4">
                  <c:v>74</c:v>
                </c:pt>
                <c:pt idx="5">
                  <c:v>74</c:v>
                </c:pt>
                <c:pt idx="6">
                  <c:v>65</c:v>
                </c:pt>
                <c:pt idx="7">
                  <c:v>63</c:v>
                </c:pt>
                <c:pt idx="8">
                  <c:v>60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D46-4C14-B15C-C9E1B9058934}"/>
            </c:ext>
          </c:extLst>
        </c:ser>
        <c:ser>
          <c:idx val="3"/>
          <c:order val="3"/>
          <c:tx>
            <c:strRef>
              <c:f>Lazard!$A$7</c:f>
              <c:strCache>
                <c:ptCount val="1"/>
                <c:pt idx="0">
                  <c:v>vítr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Lazard!$B$3:$J$3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xVal>
          <c:yVal>
            <c:numRef>
              <c:f>Lazard!$B$7:$J$7</c:f>
              <c:numCache>
                <c:formatCode>General</c:formatCode>
                <c:ptCount val="9"/>
                <c:pt idx="0">
                  <c:v>85</c:v>
                </c:pt>
                <c:pt idx="1">
                  <c:v>88</c:v>
                </c:pt>
                <c:pt idx="2">
                  <c:v>55</c:v>
                </c:pt>
                <c:pt idx="3">
                  <c:v>72</c:v>
                </c:pt>
                <c:pt idx="4">
                  <c:v>70</c:v>
                </c:pt>
                <c:pt idx="5">
                  <c:v>59</c:v>
                </c:pt>
                <c:pt idx="6">
                  <c:v>55</c:v>
                </c:pt>
                <c:pt idx="7">
                  <c:v>47</c:v>
                </c:pt>
                <c:pt idx="8">
                  <c:v>45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D46-4C14-B15C-C9E1B9058934}"/>
            </c:ext>
          </c:extLst>
        </c:ser>
        <c:ser>
          <c:idx val="4"/>
          <c:order val="4"/>
          <c:tx>
            <c:strRef>
              <c:f>Lazard!$A$8</c:f>
              <c:strCache>
                <c:ptCount val="1"/>
                <c:pt idx="0">
                  <c:v>foto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Lazard!$B$3:$J$3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xVal>
          <c:yVal>
            <c:numRef>
              <c:f>Lazard!$B$8:$J$8</c:f>
              <c:numCache>
                <c:formatCode>General</c:formatCode>
                <c:ptCount val="9"/>
                <c:pt idx="0">
                  <c:v>178</c:v>
                </c:pt>
                <c:pt idx="1">
                  <c:v>144</c:v>
                </c:pt>
                <c:pt idx="2">
                  <c:v>117</c:v>
                </c:pt>
                <c:pt idx="3">
                  <c:v>125</c:v>
                </c:pt>
                <c:pt idx="4">
                  <c:v>98</c:v>
                </c:pt>
                <c:pt idx="5">
                  <c:v>79</c:v>
                </c:pt>
                <c:pt idx="6">
                  <c:v>64</c:v>
                </c:pt>
                <c:pt idx="7">
                  <c:v>55</c:v>
                </c:pt>
                <c:pt idx="8">
                  <c:v>50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D46-4C14-B15C-C9E1B9058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883520"/>
        <c:axId val="39885440"/>
      </c:scatterChart>
      <c:valAx>
        <c:axId val="39883520"/>
        <c:scaling>
          <c:orientation val="minMax"/>
          <c:max val="2017"/>
          <c:min val="2009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b="1"/>
                  <a:t>letopočet</a:t>
                </a:r>
                <a:r>
                  <a:rPr lang="cs-CZ" sz="1200" b="1" baseline="0"/>
                  <a:t> (rok)</a:t>
                </a:r>
                <a:endParaRPr lang="cs-CZ" sz="1200" b="1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885440"/>
        <c:crosses val="autoZero"/>
        <c:crossBetween val="midCat"/>
        <c:majorUnit val="1"/>
      </c:valAx>
      <c:valAx>
        <c:axId val="39885440"/>
        <c:scaling>
          <c:orientation val="minMax"/>
          <c:max val="18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b="1" i="0" baseline="0"/>
                  <a:t>LCOE (USD/MWh)</a:t>
                </a:r>
                <a:endParaRPr lang="cs-CZ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883520"/>
        <c:crosses val="autoZero"/>
        <c:crossBetween val="midCat"/>
        <c:majorUnit val="20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denní</a:t>
            </a:r>
            <a:r>
              <a:rPr lang="cs-CZ" sz="1400" baseline="0"/>
              <a:t> průběh hrubé spotřeby elektřiny  a plynu v ČR v chladném zimním dnu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elektřína 5.12.2016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'48 PL'!$A$5:$A$52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0.20833333333333401</c:v>
                </c:pt>
                <c:pt idx="10">
                  <c:v>0.20833333333333401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0.29166666666666813</c:v>
                </c:pt>
                <c:pt idx="14">
                  <c:v>0.29166666666666813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0.37500000000000117</c:v>
                </c:pt>
                <c:pt idx="18">
                  <c:v>0.37500000000000117</c:v>
                </c:pt>
                <c:pt idx="19">
                  <c:v>0.41666666666666813</c:v>
                </c:pt>
                <c:pt idx="20">
                  <c:v>0.41666666666666813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0.62500000000000233</c:v>
                </c:pt>
                <c:pt idx="30">
                  <c:v>0.62500000000000233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0.75000000000000222</c:v>
                </c:pt>
                <c:pt idx="36">
                  <c:v>0.75000000000000222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0.87500000000000211</c:v>
                </c:pt>
                <c:pt idx="42">
                  <c:v>0.87500000000000211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PL'!$E$5:$E$52</c:f>
              <c:numCache>
                <c:formatCode>#,##0</c:formatCode>
                <c:ptCount val="48"/>
                <c:pt idx="0">
                  <c:v>8371</c:v>
                </c:pt>
                <c:pt idx="1">
                  <c:v>8371</c:v>
                </c:pt>
                <c:pt idx="2">
                  <c:v>8492</c:v>
                </c:pt>
                <c:pt idx="3">
                  <c:v>8492</c:v>
                </c:pt>
                <c:pt idx="4">
                  <c:v>8379</c:v>
                </c:pt>
                <c:pt idx="5">
                  <c:v>8379</c:v>
                </c:pt>
                <c:pt idx="6">
                  <c:v>8333</c:v>
                </c:pt>
                <c:pt idx="7">
                  <c:v>8333</c:v>
                </c:pt>
                <c:pt idx="8">
                  <c:v>8509</c:v>
                </c:pt>
                <c:pt idx="9">
                  <c:v>8509</c:v>
                </c:pt>
                <c:pt idx="10">
                  <c:v>9103</c:v>
                </c:pt>
                <c:pt idx="11">
                  <c:v>9103</c:v>
                </c:pt>
                <c:pt idx="12">
                  <c:v>10293</c:v>
                </c:pt>
                <c:pt idx="13">
                  <c:v>10293</c:v>
                </c:pt>
                <c:pt idx="14">
                  <c:v>10833</c:v>
                </c:pt>
                <c:pt idx="15">
                  <c:v>10833</c:v>
                </c:pt>
                <c:pt idx="16">
                  <c:v>10978</c:v>
                </c:pt>
                <c:pt idx="17">
                  <c:v>10978</c:v>
                </c:pt>
                <c:pt idx="18">
                  <c:v>11137</c:v>
                </c:pt>
                <c:pt idx="19">
                  <c:v>11137</c:v>
                </c:pt>
                <c:pt idx="20">
                  <c:v>11107</c:v>
                </c:pt>
                <c:pt idx="21">
                  <c:v>11107</c:v>
                </c:pt>
                <c:pt idx="22">
                  <c:v>11143</c:v>
                </c:pt>
                <c:pt idx="23">
                  <c:v>11143</c:v>
                </c:pt>
                <c:pt idx="24">
                  <c:v>11266</c:v>
                </c:pt>
                <c:pt idx="25">
                  <c:v>11266</c:v>
                </c:pt>
                <c:pt idx="26">
                  <c:v>11247</c:v>
                </c:pt>
                <c:pt idx="27">
                  <c:v>11247</c:v>
                </c:pt>
                <c:pt idx="28">
                  <c:v>11244</c:v>
                </c:pt>
                <c:pt idx="29">
                  <c:v>11244</c:v>
                </c:pt>
                <c:pt idx="30">
                  <c:v>11321</c:v>
                </c:pt>
                <c:pt idx="31">
                  <c:v>11321</c:v>
                </c:pt>
                <c:pt idx="32">
                  <c:v>11410</c:v>
                </c:pt>
                <c:pt idx="33">
                  <c:v>11410</c:v>
                </c:pt>
                <c:pt idx="34">
                  <c:v>11274</c:v>
                </c:pt>
                <c:pt idx="35">
                  <c:v>11274</c:v>
                </c:pt>
                <c:pt idx="36">
                  <c:v>10957</c:v>
                </c:pt>
                <c:pt idx="37">
                  <c:v>10957</c:v>
                </c:pt>
                <c:pt idx="38">
                  <c:v>10889</c:v>
                </c:pt>
                <c:pt idx="39">
                  <c:v>10889</c:v>
                </c:pt>
                <c:pt idx="40">
                  <c:v>10634</c:v>
                </c:pt>
                <c:pt idx="41">
                  <c:v>10634</c:v>
                </c:pt>
                <c:pt idx="42">
                  <c:v>10093</c:v>
                </c:pt>
                <c:pt idx="43">
                  <c:v>10093</c:v>
                </c:pt>
                <c:pt idx="44">
                  <c:v>9512</c:v>
                </c:pt>
                <c:pt idx="45">
                  <c:v>9512</c:v>
                </c:pt>
                <c:pt idx="46">
                  <c:v>9071</c:v>
                </c:pt>
                <c:pt idx="47">
                  <c:v>9071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180-4F23-87FD-0F5D9BAE7EAB}"/>
            </c:ext>
          </c:extLst>
        </c:ser>
        <c:ser>
          <c:idx val="0"/>
          <c:order val="1"/>
          <c:tx>
            <c:v>plyn 19.1.2016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'48 PL'!$A$5:$A$52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0.20833333333333401</c:v>
                </c:pt>
                <c:pt idx="10">
                  <c:v>0.20833333333333401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0.29166666666666813</c:v>
                </c:pt>
                <c:pt idx="14">
                  <c:v>0.29166666666666813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0.37500000000000117</c:v>
                </c:pt>
                <c:pt idx="18">
                  <c:v>0.37500000000000117</c:v>
                </c:pt>
                <c:pt idx="19">
                  <c:v>0.41666666666666813</c:v>
                </c:pt>
                <c:pt idx="20">
                  <c:v>0.41666666666666813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0.62500000000000233</c:v>
                </c:pt>
                <c:pt idx="30">
                  <c:v>0.62500000000000233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0.75000000000000222</c:v>
                </c:pt>
                <c:pt idx="36">
                  <c:v>0.75000000000000222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0.87500000000000211</c:v>
                </c:pt>
                <c:pt idx="42">
                  <c:v>0.87500000000000211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 PL'!$B$5:$B$52</c:f>
              <c:numCache>
                <c:formatCode>#,##0</c:formatCode>
                <c:ptCount val="48"/>
                <c:pt idx="0">
                  <c:v>19000</c:v>
                </c:pt>
                <c:pt idx="1">
                  <c:v>19000</c:v>
                </c:pt>
                <c:pt idx="2">
                  <c:v>17800</c:v>
                </c:pt>
                <c:pt idx="3">
                  <c:v>17800</c:v>
                </c:pt>
                <c:pt idx="4">
                  <c:v>17600</c:v>
                </c:pt>
                <c:pt idx="5">
                  <c:v>17600</c:v>
                </c:pt>
                <c:pt idx="6">
                  <c:v>17700</c:v>
                </c:pt>
                <c:pt idx="7">
                  <c:v>17700</c:v>
                </c:pt>
                <c:pt idx="8">
                  <c:v>18000</c:v>
                </c:pt>
                <c:pt idx="9">
                  <c:v>18000</c:v>
                </c:pt>
                <c:pt idx="10">
                  <c:v>18900</c:v>
                </c:pt>
                <c:pt idx="11">
                  <c:v>18900</c:v>
                </c:pt>
                <c:pt idx="12">
                  <c:v>21100</c:v>
                </c:pt>
                <c:pt idx="13">
                  <c:v>21100</c:v>
                </c:pt>
                <c:pt idx="14">
                  <c:v>23500</c:v>
                </c:pt>
                <c:pt idx="15">
                  <c:v>23500</c:v>
                </c:pt>
                <c:pt idx="16">
                  <c:v>24900</c:v>
                </c:pt>
                <c:pt idx="17">
                  <c:v>24900</c:v>
                </c:pt>
                <c:pt idx="18">
                  <c:v>25000</c:v>
                </c:pt>
                <c:pt idx="19">
                  <c:v>25000</c:v>
                </c:pt>
                <c:pt idx="20">
                  <c:v>25100</c:v>
                </c:pt>
                <c:pt idx="21">
                  <c:v>25100</c:v>
                </c:pt>
                <c:pt idx="22">
                  <c:v>24700</c:v>
                </c:pt>
                <c:pt idx="23">
                  <c:v>24700</c:v>
                </c:pt>
                <c:pt idx="24">
                  <c:v>23600</c:v>
                </c:pt>
                <c:pt idx="25">
                  <c:v>23600</c:v>
                </c:pt>
                <c:pt idx="26">
                  <c:v>22800</c:v>
                </c:pt>
                <c:pt idx="27">
                  <c:v>22800</c:v>
                </c:pt>
                <c:pt idx="28">
                  <c:v>22300</c:v>
                </c:pt>
                <c:pt idx="29">
                  <c:v>22300</c:v>
                </c:pt>
                <c:pt idx="30">
                  <c:v>22100</c:v>
                </c:pt>
                <c:pt idx="31">
                  <c:v>22100</c:v>
                </c:pt>
                <c:pt idx="32">
                  <c:v>22500</c:v>
                </c:pt>
                <c:pt idx="33">
                  <c:v>22500</c:v>
                </c:pt>
                <c:pt idx="34">
                  <c:v>23000</c:v>
                </c:pt>
                <c:pt idx="35">
                  <c:v>23000</c:v>
                </c:pt>
                <c:pt idx="36">
                  <c:v>23300</c:v>
                </c:pt>
                <c:pt idx="37">
                  <c:v>23300</c:v>
                </c:pt>
                <c:pt idx="38">
                  <c:v>23500</c:v>
                </c:pt>
                <c:pt idx="39">
                  <c:v>23500</c:v>
                </c:pt>
                <c:pt idx="40">
                  <c:v>23600</c:v>
                </c:pt>
                <c:pt idx="41">
                  <c:v>23600</c:v>
                </c:pt>
                <c:pt idx="42">
                  <c:v>23300</c:v>
                </c:pt>
                <c:pt idx="43">
                  <c:v>23300</c:v>
                </c:pt>
                <c:pt idx="44">
                  <c:v>22200</c:v>
                </c:pt>
                <c:pt idx="45">
                  <c:v>22200</c:v>
                </c:pt>
                <c:pt idx="46">
                  <c:v>20400</c:v>
                </c:pt>
                <c:pt idx="47">
                  <c:v>20400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180-4F23-87FD-0F5D9BAE7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04608"/>
        <c:axId val="39606528"/>
      </c:scatterChart>
      <c:valAx>
        <c:axId val="39604608"/>
        <c:scaling>
          <c:orientation val="minMax"/>
          <c:max val="1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(hh:mm)</a:t>
                </a:r>
                <a:endParaRPr lang="cs-CZ" sz="1200"/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606528"/>
        <c:crosses val="autoZero"/>
        <c:crossBetween val="midCat"/>
        <c:majorUnit val="8.3333333333000068E-2"/>
        <c:minorUnit val="4.1666666666600009E-2"/>
      </c:valAx>
      <c:valAx>
        <c:axId val="39606528"/>
        <c:scaling>
          <c:orientation val="minMax"/>
          <c:max val="26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příkon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604608"/>
        <c:crosses val="autoZero"/>
        <c:crossBetween val="midCat"/>
        <c:majorUnit val="2000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/>
              <a:t>roční průběh hrubé spotřeby elektřiny  a plynu v ČR</a:t>
            </a:r>
            <a:r>
              <a:rPr lang="cs-CZ" sz="1400" baseline="0"/>
              <a:t> 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3"/>
          <c:order val="0"/>
          <c:tx>
            <c:v>elektřina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'rok plyn'!$A$5:$A$28</c:f>
              <c:numCache>
                <c:formatCode>#,##0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'rok plyn'!$E$5:$E$28</c:f>
              <c:numCache>
                <c:formatCode>#,##0</c:formatCode>
                <c:ptCount val="24"/>
                <c:pt idx="0">
                  <c:v>9371.370967741921</c:v>
                </c:pt>
                <c:pt idx="1">
                  <c:v>9371.370967741921</c:v>
                </c:pt>
                <c:pt idx="2">
                  <c:v>8962.6436781609573</c:v>
                </c:pt>
                <c:pt idx="3">
                  <c:v>8962.6436781609573</c:v>
                </c:pt>
                <c:pt idx="4">
                  <c:v>8665.0537634408611</c:v>
                </c:pt>
                <c:pt idx="5">
                  <c:v>8665.0537634408611</c:v>
                </c:pt>
                <c:pt idx="6">
                  <c:v>8061.3888888888887</c:v>
                </c:pt>
                <c:pt idx="7">
                  <c:v>8061.3888888888887</c:v>
                </c:pt>
                <c:pt idx="8">
                  <c:v>7720.0268817204314</c:v>
                </c:pt>
                <c:pt idx="9">
                  <c:v>7720.0268817204314</c:v>
                </c:pt>
                <c:pt idx="10">
                  <c:v>7422.0833333333285</c:v>
                </c:pt>
                <c:pt idx="11">
                  <c:v>7422.0833333333285</c:v>
                </c:pt>
                <c:pt idx="12">
                  <c:v>7076.0752688172051</c:v>
                </c:pt>
                <c:pt idx="13">
                  <c:v>7076.0752688172051</c:v>
                </c:pt>
                <c:pt idx="14">
                  <c:v>7338.7096774193551</c:v>
                </c:pt>
                <c:pt idx="15">
                  <c:v>7338.7096774193551</c:v>
                </c:pt>
                <c:pt idx="16">
                  <c:v>7760.1388888888887</c:v>
                </c:pt>
                <c:pt idx="17">
                  <c:v>7760.1388888888887</c:v>
                </c:pt>
                <c:pt idx="18">
                  <c:v>8340.188172043001</c:v>
                </c:pt>
                <c:pt idx="19">
                  <c:v>8340.188172043001</c:v>
                </c:pt>
                <c:pt idx="20">
                  <c:v>9113.4722222222226</c:v>
                </c:pt>
                <c:pt idx="21">
                  <c:v>9113.4722222222226</c:v>
                </c:pt>
                <c:pt idx="22">
                  <c:v>9127.4193548387084</c:v>
                </c:pt>
                <c:pt idx="23">
                  <c:v>9127.4193548387084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141-4714-AE7B-6ACC617ED907}"/>
            </c:ext>
          </c:extLst>
        </c:ser>
        <c:ser>
          <c:idx val="0"/>
          <c:order val="1"/>
          <c:tx>
            <c:v>plyn</c:v>
          </c:tx>
          <c:spPr>
            <a:ln w="38100">
              <a:solidFill>
                <a:srgbClr val="FF6600"/>
              </a:solidFill>
            </a:ln>
          </c:spPr>
          <c:marker>
            <c:symbol val="none"/>
          </c:marker>
          <c:xVal>
            <c:numRef>
              <c:f>'rok plyn'!$A$5:$A$28</c:f>
              <c:numCache>
                <c:formatCode>#,##0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'rok plyn'!$G$5:$G$28</c:f>
              <c:numCache>
                <c:formatCode>#,##0</c:formatCode>
                <c:ptCount val="24"/>
                <c:pt idx="0">
                  <c:v>17021.505376344056</c:v>
                </c:pt>
                <c:pt idx="1">
                  <c:v>17021.505376344056</c:v>
                </c:pt>
                <c:pt idx="2">
                  <c:v>13716.954022988501</c:v>
                </c:pt>
                <c:pt idx="3">
                  <c:v>13716.954022988501</c:v>
                </c:pt>
                <c:pt idx="4">
                  <c:v>12854.83870967738</c:v>
                </c:pt>
                <c:pt idx="5">
                  <c:v>12854.83870967738</c:v>
                </c:pt>
                <c:pt idx="6">
                  <c:v>8956.9444444444489</c:v>
                </c:pt>
                <c:pt idx="7">
                  <c:v>8956.9444444444489</c:v>
                </c:pt>
                <c:pt idx="8">
                  <c:v>5991.9354838709678</c:v>
                </c:pt>
                <c:pt idx="9">
                  <c:v>5991.9354838709678</c:v>
                </c:pt>
                <c:pt idx="10">
                  <c:v>4654.1666666667188</c:v>
                </c:pt>
                <c:pt idx="11">
                  <c:v>4654.1666666667188</c:v>
                </c:pt>
                <c:pt idx="12">
                  <c:v>4271.5053763440765</c:v>
                </c:pt>
                <c:pt idx="13">
                  <c:v>4271.5053763440765</c:v>
                </c:pt>
                <c:pt idx="14">
                  <c:v>4721.7741935483873</c:v>
                </c:pt>
                <c:pt idx="15">
                  <c:v>4721.7741935483873</c:v>
                </c:pt>
                <c:pt idx="16">
                  <c:v>5983.3333333333285</c:v>
                </c:pt>
                <c:pt idx="17">
                  <c:v>5983.3333333333285</c:v>
                </c:pt>
                <c:pt idx="18">
                  <c:v>11040.322580645161</c:v>
                </c:pt>
                <c:pt idx="19">
                  <c:v>11040.322580645161</c:v>
                </c:pt>
                <c:pt idx="20">
                  <c:v>14458.333333333327</c:v>
                </c:pt>
                <c:pt idx="21">
                  <c:v>14458.333333333327</c:v>
                </c:pt>
                <c:pt idx="22">
                  <c:v>16918.010752688097</c:v>
                </c:pt>
                <c:pt idx="23">
                  <c:v>16918.010752688097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141-4714-AE7B-6ACC617ED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36992"/>
        <c:axId val="39638912"/>
      </c:scatterChart>
      <c:valAx>
        <c:axId val="39636992"/>
        <c:scaling>
          <c:orientation val="minMax"/>
          <c:max val="1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638912"/>
        <c:crosses val="autoZero"/>
        <c:crossBetween val="midCat"/>
        <c:majorUnit val="1"/>
      </c:valAx>
      <c:valAx>
        <c:axId val="39638912"/>
        <c:scaling>
          <c:orientation val="minMax"/>
          <c:max val="18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přikon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9636992"/>
        <c:crosses val="autoZero"/>
        <c:crossBetween val="midCat"/>
        <c:majorUnit val="1000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struktura</a:t>
            </a:r>
            <a:r>
              <a:rPr lang="cs-CZ" baseline="0"/>
              <a:t>  produkce CO</a:t>
            </a:r>
            <a:r>
              <a:rPr lang="cs-CZ" baseline="-25000"/>
              <a:t>2</a:t>
            </a:r>
            <a:r>
              <a:rPr lang="cs-CZ" baseline="0"/>
              <a:t> v ČR v roce 2016 (mil. t CO</a:t>
            </a:r>
            <a:r>
              <a:rPr lang="cs-CZ" baseline="-25000"/>
              <a:t>2</a:t>
            </a:r>
            <a:r>
              <a:rPr lang="cs-CZ" baseline="0"/>
              <a:t> ekv./rok) </a:t>
            </a:r>
            <a:endParaRPr lang="cs-CZ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'vývoj CO2 struktura'!$C$32:$F$32</c:f>
              <c:strCache>
                <c:ptCount val="1"/>
                <c:pt idx="0">
                  <c:v>paliva procesy průmysl procesy zemědělství ostatní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021-4D6D-9605-29A2B426A27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21-4D6D-9605-29A2B426A27F}"/>
              </c:ext>
            </c:extLst>
          </c:dPt>
          <c:dPt>
            <c:idx val="2"/>
            <c:invertIfNegative val="0"/>
            <c:bubble3D val="0"/>
            <c:spPr>
              <a:solidFill>
                <a:srgbClr val="1CE10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021-4D6D-9605-29A2B426A27F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21-4D6D-9605-29A2B426A27F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021-4D6D-9605-29A2B426A27F}"/>
              </c:ext>
            </c:extLst>
          </c:dPt>
          <c:dPt>
            <c:idx val="5"/>
            <c:invertIfNegative val="0"/>
            <c:bubble3D val="0"/>
            <c:spPr>
              <a:solidFill>
                <a:srgbClr val="1CE10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021-4D6D-9605-29A2B426A27F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F021-4D6D-9605-29A2B426A27F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'vývoj CO2 struktura'!$C$32:$F$32</c:f>
              <c:strCache>
                <c:ptCount val="4"/>
                <c:pt idx="0">
                  <c:v>paliva</c:v>
                </c:pt>
                <c:pt idx="1">
                  <c:v>procesy průmysl</c:v>
                </c:pt>
                <c:pt idx="2">
                  <c:v>procesy zemědělství</c:v>
                </c:pt>
                <c:pt idx="3">
                  <c:v>ostatní</c:v>
                </c:pt>
              </c:strCache>
            </c:strRef>
          </c:cat>
          <c:val>
            <c:numRef>
              <c:f>'vývoj CO2 struktura'!$C$33:$F$33</c:f>
              <c:numCache>
                <c:formatCode>0.0</c:formatCode>
                <c:ptCount val="4"/>
                <c:pt idx="0">
                  <c:v>96.2</c:v>
                </c:pt>
                <c:pt idx="1">
                  <c:v>15.2</c:v>
                </c:pt>
                <c:pt idx="2">
                  <c:v>8.5</c:v>
                </c:pt>
                <c:pt idx="3">
                  <c:v>4.399999999999995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021-4D6D-9605-29A2B426A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304960"/>
        <c:axId val="35306496"/>
      </c:barChart>
      <c:catAx>
        <c:axId val="3530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306496"/>
        <c:crosses val="autoZero"/>
        <c:auto val="1"/>
        <c:lblAlgn val="ctr"/>
        <c:lblOffset val="100"/>
        <c:noMultiLvlLbl val="0"/>
      </c:catAx>
      <c:valAx>
        <c:axId val="3530649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353049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struktura</a:t>
            </a:r>
            <a:r>
              <a:rPr lang="cs-CZ" baseline="0"/>
              <a:t>  produkce CO</a:t>
            </a:r>
            <a:r>
              <a:rPr lang="cs-CZ" baseline="-25000"/>
              <a:t>2</a:t>
            </a:r>
            <a:r>
              <a:rPr lang="cs-CZ" baseline="0"/>
              <a:t> v ČR v roce 2016  </a:t>
            </a:r>
            <a:endParaRPr lang="cs-CZ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'vývoj CO2 struktura'!$C$32:$F$32</c:f>
              <c:strCache>
                <c:ptCount val="1"/>
                <c:pt idx="0">
                  <c:v>paliva procesy průmysl procesy zemědělství ostatní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230-41E1-9CF3-2863F5D54DA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30-41E1-9CF3-2863F5D54DA7}"/>
              </c:ext>
            </c:extLst>
          </c:dPt>
          <c:dPt>
            <c:idx val="2"/>
            <c:bubble3D val="0"/>
            <c:spPr>
              <a:solidFill>
                <a:srgbClr val="1CE10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230-41E1-9CF3-2863F5D54DA7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30-41E1-9CF3-2863F5D54DA7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230-41E1-9CF3-2863F5D54DA7}"/>
              </c:ext>
            </c:extLst>
          </c:dPt>
          <c:dPt>
            <c:idx val="5"/>
            <c:bubble3D val="0"/>
            <c:spPr>
              <a:solidFill>
                <a:srgbClr val="1CE10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230-41E1-9CF3-2863F5D54DA7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230-41E1-9CF3-2863F5D54DA7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'vývoj CO2 struktura'!$C$32:$F$32</c:f>
              <c:strCache>
                <c:ptCount val="4"/>
                <c:pt idx="0">
                  <c:v>paliva</c:v>
                </c:pt>
                <c:pt idx="1">
                  <c:v>procesy průmysl</c:v>
                </c:pt>
                <c:pt idx="2">
                  <c:v>procesy zemědělství</c:v>
                </c:pt>
                <c:pt idx="3">
                  <c:v>ostatní</c:v>
                </c:pt>
              </c:strCache>
            </c:strRef>
          </c:cat>
          <c:val>
            <c:numRef>
              <c:f>'vývoj CO2 struktura'!$C$34:$F$34</c:f>
              <c:numCache>
                <c:formatCode>0%</c:formatCode>
                <c:ptCount val="4"/>
                <c:pt idx="0">
                  <c:v>0.77393403057120014</c:v>
                </c:pt>
                <c:pt idx="1">
                  <c:v>0.12228479485116661</c:v>
                </c:pt>
                <c:pt idx="2">
                  <c:v>6.8382944489139258E-2</c:v>
                </c:pt>
                <c:pt idx="3">
                  <c:v>3.5398230088495575E-2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230-41E1-9CF3-2863F5D54D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Produkce</a:t>
            </a:r>
            <a:r>
              <a:rPr lang="cs-CZ" sz="1400" baseline="0"/>
              <a:t> oxidu uhličitého v ČR</a:t>
            </a:r>
            <a:endParaRPr lang="cs-CZ" sz="1400"/>
          </a:p>
        </c:rich>
      </c:tx>
      <c:layout>
        <c:manualLayout>
          <c:xMode val="edge"/>
          <c:yMode val="edge"/>
          <c:x val="0.32951974010241764"/>
          <c:y val="1.8637738548378045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'vývoj CO2'!$B$4</c:f>
              <c:strCache>
                <c:ptCount val="1"/>
                <c:pt idx="0">
                  <c:v>celkem skut.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'vývoj CO2'!$A$5:$A$35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2020</c:v>
                </c:pt>
                <c:pt idx="28">
                  <c:v>2030</c:v>
                </c:pt>
                <c:pt idx="29">
                  <c:v>2040</c:v>
                </c:pt>
                <c:pt idx="30">
                  <c:v>2050</c:v>
                </c:pt>
              </c:numCache>
            </c:numRef>
          </c:xVal>
          <c:yVal>
            <c:numRef>
              <c:f>'vývoj CO2'!$B$5:$B$35</c:f>
              <c:numCache>
                <c:formatCode>General</c:formatCode>
                <c:ptCount val="31"/>
                <c:pt idx="0">
                  <c:v>193</c:v>
                </c:pt>
                <c:pt idx="1">
                  <c:v>171</c:v>
                </c:pt>
                <c:pt idx="2">
                  <c:v>164</c:v>
                </c:pt>
                <c:pt idx="3">
                  <c:v>156</c:v>
                </c:pt>
                <c:pt idx="4">
                  <c:v>151</c:v>
                </c:pt>
                <c:pt idx="5">
                  <c:v>151</c:v>
                </c:pt>
                <c:pt idx="6">
                  <c:v>153</c:v>
                </c:pt>
                <c:pt idx="7">
                  <c:v>149</c:v>
                </c:pt>
                <c:pt idx="8">
                  <c:v>143</c:v>
                </c:pt>
                <c:pt idx="9">
                  <c:v>133</c:v>
                </c:pt>
                <c:pt idx="10">
                  <c:v>141</c:v>
                </c:pt>
                <c:pt idx="11">
                  <c:v>141</c:v>
                </c:pt>
                <c:pt idx="12">
                  <c:v>137</c:v>
                </c:pt>
                <c:pt idx="13">
                  <c:v>142</c:v>
                </c:pt>
                <c:pt idx="14">
                  <c:v>142</c:v>
                </c:pt>
                <c:pt idx="15">
                  <c:v>141</c:v>
                </c:pt>
                <c:pt idx="16">
                  <c:v>144</c:v>
                </c:pt>
                <c:pt idx="17">
                  <c:v>148</c:v>
                </c:pt>
                <c:pt idx="18">
                  <c:v>140</c:v>
                </c:pt>
                <c:pt idx="19">
                  <c:v>130</c:v>
                </c:pt>
                <c:pt idx="20">
                  <c:v>135</c:v>
                </c:pt>
                <c:pt idx="21">
                  <c:v>131</c:v>
                </c:pt>
                <c:pt idx="22">
                  <c:v>127</c:v>
                </c:pt>
                <c:pt idx="23">
                  <c:v>123</c:v>
                </c:pt>
                <c:pt idx="24">
                  <c:v>121</c:v>
                </c:pt>
                <c:pt idx="25">
                  <c:v>122</c:v>
                </c:pt>
                <c:pt idx="26">
                  <c:v>125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568-4BB6-ABB8-ED21045642B5}"/>
            </c:ext>
          </c:extLst>
        </c:ser>
        <c:ser>
          <c:idx val="1"/>
          <c:order val="1"/>
          <c:tx>
            <c:strRef>
              <c:f>'vývoj CO2'!$C$4</c:f>
              <c:strCache>
                <c:ptCount val="1"/>
                <c:pt idx="0">
                  <c:v>energetika skut.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'vývoj CO2'!$A$5:$A$35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2020</c:v>
                </c:pt>
                <c:pt idx="28">
                  <c:v>2030</c:v>
                </c:pt>
                <c:pt idx="29">
                  <c:v>2040</c:v>
                </c:pt>
                <c:pt idx="30">
                  <c:v>2050</c:v>
                </c:pt>
              </c:numCache>
            </c:numRef>
          </c:xVal>
          <c:yVal>
            <c:numRef>
              <c:f>'vývoj CO2'!$C$5:$C$35</c:f>
              <c:numCache>
                <c:formatCode>General</c:formatCode>
                <c:ptCount val="31"/>
                <c:pt idx="0">
                  <c:v>161</c:v>
                </c:pt>
                <c:pt idx="1">
                  <c:v>148</c:v>
                </c:pt>
                <c:pt idx="2">
                  <c:v>142</c:v>
                </c:pt>
                <c:pt idx="3">
                  <c:v>137</c:v>
                </c:pt>
                <c:pt idx="4">
                  <c:v>129</c:v>
                </c:pt>
                <c:pt idx="5">
                  <c:v>129</c:v>
                </c:pt>
                <c:pt idx="6">
                  <c:v>132</c:v>
                </c:pt>
                <c:pt idx="7">
                  <c:v>127</c:v>
                </c:pt>
                <c:pt idx="8">
                  <c:v>121</c:v>
                </c:pt>
                <c:pt idx="9">
                  <c:v>114</c:v>
                </c:pt>
                <c:pt idx="10">
                  <c:v>122</c:v>
                </c:pt>
                <c:pt idx="11">
                  <c:v>122</c:v>
                </c:pt>
                <c:pt idx="12">
                  <c:v>119</c:v>
                </c:pt>
                <c:pt idx="13">
                  <c:v>121</c:v>
                </c:pt>
                <c:pt idx="14">
                  <c:v>121</c:v>
                </c:pt>
                <c:pt idx="15">
                  <c:v>120</c:v>
                </c:pt>
                <c:pt idx="16">
                  <c:v>121</c:v>
                </c:pt>
                <c:pt idx="17">
                  <c:v>122</c:v>
                </c:pt>
                <c:pt idx="18">
                  <c:v>116</c:v>
                </c:pt>
                <c:pt idx="19">
                  <c:v>111</c:v>
                </c:pt>
                <c:pt idx="20">
                  <c:v>112</c:v>
                </c:pt>
                <c:pt idx="21">
                  <c:v>110</c:v>
                </c:pt>
                <c:pt idx="22">
                  <c:v>106</c:v>
                </c:pt>
                <c:pt idx="23">
                  <c:v>101</c:v>
                </c:pt>
                <c:pt idx="24">
                  <c:v>98</c:v>
                </c:pt>
                <c:pt idx="25">
                  <c:v>99</c:v>
                </c:pt>
                <c:pt idx="26">
                  <c:v>100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568-4BB6-ABB8-ED21045642B5}"/>
            </c:ext>
          </c:extLst>
        </c:ser>
        <c:ser>
          <c:idx val="2"/>
          <c:order val="2"/>
          <c:tx>
            <c:strRef>
              <c:f>'vývoj CO2'!$D$4</c:f>
              <c:strCache>
                <c:ptCount val="1"/>
                <c:pt idx="0">
                  <c:v>celkem plán</c:v>
                </c:pt>
              </c:strCache>
            </c:strRef>
          </c:tx>
          <c:spPr>
            <a:ln w="38100">
              <a:solidFill>
                <a:srgbClr val="0070C0"/>
              </a:solidFill>
              <a:prstDash val="sysDash"/>
            </a:ln>
          </c:spPr>
          <c:marker>
            <c:symbol val="none"/>
          </c:marker>
          <c:xVal>
            <c:numRef>
              <c:f>'vývoj CO2'!$A$5:$A$35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2020</c:v>
                </c:pt>
                <c:pt idx="28">
                  <c:v>2030</c:v>
                </c:pt>
                <c:pt idx="29">
                  <c:v>2040</c:v>
                </c:pt>
                <c:pt idx="30">
                  <c:v>2050</c:v>
                </c:pt>
              </c:numCache>
            </c:numRef>
          </c:xVal>
          <c:yVal>
            <c:numRef>
              <c:f>'vývoj CO2'!$D$5:$D$35</c:f>
              <c:numCache>
                <c:formatCode>General</c:formatCode>
                <c:ptCount val="31"/>
                <c:pt idx="27">
                  <c:v>116</c:v>
                </c:pt>
                <c:pt idx="28">
                  <c:v>104</c:v>
                </c:pt>
                <c:pt idx="29">
                  <c:v>70</c:v>
                </c:pt>
                <c:pt idx="30">
                  <c:v>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568-4BB6-ABB8-ED21045642B5}"/>
            </c:ext>
          </c:extLst>
        </c:ser>
        <c:ser>
          <c:idx val="3"/>
          <c:order val="3"/>
          <c:tx>
            <c:strRef>
              <c:f>'vývoj CO2'!$E$4</c:f>
              <c:strCache>
                <c:ptCount val="1"/>
                <c:pt idx="0">
                  <c:v>energetika plán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'vývoj CO2'!$A$5:$A$35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2020</c:v>
                </c:pt>
                <c:pt idx="28">
                  <c:v>2030</c:v>
                </c:pt>
                <c:pt idx="29">
                  <c:v>2040</c:v>
                </c:pt>
                <c:pt idx="30">
                  <c:v>2050</c:v>
                </c:pt>
              </c:numCache>
            </c:numRef>
          </c:xVal>
          <c:yVal>
            <c:numRef>
              <c:f>'vývoj CO2'!$E$5:$E$35</c:f>
              <c:numCache>
                <c:formatCode>General</c:formatCode>
                <c:ptCount val="31"/>
                <c:pt idx="27">
                  <c:v>91</c:v>
                </c:pt>
                <c:pt idx="28">
                  <c:v>79</c:v>
                </c:pt>
                <c:pt idx="29">
                  <c:v>45</c:v>
                </c:pt>
                <c:pt idx="30">
                  <c:v>14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568-4BB6-ABB8-ED2104564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540416"/>
        <c:axId val="42563072"/>
      </c:scatterChart>
      <c:valAx>
        <c:axId val="42540416"/>
        <c:scaling>
          <c:orientation val="minMax"/>
          <c:max val="2050"/>
          <c:min val="199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letopočet</a:t>
                </a:r>
                <a:r>
                  <a:rPr lang="cs-CZ" baseline="0"/>
                  <a:t> (rok)</a:t>
                </a:r>
                <a:endParaRPr lang="cs-CZ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563072"/>
        <c:crosses val="autoZero"/>
        <c:crossBetween val="midCat"/>
        <c:majorUnit val="5"/>
      </c:valAx>
      <c:valAx>
        <c:axId val="42563072"/>
        <c:scaling>
          <c:orientation val="minMax"/>
          <c:max val="2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produkce</a:t>
                </a:r>
                <a:r>
                  <a:rPr lang="cs-CZ" baseline="0"/>
                  <a:t> (Mt CO2 ekv/rok)</a:t>
                </a:r>
                <a:endParaRPr lang="cs-CZ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540416"/>
        <c:crosses val="autoZero"/>
        <c:crossBetween val="midCat"/>
        <c:majorUnit val="20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úspory</a:t>
            </a:r>
            <a:r>
              <a:rPr lang="cs-CZ" sz="1400" baseline="0"/>
              <a:t> konečné spotřeby energie ČR 2020 - 2050</a:t>
            </a:r>
            <a:endParaRPr lang="cs-CZ" sz="14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693417633140854"/>
          <c:y val="0.2051419607198314"/>
          <c:w val="0.74634110391373565"/>
          <c:h val="0.63815642480404788"/>
        </c:manualLayout>
      </c:layout>
      <c:scatterChart>
        <c:scatterStyle val="lineMarker"/>
        <c:varyColors val="0"/>
        <c:ser>
          <c:idx val="3"/>
          <c:order val="0"/>
          <c:tx>
            <c:v>celkem roční úspora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'rovnoměrně (2)'!$A$20:$A$49</c:f>
              <c:numCache>
                <c:formatCode>General</c:formatCode>
                <c:ptCount val="3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</c:numCache>
            </c:numRef>
          </c:xVal>
          <c:yVal>
            <c:numRef>
              <c:f>'rovnoměrně (2)'!$D$20:$D$49</c:f>
              <c:numCache>
                <c:formatCode>0.0</c:formatCode>
                <c:ptCount val="30"/>
                <c:pt idx="0">
                  <c:v>8.4</c:v>
                </c:pt>
                <c:pt idx="1">
                  <c:v>16.8</c:v>
                </c:pt>
                <c:pt idx="2">
                  <c:v>25.200000000000003</c:v>
                </c:pt>
                <c:pt idx="3">
                  <c:v>33.6</c:v>
                </c:pt>
                <c:pt idx="4">
                  <c:v>42</c:v>
                </c:pt>
                <c:pt idx="5">
                  <c:v>50.4</c:v>
                </c:pt>
                <c:pt idx="6">
                  <c:v>58.8</c:v>
                </c:pt>
                <c:pt idx="7">
                  <c:v>67.2</c:v>
                </c:pt>
                <c:pt idx="8">
                  <c:v>75.600000000000009</c:v>
                </c:pt>
                <c:pt idx="9">
                  <c:v>84.000000000000014</c:v>
                </c:pt>
                <c:pt idx="10">
                  <c:v>92.40000000000002</c:v>
                </c:pt>
                <c:pt idx="11">
                  <c:v>100.80000000000003</c:v>
                </c:pt>
                <c:pt idx="12">
                  <c:v>109.20000000000003</c:v>
                </c:pt>
                <c:pt idx="13">
                  <c:v>117.60000000000004</c:v>
                </c:pt>
                <c:pt idx="14">
                  <c:v>126.00000000000004</c:v>
                </c:pt>
                <c:pt idx="15">
                  <c:v>134.40000000000003</c:v>
                </c:pt>
                <c:pt idx="16">
                  <c:v>142.80000000000004</c:v>
                </c:pt>
                <c:pt idx="17">
                  <c:v>151.20000000000005</c:v>
                </c:pt>
                <c:pt idx="18">
                  <c:v>159.60000000000005</c:v>
                </c:pt>
                <c:pt idx="19">
                  <c:v>168.00000000000006</c:v>
                </c:pt>
                <c:pt idx="20">
                  <c:v>176.40000000000006</c:v>
                </c:pt>
                <c:pt idx="21">
                  <c:v>184.80000000000007</c:v>
                </c:pt>
                <c:pt idx="22">
                  <c:v>193.20000000000005</c:v>
                </c:pt>
                <c:pt idx="23">
                  <c:v>201.60000000000008</c:v>
                </c:pt>
                <c:pt idx="24">
                  <c:v>210.00000000000009</c:v>
                </c:pt>
                <c:pt idx="25">
                  <c:v>218.40000000000009</c:v>
                </c:pt>
                <c:pt idx="26">
                  <c:v>226.80000000000021</c:v>
                </c:pt>
                <c:pt idx="27">
                  <c:v>235.2000000000001</c:v>
                </c:pt>
                <c:pt idx="28">
                  <c:v>243.60000000000011</c:v>
                </c:pt>
                <c:pt idx="29">
                  <c:v>252.00000000000011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8F-46B3-AAEF-E6BA94C26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758528"/>
        <c:axId val="68764800"/>
      </c:scatterChart>
      <c:scatterChart>
        <c:scatterStyle val="lineMarker"/>
        <c:varyColors val="0"/>
        <c:ser>
          <c:idx val="4"/>
          <c:order val="1"/>
          <c:tx>
            <c:v>spotřeba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'rovnoměrně (2)'!$A$20:$A$49</c:f>
              <c:numCache>
                <c:formatCode>General</c:formatCode>
                <c:ptCount val="3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</c:numCache>
            </c:numRef>
          </c:xVal>
          <c:yVal>
            <c:numRef>
              <c:f>'rovnoměrně (2)'!$E$20:$E$49</c:f>
              <c:numCache>
                <c:formatCode>0.0</c:formatCode>
                <c:ptCount val="30"/>
                <c:pt idx="0">
                  <c:v>1041.5999999999999</c:v>
                </c:pt>
                <c:pt idx="1">
                  <c:v>1033.2</c:v>
                </c:pt>
                <c:pt idx="2">
                  <c:v>1024.8</c:v>
                </c:pt>
                <c:pt idx="3">
                  <c:v>1016.4</c:v>
                </c:pt>
                <c:pt idx="4">
                  <c:v>1008</c:v>
                </c:pt>
                <c:pt idx="5">
                  <c:v>999.6</c:v>
                </c:pt>
                <c:pt idx="6">
                  <c:v>991.2</c:v>
                </c:pt>
                <c:pt idx="7">
                  <c:v>982.8</c:v>
                </c:pt>
                <c:pt idx="8">
                  <c:v>974.4</c:v>
                </c:pt>
                <c:pt idx="9">
                  <c:v>966</c:v>
                </c:pt>
                <c:pt idx="10">
                  <c:v>957.6</c:v>
                </c:pt>
                <c:pt idx="11">
                  <c:v>949.19999999999993</c:v>
                </c:pt>
                <c:pt idx="12">
                  <c:v>940.8</c:v>
                </c:pt>
                <c:pt idx="13">
                  <c:v>932.4</c:v>
                </c:pt>
                <c:pt idx="14">
                  <c:v>924</c:v>
                </c:pt>
                <c:pt idx="15">
                  <c:v>915.59999999999991</c:v>
                </c:pt>
                <c:pt idx="16">
                  <c:v>907.19999999999993</c:v>
                </c:pt>
                <c:pt idx="17">
                  <c:v>898.8</c:v>
                </c:pt>
                <c:pt idx="18">
                  <c:v>890.4</c:v>
                </c:pt>
                <c:pt idx="19">
                  <c:v>882</c:v>
                </c:pt>
                <c:pt idx="20">
                  <c:v>873.59999999999991</c:v>
                </c:pt>
                <c:pt idx="21">
                  <c:v>865.19999999999993</c:v>
                </c:pt>
                <c:pt idx="22">
                  <c:v>856.8</c:v>
                </c:pt>
                <c:pt idx="23">
                  <c:v>848.39999999999986</c:v>
                </c:pt>
                <c:pt idx="24">
                  <c:v>839.99999999999989</c:v>
                </c:pt>
                <c:pt idx="25">
                  <c:v>831.59999999999991</c:v>
                </c:pt>
                <c:pt idx="26">
                  <c:v>823.19999999999993</c:v>
                </c:pt>
                <c:pt idx="27">
                  <c:v>814.8</c:v>
                </c:pt>
                <c:pt idx="28">
                  <c:v>806.39999999999986</c:v>
                </c:pt>
                <c:pt idx="29">
                  <c:v>797.99999999999989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8F-46B3-AAEF-E6BA94C26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768896"/>
        <c:axId val="68766720"/>
      </c:scatterChart>
      <c:valAx>
        <c:axId val="68758528"/>
        <c:scaling>
          <c:orientation val="minMax"/>
          <c:max val="2050"/>
          <c:min val="202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letopočet (rok)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68764800"/>
        <c:crosses val="autoZero"/>
        <c:crossBetween val="midCat"/>
      </c:valAx>
      <c:valAx>
        <c:axId val="68764800"/>
        <c:scaling>
          <c:orientation val="minMax"/>
          <c:max val="3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cs-CZ" sz="1200" b="1" baseline="0" dirty="0"/>
                  <a:t>roční úspora (PJ/rok)</a:t>
                </a:r>
                <a:endParaRPr lang="cs-CZ" sz="1200" b="1" dirty="0"/>
              </a:p>
            </c:rich>
          </c:tx>
          <c:layout>
            <c:manualLayout>
              <c:xMode val="edge"/>
              <c:yMode val="edge"/>
              <c:x val="3.1838304694671811E-2"/>
              <c:y val="0.3332503915181083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68758528"/>
        <c:crosses val="autoZero"/>
        <c:crossBetween val="midCat"/>
        <c:majorUnit val="50"/>
      </c:valAx>
      <c:valAx>
        <c:axId val="68766720"/>
        <c:scaling>
          <c:orientation val="minMax"/>
          <c:max val="12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/>
                  <a:t>spotřeba (PJ/rok)</a:t>
                </a:r>
              </a:p>
            </c:rich>
          </c:tx>
          <c:layout>
            <c:manualLayout>
              <c:xMode val="edge"/>
              <c:yMode val="edge"/>
              <c:x val="0.94561253119221678"/>
              <c:y val="0.4031048613725832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68768896"/>
        <c:crosses val="max"/>
        <c:crossBetween val="midCat"/>
        <c:majorUnit val="100"/>
      </c:valAx>
      <c:valAx>
        <c:axId val="68768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876672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8.701149425287355E-2"/>
          <c:y val="6.026290188711745E-2"/>
          <c:w val="0.83418719211822667"/>
          <c:h val="0.11269600196724773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vyrovnávání</a:t>
            </a:r>
            <a:r>
              <a:rPr lang="cs-CZ" sz="1400" baseline="0"/>
              <a:t> výroby a spotřeby (FV 1 kWp, 1 MWh/rok)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3"/>
          <c:order val="3"/>
          <c:tx>
            <c:v>zásoba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FV!$C$3:$N$3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FV!$C$21:$N$21</c:f>
              <c:numCache>
                <c:formatCode>#,##0</c:formatCode>
                <c:ptCount val="12"/>
                <c:pt idx="0">
                  <c:v>59.855934246575565</c:v>
                </c:pt>
                <c:pt idx="1">
                  <c:v>14.678202739726032</c:v>
                </c:pt>
                <c:pt idx="2">
                  <c:v>0</c:v>
                </c:pt>
                <c:pt idx="3">
                  <c:v>19.995287671232763</c:v>
                </c:pt>
                <c:pt idx="4">
                  <c:v>78.942084931506855</c:v>
                </c:pt>
                <c:pt idx="5">
                  <c:v>157.36237260274001</c:v>
                </c:pt>
                <c:pt idx="6">
                  <c:v>228.08916986301369</c:v>
                </c:pt>
                <c:pt idx="7">
                  <c:v>278.20096712328768</c:v>
                </c:pt>
                <c:pt idx="8">
                  <c:v>286.79625479451886</c:v>
                </c:pt>
                <c:pt idx="9">
                  <c:v>251.50305205479452</c:v>
                </c:pt>
                <c:pt idx="10">
                  <c:v>191.6983397260274</c:v>
                </c:pt>
                <c:pt idx="11">
                  <c:v>121.65413698630138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229-45FC-83F2-53D0BA6F1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092416"/>
        <c:axId val="84128512"/>
      </c:scatterChart>
      <c:scatterChart>
        <c:scatterStyle val="smoothMarker"/>
        <c:varyColors val="0"/>
        <c:ser>
          <c:idx val="0"/>
          <c:order val="0"/>
          <c:tx>
            <c:v>výroba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FV!$C$3:$N$3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FV!$C$12:$N$12</c:f>
              <c:numCache>
                <c:formatCode>0.00</c:formatCode>
                <c:ptCount val="12"/>
                <c:pt idx="0">
                  <c:v>0.76000000000000323</c:v>
                </c:pt>
                <c:pt idx="1">
                  <c:v>1.1399999999999935</c:v>
                </c:pt>
                <c:pt idx="2">
                  <c:v>2.2799999999999998</c:v>
                </c:pt>
                <c:pt idx="3">
                  <c:v>3.42</c:v>
                </c:pt>
                <c:pt idx="4">
                  <c:v>4.6549999999999745</c:v>
                </c:pt>
                <c:pt idx="5">
                  <c:v>5.3674999999999855</c:v>
                </c:pt>
                <c:pt idx="6">
                  <c:v>5.0350000000000001</c:v>
                </c:pt>
                <c:pt idx="7">
                  <c:v>4.37</c:v>
                </c:pt>
                <c:pt idx="8">
                  <c:v>3.04</c:v>
                </c:pt>
                <c:pt idx="9">
                  <c:v>1.615</c:v>
                </c:pt>
                <c:pt idx="10">
                  <c:v>0.76000000000000323</c:v>
                </c:pt>
                <c:pt idx="11">
                  <c:v>0.49400000000000038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B229-45FC-83F2-53D0BA6F1EFF}"/>
            </c:ext>
          </c:extLst>
        </c:ser>
        <c:ser>
          <c:idx val="1"/>
          <c:order val="1"/>
          <c:tx>
            <c:v>spotřeba</c:v>
          </c:tx>
          <c:spPr>
            <a:ln w="38100">
              <a:solidFill>
                <a:srgbClr val="0070C0"/>
              </a:solidFill>
              <a:prstDash val="solid"/>
            </a:ln>
          </c:spPr>
          <c:marker>
            <c:symbol val="none"/>
          </c:marker>
          <c:xVal>
            <c:numRef>
              <c:f>FV!$C$3:$N$3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FV!$C$14:$N$14</c:f>
              <c:numCache>
                <c:formatCode>0.00</c:formatCode>
                <c:ptCount val="12"/>
                <c:pt idx="0">
                  <c:v>2.753490410958904</c:v>
                </c:pt>
                <c:pt idx="1">
                  <c:v>2.753490410958904</c:v>
                </c:pt>
                <c:pt idx="2">
                  <c:v>2.753490410958904</c:v>
                </c:pt>
                <c:pt idx="3">
                  <c:v>2.753490410958904</c:v>
                </c:pt>
                <c:pt idx="4">
                  <c:v>2.753490410958904</c:v>
                </c:pt>
                <c:pt idx="5">
                  <c:v>2.753490410958904</c:v>
                </c:pt>
                <c:pt idx="6">
                  <c:v>2.753490410958904</c:v>
                </c:pt>
                <c:pt idx="7">
                  <c:v>2.753490410958904</c:v>
                </c:pt>
                <c:pt idx="8">
                  <c:v>2.753490410958904</c:v>
                </c:pt>
                <c:pt idx="9">
                  <c:v>2.753490410958904</c:v>
                </c:pt>
                <c:pt idx="10">
                  <c:v>2.753490410958904</c:v>
                </c:pt>
                <c:pt idx="11">
                  <c:v>2.753490410958904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B229-45FC-83F2-53D0BA6F1EFF}"/>
            </c:ext>
          </c:extLst>
        </c:ser>
        <c:ser>
          <c:idx val="2"/>
          <c:order val="2"/>
          <c:tx>
            <c:v>rozdíl</c:v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FV!$C$3:$N$3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FV!$C$17:$N$17</c:f>
              <c:numCache>
                <c:formatCode>0.00</c:formatCode>
                <c:ptCount val="12"/>
                <c:pt idx="0">
                  <c:v>-1.993490410958904</c:v>
                </c:pt>
                <c:pt idx="1">
                  <c:v>-1.6134904109589039</c:v>
                </c:pt>
                <c:pt idx="2">
                  <c:v>-0.47349041095890432</c:v>
                </c:pt>
                <c:pt idx="3">
                  <c:v>0.66650958904109592</c:v>
                </c:pt>
                <c:pt idx="4">
                  <c:v>1.9015095890410962</c:v>
                </c:pt>
                <c:pt idx="5">
                  <c:v>2.6140095890410957</c:v>
                </c:pt>
                <c:pt idx="6">
                  <c:v>2.2815095890410992</c:v>
                </c:pt>
                <c:pt idx="7">
                  <c:v>1.6165095890410961</c:v>
                </c:pt>
                <c:pt idx="8">
                  <c:v>0.28650958904109602</c:v>
                </c:pt>
                <c:pt idx="9">
                  <c:v>-1.138490410958904</c:v>
                </c:pt>
                <c:pt idx="10">
                  <c:v>-1.993490410958904</c:v>
                </c:pt>
                <c:pt idx="11">
                  <c:v>-2.2594904109589038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B229-45FC-83F2-53D0BA6F1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089728"/>
        <c:axId val="84130816"/>
      </c:scatterChart>
      <c:valAx>
        <c:axId val="84092416"/>
        <c:scaling>
          <c:orientation val="minMax"/>
          <c:max val="12"/>
          <c:min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84128512"/>
        <c:crosses val="autoZero"/>
        <c:crossBetween val="midCat"/>
        <c:majorUnit val="1"/>
      </c:valAx>
      <c:valAx>
        <c:axId val="84128512"/>
        <c:scaling>
          <c:orientation val="minMax"/>
          <c:max val="300"/>
          <c:min val="-1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zásoba energie (kWh)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84092416"/>
        <c:crosses val="autoZero"/>
        <c:crossBetween val="midCat"/>
        <c:majorUnit val="50"/>
      </c:valAx>
      <c:valAx>
        <c:axId val="84130816"/>
        <c:scaling>
          <c:orientation val="minMax"/>
          <c:max val="6"/>
          <c:min val="-3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 b="1"/>
                  <a:t>denní </a:t>
                </a:r>
                <a:r>
                  <a:rPr lang="cs-CZ" sz="1200" b="1" baseline="0"/>
                  <a:t> energie (kWh/den)</a:t>
                </a:r>
                <a:endParaRPr lang="cs-CZ" sz="1200" b="1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88089728"/>
        <c:crosses val="max"/>
        <c:crossBetween val="midCat"/>
      </c:valAx>
      <c:valAx>
        <c:axId val="88089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84130816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/>
              <a:t>roční průběh hrubé spotřeby elektřiny v ČR</a:t>
            </a:r>
            <a:r>
              <a:rPr lang="cs-CZ" sz="1400" baseline="0"/>
              <a:t> 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3"/>
          <c:order val="0"/>
          <c:tx>
            <c:v>měsiční průměr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'rok 2'!$A$5:$A$28</c:f>
              <c:numCache>
                <c:formatCode>#,##0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'rok 2'!$E$5:$E$28</c:f>
              <c:numCache>
                <c:formatCode>#,##0</c:formatCode>
                <c:ptCount val="24"/>
                <c:pt idx="0">
                  <c:v>9371.370967741921</c:v>
                </c:pt>
                <c:pt idx="1">
                  <c:v>9371.370967741921</c:v>
                </c:pt>
                <c:pt idx="2">
                  <c:v>8962.6436781609664</c:v>
                </c:pt>
                <c:pt idx="3">
                  <c:v>8962.6436781609664</c:v>
                </c:pt>
                <c:pt idx="4">
                  <c:v>8665.0537634408611</c:v>
                </c:pt>
                <c:pt idx="5">
                  <c:v>8665.0537634408611</c:v>
                </c:pt>
                <c:pt idx="6">
                  <c:v>8061.3888888888887</c:v>
                </c:pt>
                <c:pt idx="7">
                  <c:v>8061.3888888888887</c:v>
                </c:pt>
                <c:pt idx="8">
                  <c:v>7720.0268817204314</c:v>
                </c:pt>
                <c:pt idx="9">
                  <c:v>7720.0268817204314</c:v>
                </c:pt>
                <c:pt idx="10">
                  <c:v>7422.0833333333285</c:v>
                </c:pt>
                <c:pt idx="11">
                  <c:v>7422.0833333333285</c:v>
                </c:pt>
                <c:pt idx="12">
                  <c:v>7076.0752688172051</c:v>
                </c:pt>
                <c:pt idx="13">
                  <c:v>7076.0752688172051</c:v>
                </c:pt>
                <c:pt idx="14">
                  <c:v>7338.7096774193551</c:v>
                </c:pt>
                <c:pt idx="15">
                  <c:v>7338.7096774193551</c:v>
                </c:pt>
                <c:pt idx="16">
                  <c:v>7760.1388888888887</c:v>
                </c:pt>
                <c:pt idx="17">
                  <c:v>7760.1388888888887</c:v>
                </c:pt>
                <c:pt idx="18">
                  <c:v>8340.188172043001</c:v>
                </c:pt>
                <c:pt idx="19">
                  <c:v>8340.188172043001</c:v>
                </c:pt>
                <c:pt idx="20">
                  <c:v>9113.4722222222226</c:v>
                </c:pt>
                <c:pt idx="21">
                  <c:v>9113.4722222222226</c:v>
                </c:pt>
                <c:pt idx="22">
                  <c:v>9127.4193548387084</c:v>
                </c:pt>
                <c:pt idx="23">
                  <c:v>9127.4193548387084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13D-4505-9A32-A3A861E1803A}"/>
            </c:ext>
          </c:extLst>
        </c:ser>
        <c:ser>
          <c:idx val="4"/>
          <c:order val="1"/>
          <c:tx>
            <c:v>roční průněr</c:v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'rok 2'!$A$5:$A$28</c:f>
              <c:numCache>
                <c:formatCode>#,##0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</c:numCache>
            </c:numRef>
          </c:xVal>
          <c:yVal>
            <c:numRef>
              <c:f>'rok 2'!$F$5:$F$28</c:f>
              <c:numCache>
                <c:formatCode>#,##0</c:formatCode>
                <c:ptCount val="24"/>
                <c:pt idx="0">
                  <c:v>8244.3533697631192</c:v>
                </c:pt>
                <c:pt idx="1">
                  <c:v>8244.3533697631192</c:v>
                </c:pt>
                <c:pt idx="2">
                  <c:v>8244.3533697631192</c:v>
                </c:pt>
                <c:pt idx="3">
                  <c:v>8244.3533697631192</c:v>
                </c:pt>
                <c:pt idx="4">
                  <c:v>8244.3533697631192</c:v>
                </c:pt>
                <c:pt idx="5">
                  <c:v>8244.3533697631192</c:v>
                </c:pt>
                <c:pt idx="6">
                  <c:v>8244.3533697631192</c:v>
                </c:pt>
                <c:pt idx="7">
                  <c:v>8244.3533697631192</c:v>
                </c:pt>
                <c:pt idx="8">
                  <c:v>8244.3533697631192</c:v>
                </c:pt>
                <c:pt idx="9">
                  <c:v>8244.3533697631192</c:v>
                </c:pt>
                <c:pt idx="10">
                  <c:v>8244.3533697631192</c:v>
                </c:pt>
                <c:pt idx="11">
                  <c:v>8244.3533697631192</c:v>
                </c:pt>
                <c:pt idx="12">
                  <c:v>8244.3533697631192</c:v>
                </c:pt>
                <c:pt idx="13">
                  <c:v>8244.3533697631192</c:v>
                </c:pt>
                <c:pt idx="14">
                  <c:v>8244.3533697631192</c:v>
                </c:pt>
                <c:pt idx="15">
                  <c:v>8244.3533697631192</c:v>
                </c:pt>
                <c:pt idx="16">
                  <c:v>8244.3533697631192</c:v>
                </c:pt>
                <c:pt idx="17">
                  <c:v>8244.3533697631192</c:v>
                </c:pt>
                <c:pt idx="18">
                  <c:v>8244.3533697631192</c:v>
                </c:pt>
                <c:pt idx="19">
                  <c:v>8244.3533697631192</c:v>
                </c:pt>
                <c:pt idx="20">
                  <c:v>8244.3533697631192</c:v>
                </c:pt>
                <c:pt idx="21">
                  <c:v>8244.3533697631192</c:v>
                </c:pt>
                <c:pt idx="22">
                  <c:v>8244.3533697631192</c:v>
                </c:pt>
                <c:pt idx="23">
                  <c:v>8244.3533697631192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13D-4505-9A32-A3A861E18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05280"/>
        <c:axId val="95937280"/>
      </c:scatterChart>
      <c:valAx>
        <c:axId val="95905280"/>
        <c:scaling>
          <c:orientation val="minMax"/>
          <c:max val="1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937280"/>
        <c:crosses val="autoZero"/>
        <c:crossBetween val="midCat"/>
        <c:majorUnit val="1"/>
      </c:valAx>
      <c:valAx>
        <c:axId val="95937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přikon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905280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denní</a:t>
            </a:r>
            <a:r>
              <a:rPr lang="cs-CZ" sz="1400" baseline="0"/>
              <a:t> průběh hrubé spotřeby elektřiny v ČR</a:t>
            </a:r>
            <a:endParaRPr lang="cs-CZ" sz="140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7.8.2016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'48'!$A$5:$A$52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0.20833333333333418</c:v>
                </c:pt>
                <c:pt idx="10">
                  <c:v>0.20833333333333418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0.29166666666666852</c:v>
                </c:pt>
                <c:pt idx="14">
                  <c:v>0.29166666666666852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0.37500000000000144</c:v>
                </c:pt>
                <c:pt idx="18">
                  <c:v>0.37500000000000144</c:v>
                </c:pt>
                <c:pt idx="19">
                  <c:v>0.41666666666666852</c:v>
                </c:pt>
                <c:pt idx="20">
                  <c:v>0.41666666666666852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0.62500000000000289</c:v>
                </c:pt>
                <c:pt idx="30">
                  <c:v>0.62500000000000289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0.75000000000000278</c:v>
                </c:pt>
                <c:pt idx="36">
                  <c:v>0.75000000000000278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0.87500000000000266</c:v>
                </c:pt>
                <c:pt idx="42">
                  <c:v>0.87500000000000266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'48'!$B$5:$B$52</c:f>
              <c:numCache>
                <c:formatCode>#,##0</c:formatCode>
                <c:ptCount val="48"/>
                <c:pt idx="0">
                  <c:v>5397</c:v>
                </c:pt>
                <c:pt idx="1">
                  <c:v>5397</c:v>
                </c:pt>
                <c:pt idx="2">
                  <c:v>5268</c:v>
                </c:pt>
                <c:pt idx="3">
                  <c:v>5268</c:v>
                </c:pt>
                <c:pt idx="4">
                  <c:v>5221</c:v>
                </c:pt>
                <c:pt idx="5">
                  <c:v>5221</c:v>
                </c:pt>
                <c:pt idx="6">
                  <c:v>5187</c:v>
                </c:pt>
                <c:pt idx="7">
                  <c:v>5187</c:v>
                </c:pt>
                <c:pt idx="8">
                  <c:v>5156</c:v>
                </c:pt>
                <c:pt idx="9">
                  <c:v>5156</c:v>
                </c:pt>
                <c:pt idx="10">
                  <c:v>4932</c:v>
                </c:pt>
                <c:pt idx="11">
                  <c:v>4932</c:v>
                </c:pt>
                <c:pt idx="12">
                  <c:v>5051</c:v>
                </c:pt>
                <c:pt idx="13">
                  <c:v>5051</c:v>
                </c:pt>
                <c:pt idx="14">
                  <c:v>5479</c:v>
                </c:pt>
                <c:pt idx="15">
                  <c:v>5479</c:v>
                </c:pt>
                <c:pt idx="16">
                  <c:v>5974</c:v>
                </c:pt>
                <c:pt idx="17">
                  <c:v>5974</c:v>
                </c:pt>
                <c:pt idx="18">
                  <c:v>6420</c:v>
                </c:pt>
                <c:pt idx="19">
                  <c:v>6420</c:v>
                </c:pt>
                <c:pt idx="20">
                  <c:v>6688</c:v>
                </c:pt>
                <c:pt idx="21">
                  <c:v>6688</c:v>
                </c:pt>
                <c:pt idx="22">
                  <c:v>6891</c:v>
                </c:pt>
                <c:pt idx="23">
                  <c:v>6891</c:v>
                </c:pt>
                <c:pt idx="24">
                  <c:v>6695</c:v>
                </c:pt>
                <c:pt idx="25">
                  <c:v>6695</c:v>
                </c:pt>
                <c:pt idx="26">
                  <c:v>6644</c:v>
                </c:pt>
                <c:pt idx="27">
                  <c:v>6644</c:v>
                </c:pt>
                <c:pt idx="28">
                  <c:v>6524</c:v>
                </c:pt>
                <c:pt idx="29">
                  <c:v>6524</c:v>
                </c:pt>
                <c:pt idx="30">
                  <c:v>6522</c:v>
                </c:pt>
                <c:pt idx="31">
                  <c:v>6522</c:v>
                </c:pt>
                <c:pt idx="32">
                  <c:v>6513</c:v>
                </c:pt>
                <c:pt idx="33">
                  <c:v>6513</c:v>
                </c:pt>
                <c:pt idx="34">
                  <c:v>6320</c:v>
                </c:pt>
                <c:pt idx="35">
                  <c:v>6320</c:v>
                </c:pt>
                <c:pt idx="36">
                  <c:v>6302</c:v>
                </c:pt>
                <c:pt idx="37">
                  <c:v>6302</c:v>
                </c:pt>
                <c:pt idx="38">
                  <c:v>6380</c:v>
                </c:pt>
                <c:pt idx="39">
                  <c:v>6380</c:v>
                </c:pt>
                <c:pt idx="40">
                  <c:v>6511</c:v>
                </c:pt>
                <c:pt idx="41">
                  <c:v>6511</c:v>
                </c:pt>
                <c:pt idx="42">
                  <c:v>6637</c:v>
                </c:pt>
                <c:pt idx="43">
                  <c:v>6637</c:v>
                </c:pt>
                <c:pt idx="44">
                  <c:v>6462</c:v>
                </c:pt>
                <c:pt idx="45">
                  <c:v>6462</c:v>
                </c:pt>
                <c:pt idx="46">
                  <c:v>6139</c:v>
                </c:pt>
                <c:pt idx="47">
                  <c:v>6139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218-490E-956D-9197D4E02B6E}"/>
            </c:ext>
          </c:extLst>
        </c:ser>
        <c:ser>
          <c:idx val="1"/>
          <c:order val="1"/>
          <c:tx>
            <c:v>průměr 7.8.2016</c:v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'48'!$A$5:$A$52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0.20833333333333418</c:v>
                </c:pt>
                <c:pt idx="10">
                  <c:v>0.20833333333333418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0.29166666666666852</c:v>
                </c:pt>
                <c:pt idx="14">
                  <c:v>0.29166666666666852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0.37500000000000144</c:v>
                </c:pt>
                <c:pt idx="18">
                  <c:v>0.37500000000000144</c:v>
                </c:pt>
                <c:pt idx="19">
                  <c:v>0.41666666666666852</c:v>
                </c:pt>
                <c:pt idx="20">
                  <c:v>0.41666666666666852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0.62500000000000289</c:v>
                </c:pt>
                <c:pt idx="30">
                  <c:v>0.62500000000000289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0.75000000000000278</c:v>
                </c:pt>
                <c:pt idx="36">
                  <c:v>0.75000000000000278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0.87500000000000266</c:v>
                </c:pt>
                <c:pt idx="42">
                  <c:v>0.87500000000000266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'48'!$C$5:$C$52</c:f>
              <c:numCache>
                <c:formatCode>#,##0</c:formatCode>
                <c:ptCount val="48"/>
                <c:pt idx="0">
                  <c:v>6054.7083333333285</c:v>
                </c:pt>
                <c:pt idx="1">
                  <c:v>6054.7083333333285</c:v>
                </c:pt>
                <c:pt idx="2">
                  <c:v>6054.7083333333285</c:v>
                </c:pt>
                <c:pt idx="3">
                  <c:v>6054.7083333333285</c:v>
                </c:pt>
                <c:pt idx="4">
                  <c:v>6054.7083333333285</c:v>
                </c:pt>
                <c:pt idx="5">
                  <c:v>6054.7083333333285</c:v>
                </c:pt>
                <c:pt idx="6">
                  <c:v>6054.7083333333285</c:v>
                </c:pt>
                <c:pt idx="7">
                  <c:v>6054.7083333333285</c:v>
                </c:pt>
                <c:pt idx="8">
                  <c:v>6054.7083333333285</c:v>
                </c:pt>
                <c:pt idx="9">
                  <c:v>6054.7083333333285</c:v>
                </c:pt>
                <c:pt idx="10">
                  <c:v>6054.7083333333285</c:v>
                </c:pt>
                <c:pt idx="11">
                  <c:v>6054.7083333333285</c:v>
                </c:pt>
                <c:pt idx="12">
                  <c:v>6054.7083333333285</c:v>
                </c:pt>
                <c:pt idx="13">
                  <c:v>6054.7083333333285</c:v>
                </c:pt>
                <c:pt idx="14">
                  <c:v>6054.7083333333285</c:v>
                </c:pt>
                <c:pt idx="15">
                  <c:v>6054.7083333333285</c:v>
                </c:pt>
                <c:pt idx="16">
                  <c:v>6054.7083333333285</c:v>
                </c:pt>
                <c:pt idx="17">
                  <c:v>6054.7083333333285</c:v>
                </c:pt>
                <c:pt idx="18">
                  <c:v>6054.7083333333285</c:v>
                </c:pt>
                <c:pt idx="19">
                  <c:v>6054.7083333333285</c:v>
                </c:pt>
                <c:pt idx="20">
                  <c:v>6054.7083333333285</c:v>
                </c:pt>
                <c:pt idx="21">
                  <c:v>6054.7083333333285</c:v>
                </c:pt>
                <c:pt idx="22">
                  <c:v>6054.7083333333285</c:v>
                </c:pt>
                <c:pt idx="23">
                  <c:v>6054.7083333333285</c:v>
                </c:pt>
                <c:pt idx="24">
                  <c:v>6054.7083333333285</c:v>
                </c:pt>
                <c:pt idx="25">
                  <c:v>6054.7083333333285</c:v>
                </c:pt>
                <c:pt idx="26">
                  <c:v>6054.7083333333285</c:v>
                </c:pt>
                <c:pt idx="27">
                  <c:v>6054.7083333333285</c:v>
                </c:pt>
                <c:pt idx="28">
                  <c:v>6054.7083333333285</c:v>
                </c:pt>
                <c:pt idx="29">
                  <c:v>6054.7083333333285</c:v>
                </c:pt>
                <c:pt idx="30">
                  <c:v>6054.7083333333285</c:v>
                </c:pt>
                <c:pt idx="31">
                  <c:v>6054.7083333333285</c:v>
                </c:pt>
                <c:pt idx="32">
                  <c:v>6054.7083333333285</c:v>
                </c:pt>
                <c:pt idx="33">
                  <c:v>6054.7083333333285</c:v>
                </c:pt>
                <c:pt idx="34">
                  <c:v>6054.7083333333285</c:v>
                </c:pt>
                <c:pt idx="35">
                  <c:v>6054.7083333333285</c:v>
                </c:pt>
                <c:pt idx="36">
                  <c:v>6054.7083333333285</c:v>
                </c:pt>
                <c:pt idx="37">
                  <c:v>6054.7083333333285</c:v>
                </c:pt>
                <c:pt idx="38">
                  <c:v>6054.7083333333285</c:v>
                </c:pt>
                <c:pt idx="39">
                  <c:v>6054.7083333333285</c:v>
                </c:pt>
                <c:pt idx="40">
                  <c:v>6054.7083333333285</c:v>
                </c:pt>
                <c:pt idx="41">
                  <c:v>6054.7083333333285</c:v>
                </c:pt>
                <c:pt idx="42">
                  <c:v>6054.7083333333285</c:v>
                </c:pt>
                <c:pt idx="43">
                  <c:v>6054.7083333333285</c:v>
                </c:pt>
                <c:pt idx="44">
                  <c:v>6054.7083333333285</c:v>
                </c:pt>
                <c:pt idx="45">
                  <c:v>6054.7083333333285</c:v>
                </c:pt>
                <c:pt idx="46">
                  <c:v>6054.7083333333285</c:v>
                </c:pt>
                <c:pt idx="47">
                  <c:v>6054.7083333333285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218-490E-956D-9197D4E02B6E}"/>
            </c:ext>
          </c:extLst>
        </c:ser>
        <c:ser>
          <c:idx val="2"/>
          <c:order val="2"/>
          <c:tx>
            <c:v>5.12.2016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'48'!$A$5:$A$52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0.20833333333333418</c:v>
                </c:pt>
                <c:pt idx="10">
                  <c:v>0.20833333333333418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0.29166666666666852</c:v>
                </c:pt>
                <c:pt idx="14">
                  <c:v>0.29166666666666852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0.37500000000000144</c:v>
                </c:pt>
                <c:pt idx="18">
                  <c:v>0.37500000000000144</c:v>
                </c:pt>
                <c:pt idx="19">
                  <c:v>0.41666666666666852</c:v>
                </c:pt>
                <c:pt idx="20">
                  <c:v>0.41666666666666852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0.62500000000000289</c:v>
                </c:pt>
                <c:pt idx="30">
                  <c:v>0.62500000000000289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0.75000000000000278</c:v>
                </c:pt>
                <c:pt idx="36">
                  <c:v>0.75000000000000278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0.87500000000000266</c:v>
                </c:pt>
                <c:pt idx="42">
                  <c:v>0.87500000000000266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'48'!$D$5:$D$52</c:f>
              <c:numCache>
                <c:formatCode>#,##0</c:formatCode>
                <c:ptCount val="48"/>
                <c:pt idx="0">
                  <c:v>8371</c:v>
                </c:pt>
                <c:pt idx="1">
                  <c:v>8371</c:v>
                </c:pt>
                <c:pt idx="2">
                  <c:v>8492</c:v>
                </c:pt>
                <c:pt idx="3">
                  <c:v>8492</c:v>
                </c:pt>
                <c:pt idx="4">
                  <c:v>8379</c:v>
                </c:pt>
                <c:pt idx="5">
                  <c:v>8379</c:v>
                </c:pt>
                <c:pt idx="6">
                  <c:v>8333</c:v>
                </c:pt>
                <c:pt idx="7">
                  <c:v>8333</c:v>
                </c:pt>
                <c:pt idx="8">
                  <c:v>8509</c:v>
                </c:pt>
                <c:pt idx="9">
                  <c:v>8509</c:v>
                </c:pt>
                <c:pt idx="10">
                  <c:v>9103</c:v>
                </c:pt>
                <c:pt idx="11">
                  <c:v>9103</c:v>
                </c:pt>
                <c:pt idx="12">
                  <c:v>10293</c:v>
                </c:pt>
                <c:pt idx="13">
                  <c:v>10293</c:v>
                </c:pt>
                <c:pt idx="14">
                  <c:v>10833</c:v>
                </c:pt>
                <c:pt idx="15">
                  <c:v>10833</c:v>
                </c:pt>
                <c:pt idx="16">
                  <c:v>10978</c:v>
                </c:pt>
                <c:pt idx="17">
                  <c:v>10978</c:v>
                </c:pt>
                <c:pt idx="18">
                  <c:v>11137</c:v>
                </c:pt>
                <c:pt idx="19">
                  <c:v>11137</c:v>
                </c:pt>
                <c:pt idx="20">
                  <c:v>11107</c:v>
                </c:pt>
                <c:pt idx="21">
                  <c:v>11107</c:v>
                </c:pt>
                <c:pt idx="22">
                  <c:v>11143</c:v>
                </c:pt>
                <c:pt idx="23">
                  <c:v>11143</c:v>
                </c:pt>
                <c:pt idx="24">
                  <c:v>11266</c:v>
                </c:pt>
                <c:pt idx="25">
                  <c:v>11266</c:v>
                </c:pt>
                <c:pt idx="26">
                  <c:v>11247</c:v>
                </c:pt>
                <c:pt idx="27">
                  <c:v>11247</c:v>
                </c:pt>
                <c:pt idx="28">
                  <c:v>11244</c:v>
                </c:pt>
                <c:pt idx="29">
                  <c:v>11244</c:v>
                </c:pt>
                <c:pt idx="30">
                  <c:v>11321</c:v>
                </c:pt>
                <c:pt idx="31">
                  <c:v>11321</c:v>
                </c:pt>
                <c:pt idx="32">
                  <c:v>11410</c:v>
                </c:pt>
                <c:pt idx="33">
                  <c:v>11410</c:v>
                </c:pt>
                <c:pt idx="34">
                  <c:v>11274</c:v>
                </c:pt>
                <c:pt idx="35">
                  <c:v>11274</c:v>
                </c:pt>
                <c:pt idx="36">
                  <c:v>10957</c:v>
                </c:pt>
                <c:pt idx="37">
                  <c:v>10957</c:v>
                </c:pt>
                <c:pt idx="38">
                  <c:v>10889</c:v>
                </c:pt>
                <c:pt idx="39">
                  <c:v>10889</c:v>
                </c:pt>
                <c:pt idx="40">
                  <c:v>10634</c:v>
                </c:pt>
                <c:pt idx="41">
                  <c:v>10634</c:v>
                </c:pt>
                <c:pt idx="42">
                  <c:v>10093</c:v>
                </c:pt>
                <c:pt idx="43">
                  <c:v>10093</c:v>
                </c:pt>
                <c:pt idx="44">
                  <c:v>9512</c:v>
                </c:pt>
                <c:pt idx="45">
                  <c:v>9512</c:v>
                </c:pt>
                <c:pt idx="46">
                  <c:v>9071</c:v>
                </c:pt>
                <c:pt idx="47">
                  <c:v>9071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218-490E-956D-9197D4E02B6E}"/>
            </c:ext>
          </c:extLst>
        </c:ser>
        <c:ser>
          <c:idx val="3"/>
          <c:order val="3"/>
          <c:tx>
            <c:v>průměr 5.12.2016</c:v>
          </c:tx>
          <c:spPr>
            <a:ln w="38100">
              <a:solidFill>
                <a:srgbClr val="0070C0"/>
              </a:solidFill>
              <a:prstDash val="sysDash"/>
            </a:ln>
          </c:spPr>
          <c:marker>
            <c:symbol val="none"/>
          </c:marker>
          <c:xVal>
            <c:numRef>
              <c:f>'48'!$A$5:$A$52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0.20833333333333418</c:v>
                </c:pt>
                <c:pt idx="10">
                  <c:v>0.20833333333333418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0.29166666666666852</c:v>
                </c:pt>
                <c:pt idx="14">
                  <c:v>0.29166666666666852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0.37500000000000144</c:v>
                </c:pt>
                <c:pt idx="18">
                  <c:v>0.37500000000000144</c:v>
                </c:pt>
                <c:pt idx="19">
                  <c:v>0.41666666666666852</c:v>
                </c:pt>
                <c:pt idx="20">
                  <c:v>0.41666666666666852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0.62500000000000289</c:v>
                </c:pt>
                <c:pt idx="30">
                  <c:v>0.62500000000000289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0.75000000000000278</c:v>
                </c:pt>
                <c:pt idx="36">
                  <c:v>0.75000000000000278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0.87500000000000266</c:v>
                </c:pt>
                <c:pt idx="42">
                  <c:v>0.87500000000000266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'48'!$E$5:$E$52</c:f>
              <c:numCache>
                <c:formatCode>#,##0</c:formatCode>
                <c:ptCount val="48"/>
                <c:pt idx="0">
                  <c:v>10233.166666666661</c:v>
                </c:pt>
                <c:pt idx="1">
                  <c:v>10233.166666666661</c:v>
                </c:pt>
                <c:pt idx="2">
                  <c:v>10233.166666666661</c:v>
                </c:pt>
                <c:pt idx="3">
                  <c:v>10233.166666666661</c:v>
                </c:pt>
                <c:pt idx="4">
                  <c:v>10233.166666666661</c:v>
                </c:pt>
                <c:pt idx="5">
                  <c:v>10233.166666666661</c:v>
                </c:pt>
                <c:pt idx="6">
                  <c:v>10233.166666666661</c:v>
                </c:pt>
                <c:pt idx="7">
                  <c:v>10233.166666666661</c:v>
                </c:pt>
                <c:pt idx="8">
                  <c:v>10233.166666666661</c:v>
                </c:pt>
                <c:pt idx="9">
                  <c:v>10233.166666666661</c:v>
                </c:pt>
                <c:pt idx="10">
                  <c:v>10233.166666666661</c:v>
                </c:pt>
                <c:pt idx="11">
                  <c:v>10233.166666666661</c:v>
                </c:pt>
                <c:pt idx="12">
                  <c:v>10233.166666666661</c:v>
                </c:pt>
                <c:pt idx="13">
                  <c:v>10233.166666666661</c:v>
                </c:pt>
                <c:pt idx="14">
                  <c:v>10233.166666666661</c:v>
                </c:pt>
                <c:pt idx="15">
                  <c:v>10233.166666666661</c:v>
                </c:pt>
                <c:pt idx="16">
                  <c:v>10233.166666666661</c:v>
                </c:pt>
                <c:pt idx="17">
                  <c:v>10233.166666666661</c:v>
                </c:pt>
                <c:pt idx="18">
                  <c:v>10233.166666666661</c:v>
                </c:pt>
                <c:pt idx="19">
                  <c:v>10233.166666666661</c:v>
                </c:pt>
                <c:pt idx="20">
                  <c:v>10233.166666666661</c:v>
                </c:pt>
                <c:pt idx="21">
                  <c:v>10233.166666666661</c:v>
                </c:pt>
                <c:pt idx="22">
                  <c:v>10233.166666666661</c:v>
                </c:pt>
                <c:pt idx="23">
                  <c:v>10233.166666666661</c:v>
                </c:pt>
                <c:pt idx="24">
                  <c:v>10233.166666666661</c:v>
                </c:pt>
                <c:pt idx="25">
                  <c:v>10233.166666666661</c:v>
                </c:pt>
                <c:pt idx="26">
                  <c:v>10233.166666666661</c:v>
                </c:pt>
                <c:pt idx="27">
                  <c:v>10233.166666666661</c:v>
                </c:pt>
                <c:pt idx="28">
                  <c:v>10233.166666666661</c:v>
                </c:pt>
                <c:pt idx="29">
                  <c:v>10233.166666666661</c:v>
                </c:pt>
                <c:pt idx="30">
                  <c:v>10233.166666666661</c:v>
                </c:pt>
                <c:pt idx="31">
                  <c:v>10233.166666666661</c:v>
                </c:pt>
                <c:pt idx="32">
                  <c:v>10233.166666666661</c:v>
                </c:pt>
                <c:pt idx="33">
                  <c:v>10233.166666666661</c:v>
                </c:pt>
                <c:pt idx="34">
                  <c:v>10233.166666666661</c:v>
                </c:pt>
                <c:pt idx="35">
                  <c:v>10233.166666666661</c:v>
                </c:pt>
                <c:pt idx="36">
                  <c:v>10233.166666666661</c:v>
                </c:pt>
                <c:pt idx="37">
                  <c:v>10233.166666666661</c:v>
                </c:pt>
                <c:pt idx="38">
                  <c:v>10233.166666666661</c:v>
                </c:pt>
                <c:pt idx="39">
                  <c:v>10233.166666666661</c:v>
                </c:pt>
                <c:pt idx="40">
                  <c:v>10233.166666666661</c:v>
                </c:pt>
                <c:pt idx="41">
                  <c:v>10233.166666666661</c:v>
                </c:pt>
                <c:pt idx="42">
                  <c:v>10233.166666666661</c:v>
                </c:pt>
                <c:pt idx="43">
                  <c:v>10233.166666666661</c:v>
                </c:pt>
                <c:pt idx="44">
                  <c:v>10233.166666666661</c:v>
                </c:pt>
                <c:pt idx="45">
                  <c:v>10233.166666666661</c:v>
                </c:pt>
                <c:pt idx="46">
                  <c:v>10233.166666666661</c:v>
                </c:pt>
                <c:pt idx="47">
                  <c:v>10233.166666666661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218-490E-956D-9197D4E02B6E}"/>
            </c:ext>
          </c:extLst>
        </c:ser>
        <c:ser>
          <c:idx val="4"/>
          <c:order val="4"/>
          <c:tx>
            <c:v>průměr 2016</c:v>
          </c:tx>
          <c:spPr>
            <a:ln w="38100" cmpd="sng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'48'!$A$5:$A$52</c:f>
              <c:numCache>
                <c:formatCode>h:mm</c:formatCode>
                <c:ptCount val="48"/>
                <c:pt idx="0">
                  <c:v>0</c:v>
                </c:pt>
                <c:pt idx="1">
                  <c:v>4.1666666666666664E-2</c:v>
                </c:pt>
                <c:pt idx="2">
                  <c:v>4.1666666666666664E-2</c:v>
                </c:pt>
                <c:pt idx="3">
                  <c:v>8.3333333333333343E-2</c:v>
                </c:pt>
                <c:pt idx="4">
                  <c:v>8.3333333333333343E-2</c:v>
                </c:pt>
                <c:pt idx="5">
                  <c:v>0.125</c:v>
                </c:pt>
                <c:pt idx="6">
                  <c:v>0.125</c:v>
                </c:pt>
                <c:pt idx="7">
                  <c:v>0.16666666666666666</c:v>
                </c:pt>
                <c:pt idx="8">
                  <c:v>0.16666666666666666</c:v>
                </c:pt>
                <c:pt idx="9">
                  <c:v>0.20833333333333418</c:v>
                </c:pt>
                <c:pt idx="10">
                  <c:v>0.20833333333333418</c:v>
                </c:pt>
                <c:pt idx="11">
                  <c:v>0.25</c:v>
                </c:pt>
                <c:pt idx="12">
                  <c:v>0.25</c:v>
                </c:pt>
                <c:pt idx="13">
                  <c:v>0.29166666666666852</c:v>
                </c:pt>
                <c:pt idx="14">
                  <c:v>0.29166666666666852</c:v>
                </c:pt>
                <c:pt idx="15">
                  <c:v>0.33333333333333331</c:v>
                </c:pt>
                <c:pt idx="16">
                  <c:v>0.33333333333333331</c:v>
                </c:pt>
                <c:pt idx="17">
                  <c:v>0.37500000000000144</c:v>
                </c:pt>
                <c:pt idx="18">
                  <c:v>0.37500000000000144</c:v>
                </c:pt>
                <c:pt idx="19">
                  <c:v>0.41666666666666852</c:v>
                </c:pt>
                <c:pt idx="20">
                  <c:v>0.41666666666666852</c:v>
                </c:pt>
                <c:pt idx="21">
                  <c:v>0.45833333333333326</c:v>
                </c:pt>
                <c:pt idx="22">
                  <c:v>0.45833333333333326</c:v>
                </c:pt>
                <c:pt idx="23">
                  <c:v>0.5</c:v>
                </c:pt>
                <c:pt idx="24">
                  <c:v>0.5</c:v>
                </c:pt>
                <c:pt idx="25">
                  <c:v>0.54166666666666652</c:v>
                </c:pt>
                <c:pt idx="26">
                  <c:v>0.54166666666666652</c:v>
                </c:pt>
                <c:pt idx="27">
                  <c:v>0.58333333333333326</c:v>
                </c:pt>
                <c:pt idx="28">
                  <c:v>0.58333333333333326</c:v>
                </c:pt>
                <c:pt idx="29">
                  <c:v>0.62500000000000289</c:v>
                </c:pt>
                <c:pt idx="30">
                  <c:v>0.62500000000000289</c:v>
                </c:pt>
                <c:pt idx="31">
                  <c:v>0.66666666666666663</c:v>
                </c:pt>
                <c:pt idx="32">
                  <c:v>0.66666666666666663</c:v>
                </c:pt>
                <c:pt idx="33">
                  <c:v>0.70833333333333315</c:v>
                </c:pt>
                <c:pt idx="34">
                  <c:v>0.70833333333333315</c:v>
                </c:pt>
                <c:pt idx="35">
                  <c:v>0.75000000000000278</c:v>
                </c:pt>
                <c:pt idx="36">
                  <c:v>0.75000000000000278</c:v>
                </c:pt>
                <c:pt idx="37">
                  <c:v>0.79166666666666641</c:v>
                </c:pt>
                <c:pt idx="38">
                  <c:v>0.79166666666666641</c:v>
                </c:pt>
                <c:pt idx="39">
                  <c:v>0.83333333333333304</c:v>
                </c:pt>
                <c:pt idx="40">
                  <c:v>0.83333333333333304</c:v>
                </c:pt>
                <c:pt idx="41">
                  <c:v>0.87500000000000266</c:v>
                </c:pt>
                <c:pt idx="42">
                  <c:v>0.87500000000000266</c:v>
                </c:pt>
                <c:pt idx="43">
                  <c:v>0.9166666666666663</c:v>
                </c:pt>
                <c:pt idx="44">
                  <c:v>0.9166666666666663</c:v>
                </c:pt>
                <c:pt idx="45">
                  <c:v>0.95833333333333293</c:v>
                </c:pt>
                <c:pt idx="46">
                  <c:v>0.95833333333333293</c:v>
                </c:pt>
                <c:pt idx="47">
                  <c:v>0.99999999999999967</c:v>
                </c:pt>
              </c:numCache>
            </c:numRef>
          </c:xVal>
          <c:yVal>
            <c:numRef>
              <c:f>'48'!$F$5:$F$52</c:f>
              <c:numCache>
                <c:formatCode>#,##0</c:formatCode>
                <c:ptCount val="48"/>
                <c:pt idx="0">
                  <c:v>8244.3419854279946</c:v>
                </c:pt>
                <c:pt idx="1">
                  <c:v>8244.3419854279946</c:v>
                </c:pt>
                <c:pt idx="2">
                  <c:v>8244.3419854279946</c:v>
                </c:pt>
                <c:pt idx="3">
                  <c:v>8244.3419854279946</c:v>
                </c:pt>
                <c:pt idx="4">
                  <c:v>8244.3419854279946</c:v>
                </c:pt>
                <c:pt idx="5">
                  <c:v>8244.3419854279946</c:v>
                </c:pt>
                <c:pt idx="6">
                  <c:v>8244.3419854279946</c:v>
                </c:pt>
                <c:pt idx="7">
                  <c:v>8244.3419854279946</c:v>
                </c:pt>
                <c:pt idx="8">
                  <c:v>8244.3419854279946</c:v>
                </c:pt>
                <c:pt idx="9">
                  <c:v>8244.3419854279946</c:v>
                </c:pt>
                <c:pt idx="10">
                  <c:v>8244.3419854279946</c:v>
                </c:pt>
                <c:pt idx="11">
                  <c:v>8244.3419854279946</c:v>
                </c:pt>
                <c:pt idx="12">
                  <c:v>8244.3419854279946</c:v>
                </c:pt>
                <c:pt idx="13">
                  <c:v>8244.3419854279946</c:v>
                </c:pt>
                <c:pt idx="14">
                  <c:v>8244.3419854279946</c:v>
                </c:pt>
                <c:pt idx="15">
                  <c:v>8244.3419854279946</c:v>
                </c:pt>
                <c:pt idx="16">
                  <c:v>8244.3419854279946</c:v>
                </c:pt>
                <c:pt idx="17">
                  <c:v>8244.3419854279946</c:v>
                </c:pt>
                <c:pt idx="18">
                  <c:v>8244.3419854279946</c:v>
                </c:pt>
                <c:pt idx="19">
                  <c:v>8244.3419854279946</c:v>
                </c:pt>
                <c:pt idx="20">
                  <c:v>8244.3419854279946</c:v>
                </c:pt>
                <c:pt idx="21">
                  <c:v>8244.3419854279946</c:v>
                </c:pt>
                <c:pt idx="22">
                  <c:v>8244.3419854279946</c:v>
                </c:pt>
                <c:pt idx="23">
                  <c:v>8244.3419854279946</c:v>
                </c:pt>
                <c:pt idx="24">
                  <c:v>8244.3419854279946</c:v>
                </c:pt>
                <c:pt idx="25">
                  <c:v>8244.3419854279946</c:v>
                </c:pt>
                <c:pt idx="26">
                  <c:v>8244.3419854279946</c:v>
                </c:pt>
                <c:pt idx="27">
                  <c:v>8244.3419854279946</c:v>
                </c:pt>
                <c:pt idx="28">
                  <c:v>8244.3419854279946</c:v>
                </c:pt>
                <c:pt idx="29">
                  <c:v>8244.3419854279946</c:v>
                </c:pt>
                <c:pt idx="30">
                  <c:v>8244.3419854279946</c:v>
                </c:pt>
                <c:pt idx="31">
                  <c:v>8244.3419854279946</c:v>
                </c:pt>
                <c:pt idx="32">
                  <c:v>8244.3419854279946</c:v>
                </c:pt>
                <c:pt idx="33">
                  <c:v>8244.3419854279946</c:v>
                </c:pt>
                <c:pt idx="34">
                  <c:v>8244.3419854279946</c:v>
                </c:pt>
                <c:pt idx="35">
                  <c:v>8244.3419854279946</c:v>
                </c:pt>
                <c:pt idx="36">
                  <c:v>8244.3419854279946</c:v>
                </c:pt>
                <c:pt idx="37">
                  <c:v>8244.3419854279946</c:v>
                </c:pt>
                <c:pt idx="38">
                  <c:v>8244.3419854279946</c:v>
                </c:pt>
                <c:pt idx="39">
                  <c:v>8244.3419854279946</c:v>
                </c:pt>
                <c:pt idx="40">
                  <c:v>8244.3419854279946</c:v>
                </c:pt>
                <c:pt idx="41">
                  <c:v>8244.3419854279946</c:v>
                </c:pt>
                <c:pt idx="42">
                  <c:v>8244.3419854279946</c:v>
                </c:pt>
                <c:pt idx="43">
                  <c:v>8244.3419854279946</c:v>
                </c:pt>
                <c:pt idx="44">
                  <c:v>8244.3419854279946</c:v>
                </c:pt>
                <c:pt idx="45">
                  <c:v>8244.3419854279946</c:v>
                </c:pt>
                <c:pt idx="46">
                  <c:v>8244.3419854279946</c:v>
                </c:pt>
                <c:pt idx="47">
                  <c:v>8244.3419854279946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218-490E-956D-9197D4E02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113984"/>
        <c:axId val="95115904"/>
      </c:scatterChart>
      <c:valAx>
        <c:axId val="95113984"/>
        <c:scaling>
          <c:orientation val="minMax"/>
          <c:max val="1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(hh:mm)</a:t>
                </a:r>
                <a:endParaRPr lang="cs-CZ" sz="1200"/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115904"/>
        <c:crosses val="autoZero"/>
        <c:crossBetween val="midCat"/>
        <c:majorUnit val="8.3333333333000068E-2"/>
        <c:minorUnit val="4.1666666666600009E-2"/>
      </c:valAx>
      <c:valAx>
        <c:axId val="95115904"/>
        <c:scaling>
          <c:orientation val="minMax"/>
          <c:max val="12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příkon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113984"/>
        <c:crosses val="autoZero"/>
        <c:crossBetween val="midCat"/>
        <c:majorUnit val="1000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/>
              <a:t>roční spotřeba elektřiny v ČR bilance 2016 -100 % slunce</a:t>
            </a:r>
            <a:endParaRPr lang="cs-CZ"/>
          </a:p>
        </c:rich>
      </c:tx>
      <c:layout>
        <c:manualLayout>
          <c:xMode val="edge"/>
          <c:yMode val="edge"/>
          <c:x val="0.17453332924824086"/>
          <c:y val="3.7500000000000006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spotřeba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slunce!$A$5:$A$17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slunce!$G$5:$G$17</c:f>
              <c:numCache>
                <c:formatCode>#,##0</c:formatCode>
                <c:ptCount val="13"/>
                <c:pt idx="0">
                  <c:v>9127.4193548387084</c:v>
                </c:pt>
                <c:pt idx="1">
                  <c:v>9371.370967741921</c:v>
                </c:pt>
                <c:pt idx="2">
                  <c:v>8962.6436781609627</c:v>
                </c:pt>
                <c:pt idx="3">
                  <c:v>8665.0537634408611</c:v>
                </c:pt>
                <c:pt idx="4">
                  <c:v>8061.3888888888887</c:v>
                </c:pt>
                <c:pt idx="5">
                  <c:v>7720.0268817204314</c:v>
                </c:pt>
                <c:pt idx="6">
                  <c:v>7422.0833333333285</c:v>
                </c:pt>
                <c:pt idx="7">
                  <c:v>7076.0752688172051</c:v>
                </c:pt>
                <c:pt idx="8">
                  <c:v>7338.7096774193551</c:v>
                </c:pt>
                <c:pt idx="9">
                  <c:v>7760.1388888888887</c:v>
                </c:pt>
                <c:pt idx="10">
                  <c:v>8340.188172043001</c:v>
                </c:pt>
                <c:pt idx="11">
                  <c:v>9113.4722222222226</c:v>
                </c:pt>
                <c:pt idx="12">
                  <c:v>9127.4193548387084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3C1-4AF5-855E-63E48F49EB20}"/>
            </c:ext>
          </c:extLst>
        </c:ser>
        <c:ser>
          <c:idx val="3"/>
          <c:order val="1"/>
          <c:tx>
            <c:v>výroba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slunce!$A$5:$A$17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slunce!$H$5:$H$17</c:f>
              <c:numCache>
                <c:formatCode>#,##0</c:formatCode>
                <c:ptCount val="13"/>
                <c:pt idx="0">
                  <c:v>2080.5112877745623</c:v>
                </c:pt>
                <c:pt idx="1">
                  <c:v>2361.9108189369622</c:v>
                </c:pt>
                <c:pt idx="2">
                  <c:v>4457.8521544915229</c:v>
                </c:pt>
                <c:pt idx="3">
                  <c:v>7104.1848850838314</c:v>
                </c:pt>
                <c:pt idx="4">
                  <c:v>11035.320958399168</c:v>
                </c:pt>
                <c:pt idx="5">
                  <c:v>13267.295928247424</c:v>
                </c:pt>
                <c:pt idx="6">
                  <c:v>13475.962137967275</c:v>
                </c:pt>
                <c:pt idx="7">
                  <c:v>13059.706110176836</c:v>
                </c:pt>
                <c:pt idx="8">
                  <c:v>12967.443968812191</c:v>
                </c:pt>
                <c:pt idx="9">
                  <c:v>11459.573038441287</c:v>
                </c:pt>
                <c:pt idx="10">
                  <c:v>4290.1895734597647</c:v>
                </c:pt>
                <c:pt idx="11">
                  <c:v>3332.0472353870464</c:v>
                </c:pt>
                <c:pt idx="12">
                  <c:v>2080.5112877745623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C1-4AF5-855E-63E48F49EB20}"/>
            </c:ext>
          </c:extLst>
        </c:ser>
        <c:ser>
          <c:idx val="5"/>
          <c:order val="2"/>
          <c:tx>
            <c:v>rozdil</c:v>
          </c:tx>
          <c:spPr>
            <a:ln w="38100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slunce!$A$5:$A$17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slunce!$J$5:$J$17</c:f>
              <c:numCache>
                <c:formatCode>#,##0</c:formatCode>
                <c:ptCount val="13"/>
                <c:pt idx="0">
                  <c:v>-5242.899601895765</c:v>
                </c:pt>
                <c:pt idx="1">
                  <c:v>-5215.0383507108772</c:v>
                </c:pt>
                <c:pt idx="2">
                  <c:v>-3135.3349004739352</c:v>
                </c:pt>
                <c:pt idx="3">
                  <c:v>-1161.28644549763</c:v>
                </c:pt>
                <c:pt idx="4">
                  <c:v>2141.2310900473976</c:v>
                </c:pt>
                <c:pt idx="5">
                  <c:v>4127.1681706161244</c:v>
                </c:pt>
                <c:pt idx="6">
                  <c:v>4358.7927393364971</c:v>
                </c:pt>
                <c:pt idx="7">
                  <c:v>4451.8213459715744</c:v>
                </c:pt>
                <c:pt idx="8">
                  <c:v>4187.7783127961702</c:v>
                </c:pt>
                <c:pt idx="9">
                  <c:v>2663.5925876777264</c:v>
                </c:pt>
                <c:pt idx="10">
                  <c:v>-3013.1989573459714</c:v>
                </c:pt>
                <c:pt idx="11">
                  <c:v>-4162.625990521351</c:v>
                </c:pt>
                <c:pt idx="12">
                  <c:v>-5242.899601895765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3C1-4AF5-855E-63E48F49E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888512"/>
        <c:axId val="95890432"/>
      </c:scatterChart>
      <c:scatterChart>
        <c:scatterStyle val="lineMarker"/>
        <c:varyColors val="0"/>
        <c:ser>
          <c:idx val="6"/>
          <c:order val="3"/>
          <c:tx>
            <c:v>akumulace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slunce!$A$5:$A$17</c:f>
              <c:numCache>
                <c:formatCode>#,##0</c:formatCode>
                <c:ptCount val="13"/>
                <c:pt idx="0" formatCode="General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slunce!$K$5:$K$17</c:f>
              <c:numCache>
                <c:formatCode>#,##0</c:formatCode>
                <c:ptCount val="13"/>
                <c:pt idx="0" formatCode="General">
                  <c:v>9512</c:v>
                </c:pt>
                <c:pt idx="1">
                  <c:v>4296.9616492891209</c:v>
                </c:pt>
                <c:pt idx="2">
                  <c:v>1161.6267488151648</c:v>
                </c:pt>
                <c:pt idx="3">
                  <c:v>0.34030331753638166</c:v>
                </c:pt>
                <c:pt idx="4">
                  <c:v>2141.5713933649372</c:v>
                </c:pt>
                <c:pt idx="5">
                  <c:v>6268.7395639810511</c:v>
                </c:pt>
                <c:pt idx="6">
                  <c:v>10627.532303317548</c:v>
                </c:pt>
                <c:pt idx="7">
                  <c:v>15079.353649289062</c:v>
                </c:pt>
                <c:pt idx="8">
                  <c:v>19267.13196208515</c:v>
                </c:pt>
                <c:pt idx="9">
                  <c:v>21930.724549763061</c:v>
                </c:pt>
                <c:pt idx="10">
                  <c:v>18917.525592417078</c:v>
                </c:pt>
                <c:pt idx="11">
                  <c:v>14754.899601895751</c:v>
                </c:pt>
                <c:pt idx="12">
                  <c:v>9512.0000000000091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3C1-4AF5-855E-63E48F49E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15008"/>
        <c:axId val="95913088"/>
      </c:scatterChart>
      <c:valAx>
        <c:axId val="95888512"/>
        <c:scaling>
          <c:orientation val="minMax"/>
          <c:max val="1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/>
                  <a:t>čas</a:t>
                </a:r>
                <a:r>
                  <a:rPr lang="cs-CZ" sz="1200" baseline="0"/>
                  <a:t> (měsíc)</a:t>
                </a:r>
                <a:endParaRPr lang="cs-CZ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890432"/>
        <c:crosses val="autoZero"/>
        <c:crossBetween val="midCat"/>
        <c:majorUnit val="1"/>
      </c:valAx>
      <c:valAx>
        <c:axId val="95890432"/>
        <c:scaling>
          <c:orientation val="minMax"/>
          <c:max val="14000"/>
          <c:min val="-6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výkon (MW)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888512"/>
        <c:crosses val="autoZero"/>
        <c:crossBetween val="midCat"/>
        <c:majorUnit val="1000"/>
      </c:valAx>
      <c:valAx>
        <c:axId val="95913088"/>
        <c:scaling>
          <c:orientation val="minMax"/>
          <c:max val="28000"/>
          <c:min val="-12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/>
                  <a:t>energie</a:t>
                </a:r>
                <a:r>
                  <a:rPr lang="cs-CZ" sz="1200" baseline="0"/>
                  <a:t> (GWh)</a:t>
                </a:r>
                <a:endParaRPr lang="cs-CZ" sz="12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95915008"/>
        <c:crosses val="max"/>
        <c:crossBetween val="midCat"/>
        <c:majorUnit val="2000"/>
      </c:valAx>
      <c:valAx>
        <c:axId val="95915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913088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55700-1D5E-416D-B08C-FC840234E2C5}" type="datetimeFigureOut">
              <a:rPr lang="de-DE" smtClean="0"/>
              <a:pPr/>
              <a:t>06.03.2019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FE73E-8721-4962-8BAC-5D654674506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10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de-DE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7.3.2019</a:t>
            </a:r>
            <a:endParaRPr lang="de-DE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8A69-FF72-4403-9B7C-4B4801DB5481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dirty="0"/>
              <a:t>Vnitrostátní plán v oblasti energetiky a klimatu a nástroje k jeho </a:t>
            </a:r>
            <a:r>
              <a:rPr lang="cs-CZ" sz="3200" b="1" dirty="0" smtClean="0"/>
              <a:t>plnění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pPr algn="l"/>
            <a:r>
              <a:rPr lang="cs-CZ" sz="1800" b="1" dirty="0">
                <a:solidFill>
                  <a:schemeClr val="tx1"/>
                </a:solidFill>
              </a:rPr>
              <a:t>Jiří Pohl, Siemens Mobility, s.r.o.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</a:rPr>
              <a:t>člen výbor pro udržitelnou energetiku rady vlády pro udržitelný rozvoj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</a:rPr>
              <a:t>člen výbor pro udržitelnou dopravu rady vlády pro udržitelný rozvoj</a:t>
            </a:r>
          </a:p>
          <a:p>
            <a:pPr algn="l"/>
            <a:endParaRPr lang="cs-CZ" sz="1800" b="1" dirty="0">
              <a:solidFill>
                <a:schemeClr val="tx1"/>
              </a:solidFill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</a:rPr>
              <a:t>7.3.2019</a:t>
            </a:r>
            <a:endParaRPr lang="de-DE" sz="1800" b="1" dirty="0">
              <a:solidFill>
                <a:schemeClr val="tx1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Jiří Pohl Siemens Mobility, s.r.o.</a:t>
            </a:r>
            <a:endParaRPr lang="de-D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87737"/>
            <a:ext cx="1835696" cy="77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400" b="1" dirty="0"/>
              <a:t>Dimenzování zásobníku energie pro vyrovnání v čase proměnné výroby a stálé spotřeby: FV 5 m</a:t>
            </a:r>
            <a:r>
              <a:rPr lang="cs-CZ" sz="2400" b="1" baseline="30000" dirty="0"/>
              <a:t>2</a:t>
            </a:r>
            <a:r>
              <a:rPr lang="cs-CZ" sz="2400" b="1" dirty="0"/>
              <a:t> / 1 </a:t>
            </a:r>
            <a:r>
              <a:rPr lang="cs-CZ" sz="2400" b="1" dirty="0" err="1"/>
              <a:t>kWp</a:t>
            </a:r>
            <a:r>
              <a:rPr lang="cs-CZ" sz="2400" b="1" dirty="0"/>
              <a:t> (1 000 kWh/rok) </a:t>
            </a:r>
            <a:br>
              <a:rPr lang="cs-CZ" sz="2400" b="1" dirty="0"/>
            </a:br>
            <a:r>
              <a:rPr lang="cs-CZ" sz="2400" b="1" dirty="0"/>
              <a:t>zásobník 287 kWh k vyrovnání konstantní  roční spotřeby  0,115 kW</a:t>
            </a:r>
            <a:endParaRPr lang="de-DE" sz="2400" b="1" dirty="0"/>
          </a:p>
        </p:txBody>
      </p:sp>
      <p:graphicFrame>
        <p:nvGraphicFramePr>
          <p:cNvPr id="6" name="Graf 5"/>
          <p:cNvGraphicFramePr/>
          <p:nvPr/>
        </p:nvGraphicFramePr>
        <p:xfrm>
          <a:off x="251520" y="1628800"/>
          <a:ext cx="864096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Roční průběh spotřeby – střední příkon 8,2 GW (podle EGU)</a:t>
            </a:r>
            <a:endParaRPr lang="de-DE" sz="2400" b="1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67544" y="1538287"/>
          <a:ext cx="7920880" cy="477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l"/>
            <a:r>
              <a:rPr lang="cs-CZ" sz="2400" b="1" dirty="0"/>
              <a:t>Denní průběh hrubé spotřeby elektrické energie v ČR</a:t>
            </a:r>
            <a:br>
              <a:rPr lang="cs-CZ" sz="2400" b="1" dirty="0"/>
            </a:br>
            <a:r>
              <a:rPr lang="cs-CZ" sz="2400" b="1" dirty="0"/>
              <a:t>(minimální letní den a maximální zimní den, podle EGU) </a:t>
            </a:r>
            <a:endParaRPr lang="de-DE" sz="2400" b="1" dirty="0"/>
          </a:p>
        </p:txBody>
      </p:sp>
      <p:graphicFrame>
        <p:nvGraphicFramePr>
          <p:cNvPr id="5" name="Graf 4"/>
          <p:cNvGraphicFramePr/>
          <p:nvPr/>
        </p:nvGraphicFramePr>
        <p:xfrm>
          <a:off x="251520" y="1268760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sz="2400" b="1" dirty="0"/>
              <a:t>Struktura zdrojů</a:t>
            </a:r>
            <a:endParaRPr lang="de-DE" sz="2400" b="1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3528" y="908720"/>
            <a:ext cx="835292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Pokud by se spotřeba nezměnila, tak by ČR i do budoucna potřebovala: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využívat </a:t>
            </a:r>
            <a:r>
              <a:rPr lang="cs-CZ" b="1" dirty="0">
                <a:solidFill>
                  <a:srgbClr val="FF0000"/>
                </a:solidFill>
              </a:rPr>
              <a:t>konstantní zdroj elektrické energie o výkonu 4 GW </a:t>
            </a:r>
            <a:r>
              <a:rPr lang="cs-CZ" b="1" dirty="0"/>
              <a:t>a </a:t>
            </a:r>
            <a:r>
              <a:rPr lang="cs-CZ" b="1" dirty="0">
                <a:solidFill>
                  <a:srgbClr val="FF0000"/>
                </a:solidFill>
              </a:rPr>
              <a:t>regulovatelný zdroj elektrické energie o výkonu 8 GW </a:t>
            </a:r>
            <a:r>
              <a:rPr lang="cs-CZ" b="1" dirty="0"/>
              <a:t>(s příslušnými redundancemi pro zajištění provozuschopnosti při výpadcích) – podmínkou je takové zdroje mít (centrální či </a:t>
            </a:r>
            <a:r>
              <a:rPr lang="cs-CZ" b="1" dirty="0" err="1"/>
              <a:t>decentrální</a:t>
            </a:r>
            <a:r>
              <a:rPr lang="cs-CZ" b="1" dirty="0"/>
              <a:t>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nebo využívat </a:t>
            </a:r>
            <a:r>
              <a:rPr lang="cs-CZ" b="1" dirty="0">
                <a:solidFill>
                  <a:srgbClr val="FF0000"/>
                </a:solidFill>
              </a:rPr>
              <a:t>propojení s okolními zeměmi</a:t>
            </a:r>
            <a:r>
              <a:rPr lang="cs-CZ" b="1" dirty="0"/>
              <a:t>, tedy stát se součástí Evropského sytému výroby a spotřeby elektřiny - podmínkou jsou náležitě výkonná přenosová vedení a existence takových zdrojů v zahraničí,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nebo využívat </a:t>
            </a:r>
            <a:r>
              <a:rPr lang="cs-CZ" b="1" dirty="0">
                <a:solidFill>
                  <a:srgbClr val="FF0000"/>
                </a:solidFill>
              </a:rPr>
              <a:t>zásobníky pro vyrovnávání denního, případně i sezónního cyklu </a:t>
            </a:r>
            <a:r>
              <a:rPr lang="cs-CZ" b="1" dirty="0"/>
              <a:t>– podmínkou je takové zásobníky mít (centrální či necentrální),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b="1" dirty="0"/>
              <a:t>- nebo využívat </a:t>
            </a:r>
            <a:r>
              <a:rPr lang="cs-CZ" b="1" dirty="0">
                <a:solidFill>
                  <a:srgbClr val="FF0000"/>
                </a:solidFill>
              </a:rPr>
              <a:t>automatické řízení spotřeby podle aktuální bilance sítě </a:t>
            </a:r>
            <a:r>
              <a:rPr lang="cs-CZ" b="1" dirty="0"/>
              <a:t>– podmínkou je takový systém mít (chytrá síť na bázi internetu věcí).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/>
              <a:t>Výhradní pokrytí spotřeby elektrické energie ČR FV elektrárnami Vyrovnávání roční bilance proměnlivého slunečního výkonu</a:t>
            </a:r>
            <a:br>
              <a:rPr lang="cs-CZ" sz="2400" b="1" dirty="0"/>
            </a:br>
            <a:r>
              <a:rPr lang="cs-CZ" sz="2400" b="1" dirty="0"/>
              <a:t>a proměnného příkonu (střední hodnota 8,2 GW) akumulací 22 </a:t>
            </a:r>
            <a:r>
              <a:rPr lang="cs-CZ" sz="2400" b="1" dirty="0" err="1"/>
              <a:t>TWh</a:t>
            </a:r>
            <a:r>
              <a:rPr lang="cs-CZ" sz="2400" b="1" dirty="0"/>
              <a:t> </a:t>
            </a:r>
            <a:br>
              <a:rPr lang="cs-CZ" sz="2400" b="1" dirty="0"/>
            </a:br>
            <a:endParaRPr lang="de-DE" sz="2400" b="1" dirty="0"/>
          </a:p>
        </p:txBody>
      </p:sp>
      <p:graphicFrame>
        <p:nvGraphicFramePr>
          <p:cNvPr id="4" name="Graf 3"/>
          <p:cNvGraphicFramePr/>
          <p:nvPr/>
        </p:nvGraphicFramePr>
        <p:xfrm>
          <a:off x="611560" y="1228724"/>
          <a:ext cx="7992887" cy="522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126876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Výhradní pokrytí spotřeby elektrické energie ČR větrnými elektrárnami Vyrovnávání roční bilance proměnlivého větrného výkonu</a:t>
            </a:r>
            <a:br>
              <a:rPr lang="cs-CZ" sz="2000" b="1" dirty="0"/>
            </a:br>
            <a:r>
              <a:rPr lang="cs-CZ" sz="2000" b="1" dirty="0"/>
              <a:t>a proměnného příkonu (střední hodnota 8,2 GW) akumulací 7 </a:t>
            </a:r>
            <a:r>
              <a:rPr lang="cs-CZ" sz="2000" b="1" dirty="0" err="1"/>
              <a:t>TWh</a:t>
            </a:r>
            <a:r>
              <a:rPr lang="cs-CZ" sz="2000" b="1" dirty="0"/>
              <a:t>  </a:t>
            </a:r>
            <a:endParaRPr lang="de-DE" sz="2000" b="1" dirty="0"/>
          </a:p>
        </p:txBody>
      </p:sp>
      <p:graphicFrame>
        <p:nvGraphicFramePr>
          <p:cNvPr id="3" name="Graf 2"/>
          <p:cNvGraphicFramePr/>
          <p:nvPr/>
        </p:nvGraphicFramePr>
        <p:xfrm>
          <a:off x="323528" y="1428749"/>
          <a:ext cx="8208911" cy="4880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126876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Pokrytí spotřeby elektrické energie ČR mixem 70 % vítr plus 30 % slunce</a:t>
            </a:r>
            <a:br>
              <a:rPr lang="cs-CZ" sz="2000" b="1" dirty="0"/>
            </a:br>
            <a:r>
              <a:rPr lang="cs-CZ" sz="2000" b="1" dirty="0"/>
              <a:t>Vyrovnávání roční bilance mixu </a:t>
            </a:r>
            <a:r>
              <a:rPr lang="cs-CZ" sz="2000" b="1" dirty="0" err="1"/>
              <a:t>proměnl</a:t>
            </a:r>
            <a:r>
              <a:rPr lang="cs-CZ" sz="2000" b="1" dirty="0"/>
              <a:t>. větrného a slunečního výkonu</a:t>
            </a:r>
            <a:br>
              <a:rPr lang="cs-CZ" sz="2000" b="1" dirty="0"/>
            </a:br>
            <a:r>
              <a:rPr lang="cs-CZ" sz="2000" b="1" dirty="0"/>
              <a:t>a proměnného příkonu (střední hodnota 8,2 GW) akumulací 3,4 </a:t>
            </a:r>
            <a:r>
              <a:rPr lang="cs-CZ" sz="2000" b="1" dirty="0" err="1"/>
              <a:t>TWh</a:t>
            </a:r>
            <a:r>
              <a:rPr lang="cs-CZ" sz="2000" b="1" dirty="0"/>
              <a:t>  </a:t>
            </a:r>
            <a:endParaRPr lang="de-DE" sz="2000" b="1" dirty="0"/>
          </a:p>
        </p:txBody>
      </p:sp>
      <p:graphicFrame>
        <p:nvGraphicFramePr>
          <p:cNvPr id="4" name="Graf 3"/>
          <p:cNvGraphicFramePr/>
          <p:nvPr/>
        </p:nvGraphicFramePr>
        <p:xfrm>
          <a:off x="395536" y="1228724"/>
          <a:ext cx="8352928" cy="522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Denní průběh výkonu FV elektráren připojených k síti </a:t>
            </a:r>
            <a:endParaRPr lang="de-DE" sz="2400" b="1" dirty="0"/>
          </a:p>
        </p:txBody>
      </p:sp>
      <p:graphicFrame>
        <p:nvGraphicFramePr>
          <p:cNvPr id="3" name="Graf 2"/>
          <p:cNvGraphicFramePr/>
          <p:nvPr/>
        </p:nvGraphicFramePr>
        <p:xfrm>
          <a:off x="395536" y="1104900"/>
          <a:ext cx="8352928" cy="520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</a:t>
            </a:r>
            <a:r>
              <a:rPr lang="cs-CZ" dirty="0"/>
              <a:t>s.r.o.</a:t>
            </a:r>
            <a:endParaRPr lang="de-DE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Predikce dalšího vývoje potřebného výkonu jiných než FV elektráren v ČR (postupný nárůst dalších FV instalací)</a:t>
            </a:r>
            <a:endParaRPr lang="de-DE" sz="2400" b="1" dirty="0"/>
          </a:p>
        </p:txBody>
      </p:sp>
      <p:graphicFrame>
        <p:nvGraphicFramePr>
          <p:cNvPr id="3" name="Graf 2"/>
          <p:cNvGraphicFramePr/>
          <p:nvPr/>
        </p:nvGraphicFramePr>
        <p:xfrm>
          <a:off x="395536" y="1104900"/>
          <a:ext cx="8352928" cy="5492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224136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/>
              <a:t>Vývoj cen elektrické energie jednotlivých druhů zdrojů v USA</a:t>
            </a:r>
            <a:br>
              <a:rPr lang="cs-CZ" sz="2400" b="1" dirty="0"/>
            </a:br>
            <a:r>
              <a:rPr lang="cs-CZ" sz="2400" b="1" dirty="0"/>
              <a:t>(</a:t>
            </a:r>
            <a:r>
              <a:rPr lang="cs-CZ" sz="1800" b="1" dirty="0"/>
              <a:t>LCOE: odpis investice je tak velký, aby došlo k úplné úhradě investice v době její životnosti)</a:t>
            </a:r>
            <a:br>
              <a:rPr lang="cs-CZ" sz="1800" b="1" dirty="0"/>
            </a:br>
            <a:r>
              <a:rPr lang="cs-CZ" sz="1800" b="1" dirty="0"/>
              <a:t>=&gt; je potřeba se připravit na spontánní (státem neřízený) nástup levných obnovitelných zdrojů</a:t>
            </a:r>
            <a:endParaRPr lang="de-DE" sz="1800" b="1" dirty="0"/>
          </a:p>
        </p:txBody>
      </p:sp>
      <p:graphicFrame>
        <p:nvGraphicFramePr>
          <p:cNvPr id="4" name="Graf 3"/>
          <p:cNvGraphicFramePr/>
          <p:nvPr/>
        </p:nvGraphicFramePr>
        <p:xfrm>
          <a:off x="971600" y="1484784"/>
          <a:ext cx="75608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Česká republika patří k zemím s nejvyšší měrnou produkcí  oxidu uhličitého (t CO</a:t>
            </a:r>
            <a:r>
              <a:rPr lang="cs-CZ" sz="2400" b="1" baseline="-25000" dirty="0"/>
              <a:t>2</a:t>
            </a:r>
            <a:r>
              <a:rPr lang="cs-CZ" sz="2400" b="1" dirty="0"/>
              <a:t>/obyvatele/rok) </a:t>
            </a:r>
            <a:endParaRPr lang="de-DE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graphicFrame>
        <p:nvGraphicFramePr>
          <p:cNvPr id="8" name="Graf 7"/>
          <p:cNvGraphicFramePr/>
          <p:nvPr/>
        </p:nvGraphicFramePr>
        <p:xfrm>
          <a:off x="1043608" y="1628800"/>
          <a:ext cx="684076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Denní průběh spotřeby plynu a elektřiny v zimě </a:t>
            </a:r>
            <a:endParaRPr lang="de-DE" sz="2400" b="1" dirty="0"/>
          </a:p>
        </p:txBody>
      </p:sp>
      <p:graphicFrame>
        <p:nvGraphicFramePr>
          <p:cNvPr id="3" name="Graf 2"/>
          <p:cNvGraphicFramePr/>
          <p:nvPr/>
        </p:nvGraphicFramePr>
        <p:xfrm>
          <a:off x="395536" y="1104900"/>
          <a:ext cx="8424935" cy="534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Roční průběh spotřeby plynu a elektřiny</a:t>
            </a:r>
            <a:endParaRPr lang="de-DE" sz="2400" b="1" dirty="0"/>
          </a:p>
        </p:txBody>
      </p:sp>
      <p:graphicFrame>
        <p:nvGraphicFramePr>
          <p:cNvPr id="4" name="Graf 3"/>
          <p:cNvGraphicFramePr/>
          <p:nvPr/>
        </p:nvGraphicFramePr>
        <p:xfrm>
          <a:off x="395536" y="1219200"/>
          <a:ext cx="8136904" cy="516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Komplementární rozvodné sítě</a:t>
            </a:r>
            <a:endParaRPr lang="de-DE" sz="2400" b="1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39552" y="1478400"/>
            <a:ext cx="8136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Velice zajímavé téma je existence dvou komplementárních a z části i redundantních přenosových a distribučních sítí – elektrické a metanové (včetně elektrických i metanových zásobníků) navzájem zastupitelných a propojitelných: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 elektrolyzéry a metanizací ke konverzi energie elektřiny na energii metanu (plus využití ztrátového tepla),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palivovými články, respektive spalovacími motory s elektrickými generátory, ke konverzi energie metanu na energii elektřiny (plus využití ztrátového tepla).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b="1" dirty="0"/>
              <a:t>Toto téma má své pole řešení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v oblasti velkých centrálních zdrojů, zásobníků i přenosových soustav,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b="1" dirty="0"/>
              <a:t> v oblasti malých decentralizovaných zdrojů, zásobníků i distribučních sítí.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 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txBody>
          <a:bodyPr/>
          <a:lstStyle/>
          <a:p>
            <a:pPr algn="l"/>
            <a:r>
              <a:rPr lang="cs-CZ" sz="2400" b="1" dirty="0"/>
              <a:t>Děkuji Vám za Vaši pozornost !</a:t>
            </a:r>
            <a:endParaRPr lang="de-DE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Produkce CO</a:t>
            </a:r>
            <a:r>
              <a:rPr lang="cs-CZ" sz="2400" b="1" baseline="-25000" dirty="0"/>
              <a:t>2</a:t>
            </a:r>
            <a:r>
              <a:rPr lang="cs-CZ" sz="2400" b="1" dirty="0"/>
              <a:t>: dominantní role fosilních paliv</a:t>
            </a:r>
            <a:endParaRPr lang="de-DE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graphicFrame>
        <p:nvGraphicFramePr>
          <p:cNvPr id="10" name="Graf 9"/>
          <p:cNvGraphicFramePr/>
          <p:nvPr/>
        </p:nvGraphicFramePr>
        <p:xfrm>
          <a:off x="251520" y="1412776"/>
          <a:ext cx="41764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10"/>
          <p:cNvGraphicFramePr/>
          <p:nvPr/>
        </p:nvGraphicFramePr>
        <p:xfrm>
          <a:off x="4860032" y="1484784"/>
          <a:ext cx="402642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Cíle ČR v oblasti produkce CO</a:t>
            </a:r>
            <a:r>
              <a:rPr lang="cs-CZ" sz="2400" b="1" baseline="-25000" dirty="0"/>
              <a:t>2</a:t>
            </a:r>
            <a:r>
              <a:rPr lang="cs-CZ" sz="2400" b="1" dirty="0"/>
              <a:t> (podle VPEK MPO ČR)</a:t>
            </a:r>
            <a:endParaRPr lang="de-DE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graphicFrame>
        <p:nvGraphicFramePr>
          <p:cNvPr id="8" name="Graf 7"/>
          <p:cNvGraphicFramePr/>
          <p:nvPr/>
        </p:nvGraphicFramePr>
        <p:xfrm>
          <a:off x="1166812" y="1395412"/>
          <a:ext cx="6810375" cy="476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Plán snižování konečné spotřeby – extrapolace</a:t>
            </a:r>
            <a:br>
              <a:rPr lang="cs-CZ" sz="2400" b="1" dirty="0"/>
            </a:br>
            <a:r>
              <a:rPr lang="cs-CZ" sz="2400" b="1" dirty="0"/>
              <a:t>(cíl pro rok 2030 musí ležet na trajektorii k cíli roku 2050) </a:t>
            </a:r>
            <a:endParaRPr lang="de-DE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  <p:graphicFrame>
        <p:nvGraphicFramePr>
          <p:cNvPr id="6" name="Graf 5"/>
          <p:cNvGraphicFramePr/>
          <p:nvPr/>
        </p:nvGraphicFramePr>
        <p:xfrm>
          <a:off x="800100" y="1412776"/>
          <a:ext cx="7543800" cy="486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/>
              <a:t>Základní energetická bilance ČR (rok 2015 podle SEK MPO ČR)</a:t>
            </a:r>
            <a:endParaRPr lang="de-DE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556792"/>
            <a:ext cx="855574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primární spotřeba energie …………………………..……………… 1 854 PJ/rok (100 %)</a:t>
            </a:r>
          </a:p>
          <a:p>
            <a:r>
              <a:rPr lang="cs-CZ" b="1" dirty="0"/>
              <a:t>spotřeba energie fosilních paliv …………………………………… 1 415 PJ/rok (76 %)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spotřeba energie fosilních paliv pro výrobu elektřiny ….. 500 PJ/rok (100 %)</a:t>
            </a:r>
          </a:p>
          <a:p>
            <a:r>
              <a:rPr lang="cs-CZ" b="1" dirty="0"/>
              <a:t>elektrická energie  vyrobená z fosilních paliv………………… 187 PJ/rok (37 %)</a:t>
            </a:r>
          </a:p>
          <a:p>
            <a:r>
              <a:rPr lang="cs-CZ" b="1" dirty="0">
                <a:solidFill>
                  <a:srgbClr val="FF0000"/>
                </a:solidFill>
              </a:rPr>
              <a:t>ztrátové teplo při výrobě  elektřiny z fosilních paliv………. 313 PJ/rok (63 %)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spotřeba energie fosilních paliv v dopravě …………………... 335 PJ/rok (100 %)</a:t>
            </a:r>
          </a:p>
          <a:p>
            <a:r>
              <a:rPr lang="cs-CZ" b="1" dirty="0"/>
              <a:t>energie pro pohon vozidel z fosilních paliv …………………… 100 PJ/rok (30 %)</a:t>
            </a:r>
          </a:p>
          <a:p>
            <a:r>
              <a:rPr lang="cs-CZ" b="1" dirty="0">
                <a:solidFill>
                  <a:srgbClr val="FF0000"/>
                </a:solidFill>
              </a:rPr>
              <a:t>ztrátové teplo v dopravě z fosilních paliv………………………. 235 PJ/rok (70 %)</a:t>
            </a:r>
          </a:p>
          <a:p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uhlovodíková paliva používat  (dočasně do jejich náhrady obnovitelnými zdroji) k výrobě elektřiny jen v </a:t>
            </a:r>
            <a:r>
              <a:rPr lang="cs-CZ" b="1" dirty="0" err="1"/>
              <a:t>decentrálních</a:t>
            </a:r>
            <a:r>
              <a:rPr lang="cs-CZ" b="1" dirty="0"/>
              <a:t> zdrojích v místě poptávky po teplu,</a:t>
            </a:r>
          </a:p>
          <a:p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uhlovodíková paliva nepožívat v dopravních prostředcích (nelze využít ztrátové teplo)</a:t>
            </a:r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sz="2400" b="1" dirty="0"/>
              <a:t>Potenciál energie slunečního záření</a:t>
            </a:r>
            <a:endParaRPr lang="de-DE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251520" y="1196752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maximální měrný výkon slunečního záření na povrchu ČR …… 1,05 kW/m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poměr středního a maximálního výkonu slunečního záření …. 12 %</a:t>
            </a:r>
          </a:p>
          <a:p>
            <a:r>
              <a:rPr lang="cs-CZ" b="1" dirty="0"/>
              <a:t>střední měrný výkon slunečního záření na povrchu ČR ……… 0,126 kW/m</a:t>
            </a:r>
            <a:r>
              <a:rPr lang="cs-CZ" b="1" baseline="30000" dirty="0"/>
              <a:t>2</a:t>
            </a:r>
          </a:p>
          <a:p>
            <a:endParaRPr lang="cs-CZ" b="1" dirty="0"/>
          </a:p>
          <a:p>
            <a:r>
              <a:rPr lang="cs-CZ" b="1" dirty="0"/>
              <a:t>střední měrná energie slunečního záření na povrchu ČR …… 1 105 kWh/m</a:t>
            </a:r>
            <a:r>
              <a:rPr lang="cs-CZ" b="1" baseline="30000" dirty="0"/>
              <a:t>2</a:t>
            </a:r>
            <a:r>
              <a:rPr lang="cs-CZ" b="1" dirty="0"/>
              <a:t>/rok</a:t>
            </a:r>
          </a:p>
          <a:p>
            <a:r>
              <a:rPr lang="cs-CZ" b="1" dirty="0"/>
              <a:t>plocha ČR ………………………………………………………………….……. 78 865 km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energie slunečního záření na povrchu ČR……………………… 87 108 miliard kWh/rok (100 %)</a:t>
            </a:r>
          </a:p>
          <a:p>
            <a:r>
              <a:rPr lang="cs-CZ" b="1" dirty="0"/>
              <a:t>konečná spotřeba energie ČR ….…………………………………..…… 318 miliard kWh/rok (0,37 %)</a:t>
            </a:r>
          </a:p>
          <a:p>
            <a:endParaRPr lang="cs-CZ" b="1" dirty="0"/>
          </a:p>
          <a:p>
            <a:r>
              <a:rPr lang="cs-CZ" b="1" dirty="0"/>
              <a:t>střední výkon slunečního záření dopadajícího na ČR …......9 937 mil. kW (100 %)</a:t>
            </a:r>
          </a:p>
          <a:p>
            <a:r>
              <a:rPr lang="cs-CZ" b="1" dirty="0"/>
              <a:t>jmenovitý výkon JE Temelín …..…………………………………..……….. 2 mil. kW (0,02 %)</a:t>
            </a:r>
          </a:p>
          <a:p>
            <a:endParaRPr lang="cs-CZ" b="1" dirty="0"/>
          </a:p>
          <a:p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energie slunečního záření, která je základem aktivit všech obnovitelných zdrojů energie, dopadajícího povrch na území ČR, je 274 násobkem konečné spotřeby energie ČR,</a:t>
            </a:r>
          </a:p>
          <a:p>
            <a:pPr>
              <a:buFont typeface="Symbol"/>
              <a:buChar char="Þ"/>
            </a:pPr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střední výkon slunečního záření, která je základem aktivit všech obnovitelných zdrojů energie, dopadajícího povrch na území ČR, je téměř 5 000 násobkem výkonu JE Temelín.</a:t>
            </a:r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548680"/>
          </a:xfrm>
        </p:spPr>
        <p:txBody>
          <a:bodyPr/>
          <a:lstStyle/>
          <a:p>
            <a:pPr algn="l"/>
            <a:r>
              <a:rPr lang="cs-CZ" sz="2400" b="1" dirty="0"/>
              <a:t>Transformace energie slunce pěstováním řepky olejné</a:t>
            </a:r>
            <a:endParaRPr lang="de-DE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107504" y="404664"/>
            <a:ext cx="848373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Velmi  v ČR rozšířeným (pěstební plocha 400 000 ha) obnovitelným zdrojem energie je pěstování řepky olejné, ze které je vyráběn </a:t>
            </a:r>
            <a:r>
              <a:rPr lang="cs-CZ" b="1" dirty="0" err="1"/>
              <a:t>metylester</a:t>
            </a:r>
            <a:r>
              <a:rPr lang="cs-CZ" b="1" dirty="0"/>
              <a:t> řepkového oleje. Ten je používán pro spalovací motory náhradou za ropnou naftu.</a:t>
            </a:r>
          </a:p>
          <a:p>
            <a:r>
              <a:rPr lang="cs-CZ" b="1" dirty="0"/>
              <a:t>pěstební výnos plodiny ……………………………………………………….… 3 200 kg/ha/rok</a:t>
            </a:r>
          </a:p>
          <a:p>
            <a:r>
              <a:rPr lang="cs-CZ" b="1" dirty="0"/>
              <a:t>výtěžnost </a:t>
            </a:r>
            <a:r>
              <a:rPr lang="cs-CZ" b="1" dirty="0" err="1"/>
              <a:t>metylesteru</a:t>
            </a:r>
            <a:r>
              <a:rPr lang="cs-CZ" b="1" dirty="0"/>
              <a:t> z plodiny ………………………………………….…….. 39 %</a:t>
            </a:r>
          </a:p>
          <a:p>
            <a:r>
              <a:rPr lang="cs-CZ" b="1" dirty="0"/>
              <a:t>výhřevnost  </a:t>
            </a:r>
            <a:r>
              <a:rPr lang="cs-CZ" b="1" dirty="0" err="1"/>
              <a:t>metylesteru</a:t>
            </a:r>
            <a:r>
              <a:rPr lang="cs-CZ" b="1" dirty="0"/>
              <a:t> ………………………………………………………..…… 12 kWh/kg</a:t>
            </a:r>
          </a:p>
          <a:p>
            <a:r>
              <a:rPr lang="cs-CZ" b="1" dirty="0"/>
              <a:t>hrubá měrná tepelná energie  </a:t>
            </a:r>
            <a:r>
              <a:rPr lang="cs-CZ" b="1" dirty="0" err="1"/>
              <a:t>metylesteru</a:t>
            </a:r>
            <a:r>
              <a:rPr lang="cs-CZ" b="1" dirty="0"/>
              <a:t>…………………………………… 1,5 kWh/m</a:t>
            </a:r>
            <a:r>
              <a:rPr lang="cs-CZ" b="1" baseline="30000" dirty="0"/>
              <a:t>2</a:t>
            </a:r>
            <a:r>
              <a:rPr lang="cs-CZ" b="1" dirty="0"/>
              <a:t>/rok</a:t>
            </a:r>
          </a:p>
          <a:p>
            <a:r>
              <a:rPr lang="cs-CZ" b="1" dirty="0"/>
              <a:t>vlastní spotřeba ……………………………………………………………….………… 30 %</a:t>
            </a:r>
          </a:p>
          <a:p>
            <a:r>
              <a:rPr lang="cs-CZ" b="1" dirty="0"/>
              <a:t>čistá měrná tepelná energie  </a:t>
            </a:r>
            <a:r>
              <a:rPr lang="cs-CZ" b="1" dirty="0" err="1"/>
              <a:t>metylesteru</a:t>
            </a:r>
            <a:r>
              <a:rPr lang="cs-CZ" b="1" dirty="0"/>
              <a:t>………………………………..…… 1,05 kWh/m</a:t>
            </a:r>
            <a:r>
              <a:rPr lang="cs-CZ" b="1" baseline="30000" dirty="0"/>
              <a:t>2</a:t>
            </a:r>
            <a:r>
              <a:rPr lang="cs-CZ" b="1" dirty="0"/>
              <a:t>/rok</a:t>
            </a:r>
          </a:p>
          <a:p>
            <a:r>
              <a:rPr lang="cs-CZ" b="1" dirty="0"/>
              <a:t>účinnost automobilového spalovacího motoru ……………………..…… 30 %</a:t>
            </a:r>
          </a:p>
          <a:p>
            <a:r>
              <a:rPr lang="cs-CZ" b="1" dirty="0"/>
              <a:t>využitelná čistá měrná tepelná energie  </a:t>
            </a:r>
            <a:r>
              <a:rPr lang="cs-CZ" b="1" dirty="0" err="1"/>
              <a:t>metylester</a:t>
            </a:r>
            <a:r>
              <a:rPr lang="cs-CZ" b="1" dirty="0"/>
              <a:t>….……………..…… 0,31 kWh/m</a:t>
            </a:r>
            <a:r>
              <a:rPr lang="cs-CZ" b="1" baseline="30000" dirty="0"/>
              <a:t>2</a:t>
            </a:r>
            <a:r>
              <a:rPr lang="cs-CZ" b="1" dirty="0"/>
              <a:t>/rok</a:t>
            </a:r>
          </a:p>
          <a:p>
            <a:r>
              <a:rPr lang="cs-CZ" b="1" dirty="0"/>
              <a:t>střední měrná energie slunečního záření na povrchu ČR …….… 1 105 kWh/m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výsledná účinnost pěstování a použití </a:t>
            </a:r>
            <a:r>
              <a:rPr lang="cs-CZ" b="1" dirty="0" err="1"/>
              <a:t>metylesteru</a:t>
            </a:r>
            <a:r>
              <a:rPr lang="cs-CZ" b="1" dirty="0"/>
              <a:t> …………........….. 0,028 %</a:t>
            </a:r>
          </a:p>
          <a:p>
            <a:r>
              <a:rPr lang="cs-CZ" b="1" dirty="0"/>
              <a:t>primární spotřeba energie v ČR ………………………………………….……. 515 miliard kWh/rok</a:t>
            </a:r>
          </a:p>
          <a:p>
            <a:r>
              <a:rPr lang="cs-CZ" b="1" dirty="0"/>
              <a:t>plocha polí pro pokrytí primární spotřeby </a:t>
            </a:r>
            <a:r>
              <a:rPr lang="cs-CZ" b="1" dirty="0" err="1"/>
              <a:t>metylesterem</a:t>
            </a:r>
            <a:r>
              <a:rPr lang="cs-CZ" b="1" dirty="0"/>
              <a:t> …… 491 262 km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plocha území ČR ……………………………………………………………….…. 78 865 km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poměr potřebné plochy  řepkových polí k ploše ČR …………………… 620 %</a:t>
            </a:r>
          </a:p>
          <a:p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energie slunečního záření je k pohonu vozidel spalovacími motory transformací přes pěstování řepky využívána jen z 0,028 %,</a:t>
            </a:r>
          </a:p>
          <a:p>
            <a:pPr>
              <a:buFont typeface="Symbol"/>
              <a:buChar char="Þ"/>
            </a:pPr>
            <a:r>
              <a:rPr lang="cs-CZ" b="1" dirty="0"/>
              <a:t> pěstování řepky není cestou k pokrytí energetických potřeb obnovitelnými zdroji, pro úplné pokrytí spotřeby by potřebovalo 6,23 krát větší rozlohu polí, než je plocha ČR</a:t>
            </a:r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Jiří Pohl Siemens</a:t>
            </a:r>
            <a:r>
              <a:rPr lang="cs-CZ" dirty="0"/>
              <a:t> Mobility</a:t>
            </a:r>
            <a:r>
              <a:rPr lang="de-DE" dirty="0"/>
              <a:t>, s.r.o.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/>
              <a:t>Transformace energie slunce </a:t>
            </a:r>
            <a:r>
              <a:rPr lang="cs-CZ" sz="2400" b="1" dirty="0" err="1"/>
              <a:t>fotovoltaickou</a:t>
            </a:r>
            <a:r>
              <a:rPr lang="cs-CZ" sz="2400" b="1" dirty="0"/>
              <a:t> přeměnou na elektřinu</a:t>
            </a:r>
            <a:endParaRPr lang="de-DE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323528" y="692696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účinnost FV článků ……………………………………………………………..……………….. 20 %</a:t>
            </a:r>
          </a:p>
          <a:p>
            <a:r>
              <a:rPr lang="cs-CZ" b="1" dirty="0"/>
              <a:t>účinnost rozvodu měničů ……………………………………………………………………… 94 %</a:t>
            </a:r>
          </a:p>
          <a:p>
            <a:r>
              <a:rPr lang="cs-CZ" b="1" dirty="0"/>
              <a:t>účinnost rozvodu měničů ……………………………………………………………………… 95 %</a:t>
            </a:r>
          </a:p>
          <a:p>
            <a:r>
              <a:rPr lang="cs-CZ" b="1" dirty="0"/>
              <a:t>výsledná účinnost FV elektrárny …………………………………………………………… 18 %</a:t>
            </a:r>
          </a:p>
          <a:p>
            <a:r>
              <a:rPr lang="cs-CZ" b="1" dirty="0"/>
              <a:t>maximální měrný výkon slunečního záření na povrchu ČR ……………………… 1,05 kW/m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poměr středního a maximálního výkonu slunečního záření ………………….. 12 %</a:t>
            </a:r>
          </a:p>
          <a:p>
            <a:r>
              <a:rPr lang="cs-CZ" b="1" dirty="0"/>
              <a:t>střední měrný výkon slunečního záření na povrchu ČR …………………………… 0,126 kW/m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střední měrná energie slunečního záření na povrchu ČR ………………..… 1 105 kWh/m</a:t>
            </a:r>
            <a:r>
              <a:rPr lang="cs-CZ" b="1" baseline="30000" dirty="0"/>
              <a:t>2</a:t>
            </a:r>
            <a:r>
              <a:rPr lang="cs-CZ" b="1" dirty="0"/>
              <a:t>/rok</a:t>
            </a:r>
          </a:p>
          <a:p>
            <a:r>
              <a:rPr lang="cs-CZ" b="1" dirty="0"/>
              <a:t>hrubá spotřeba elektrické energie  ČR……………………………………..…….… 72 miliard kWh/rok</a:t>
            </a:r>
          </a:p>
          <a:p>
            <a:r>
              <a:rPr lang="cs-CZ" b="1" dirty="0"/>
              <a:t>potřebná plocha FV panelů ………………………………………………….. 365 000 </a:t>
            </a:r>
            <a:r>
              <a:rPr lang="cs-CZ" b="1" dirty="0" err="1"/>
              <a:t>000</a:t>
            </a:r>
            <a:r>
              <a:rPr lang="cs-CZ" b="1" dirty="0"/>
              <a:t> km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maximální výkon FV elektrárny …………………………………………………….……… 68 mil. kW</a:t>
            </a:r>
          </a:p>
          <a:p>
            <a:r>
              <a:rPr lang="cs-CZ" b="1" dirty="0"/>
              <a:t>střední výkon FV elektrárny ………………………………………………….………………. 8,2 mil. kW</a:t>
            </a:r>
          </a:p>
          <a:p>
            <a:r>
              <a:rPr lang="cs-CZ" b="1" dirty="0"/>
              <a:t>součinitel využití pozemku ………………………………………….…………………………67 %</a:t>
            </a:r>
          </a:p>
          <a:p>
            <a:r>
              <a:rPr lang="cs-CZ" b="1" dirty="0"/>
              <a:t>potřebná plocha FV  ………………………………………………………..……..…….. 54 000 ha</a:t>
            </a:r>
          </a:p>
          <a:p>
            <a:r>
              <a:rPr lang="cs-CZ" b="1" dirty="0"/>
              <a:t>délka hrany čtvercové FV elektrárny ………………………………….….……………… 23 km</a:t>
            </a:r>
          </a:p>
          <a:p>
            <a:r>
              <a:rPr lang="cs-CZ" b="1" dirty="0"/>
              <a:t>plocha ČR …………………………………………………………………….………….……. 78 865 km</a:t>
            </a:r>
            <a:r>
              <a:rPr lang="cs-CZ" b="1" baseline="30000" dirty="0"/>
              <a:t>2</a:t>
            </a:r>
          </a:p>
          <a:p>
            <a:r>
              <a:rPr lang="cs-CZ" b="1" dirty="0"/>
              <a:t>poměrná plocha FV ……………………………………………………………………………… 0,7 %</a:t>
            </a:r>
          </a:p>
          <a:p>
            <a:endParaRPr lang="cs-CZ" b="1" dirty="0"/>
          </a:p>
          <a:p>
            <a:pPr>
              <a:buFont typeface="Symbol"/>
              <a:buChar char="Þ"/>
            </a:pPr>
            <a:r>
              <a:rPr lang="cs-CZ" b="1" dirty="0"/>
              <a:t> FV proces má 600 vyšší účinnost, než řepka v kombinaci se spalovacím motorem,</a:t>
            </a:r>
          </a:p>
          <a:p>
            <a:pPr>
              <a:buFont typeface="Symbol"/>
              <a:buChar char="Þ"/>
            </a:pPr>
            <a:r>
              <a:rPr lang="cs-CZ" b="1" dirty="0"/>
              <a:t> hrubou spotřebu elektrické energie v ČR je schopna pokrýt </a:t>
            </a:r>
            <a:r>
              <a:rPr lang="cs-CZ" b="1" dirty="0" err="1"/>
              <a:t>fotovltaická</a:t>
            </a:r>
            <a:r>
              <a:rPr lang="cs-CZ" b="1" dirty="0"/>
              <a:t> elektrárna</a:t>
            </a:r>
          </a:p>
          <a:p>
            <a:r>
              <a:rPr lang="cs-CZ" b="1" dirty="0"/>
              <a:t> na ploše 0,7 % území.</a:t>
            </a:r>
          </a:p>
          <a:p>
            <a:r>
              <a:rPr lang="cs-CZ" b="1" dirty="0"/>
              <a:t> Avšak je nutno akumulací vyrovnat okamžitý výkon s okamžitým příkonem.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8A69-FF72-4403-9B7C-4B4801DB5481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7.3.2019</a:t>
            </a:r>
            <a:endParaRPr lang="de-DE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Jiří Pohl Siemens Mobility, s.r.o.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1501</Words>
  <Application>Microsoft Office PowerPoint</Application>
  <PresentationFormat>Předvádění na obrazovce (4:3)</PresentationFormat>
  <Paragraphs>240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Vnitrostátní plán v oblasti energetiky a klimatu a nástroje k jeho plnění</vt:lpstr>
      <vt:lpstr>Česká republika patří k zemím s nejvyšší měrnou produkcí  oxidu uhličitého (t CO2/obyvatele/rok) </vt:lpstr>
      <vt:lpstr>Produkce CO2: dominantní role fosilních paliv</vt:lpstr>
      <vt:lpstr>Cíle ČR v oblasti produkce CO2 (podle VPEK MPO ČR)</vt:lpstr>
      <vt:lpstr>Plán snižování konečné spotřeby – extrapolace (cíl pro rok 2030 musí ležet na trajektorii k cíli roku 2050) </vt:lpstr>
      <vt:lpstr>Základní energetická bilance ČR (rok 2015 podle SEK MPO ČR)</vt:lpstr>
      <vt:lpstr>Potenciál energie slunečního záření</vt:lpstr>
      <vt:lpstr>Transformace energie slunce pěstováním řepky olejné</vt:lpstr>
      <vt:lpstr>Transformace energie slunce fotovoltaickou přeměnou na elektřinu</vt:lpstr>
      <vt:lpstr>Dimenzování zásobníku energie pro vyrovnání v čase proměnné výroby a stálé spotřeby: FV 5 m2 / 1 kWp (1 000 kWh/rok)  zásobník 287 kWh k vyrovnání konstantní  roční spotřeby  0,115 kW</vt:lpstr>
      <vt:lpstr>Roční průběh spotřeby – střední příkon 8,2 GW (podle EGU)</vt:lpstr>
      <vt:lpstr>Denní průběh hrubé spotřeby elektrické energie v ČR (minimální letní den a maximální zimní den, podle EGU) </vt:lpstr>
      <vt:lpstr>Struktura zdrojů</vt:lpstr>
      <vt:lpstr>Výhradní pokrytí spotřeby elektrické energie ČR FV elektrárnami Vyrovnávání roční bilance proměnlivého slunečního výkonu a proměnného příkonu (střední hodnota 8,2 GW) akumulací 22 TWh  </vt:lpstr>
      <vt:lpstr>Výhradní pokrytí spotřeby elektrické energie ČR větrnými elektrárnami Vyrovnávání roční bilance proměnlivého větrného výkonu a proměnného příkonu (střední hodnota 8,2 GW) akumulací 7 TWh  </vt:lpstr>
      <vt:lpstr>Pokrytí spotřeby elektrické energie ČR mixem 70 % vítr plus 30 % slunce Vyrovnávání roční bilance mixu proměnl. větrného a slunečního výkonu a proměnného příkonu (střední hodnota 8,2 GW) akumulací 3,4 TWh  </vt:lpstr>
      <vt:lpstr>Denní průběh výkonu FV elektráren připojených k síti </vt:lpstr>
      <vt:lpstr>Predikce dalšího vývoje potřebného výkonu jiných než FV elektráren v ČR (postupný nárůst dalších FV instalací)</vt:lpstr>
      <vt:lpstr>Vývoj cen elektrické energie jednotlivých druhů zdrojů v USA (LCOE: odpis investice je tak velký, aby došlo k úplné úhradě investice v době její životnosti) =&gt; je potřeba se připravit na spontánní (státem neřízený) nástup levných obnovitelných zdrojů</vt:lpstr>
      <vt:lpstr>Denní průběh spotřeby plynu a elektřiny v zimě </vt:lpstr>
      <vt:lpstr>Roční průběh spotřeby plynu a elektřiny</vt:lpstr>
      <vt:lpstr>Komplementární rozvodné sítě</vt:lpstr>
      <vt:lpstr>Děkuji Vám za Vaši pozornost !</vt:lpstr>
    </vt:vector>
  </TitlesOfParts>
  <Company>Siemens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Energetika 4.0</dc:title>
  <dc:creator>pg114194</dc:creator>
  <cp:lastModifiedBy>leos.gal</cp:lastModifiedBy>
  <cp:revision>62</cp:revision>
  <dcterms:created xsi:type="dcterms:W3CDTF">2018-03-09T20:07:37Z</dcterms:created>
  <dcterms:modified xsi:type="dcterms:W3CDTF">2019-03-06T20:20:04Z</dcterms:modified>
</cp:coreProperties>
</file>