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354" r:id="rId3"/>
    <p:sldId id="357" r:id="rId4"/>
    <p:sldId id="287" r:id="rId5"/>
    <p:sldId id="286" r:id="rId6"/>
    <p:sldId id="356" r:id="rId7"/>
    <p:sldId id="285" r:id="rId8"/>
    <p:sldId id="32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931"/>
    <a:srgbClr val="2CC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2136-1BB1-4A6C-88D1-0E18464CD69C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AD8F0-6371-43BB-8796-56C91BB12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1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úvodní přednášky pracovníka TC AV.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63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Přesunout do úvodní přednášky pracovníka TC AV.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Přesunout do rezervy na konec přednášky.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AD8F0-6371-43BB-8796-56C91BB12E1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00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8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4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82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5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52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77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83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83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3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39BD5-5EFB-4875-AFA7-D2E2F08CDDDA}" type="datetimeFigureOut">
              <a:rPr lang="cs-CZ" smtClean="0"/>
              <a:t>6.3.2019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C94C-B1D3-404B-8FDF-CE9527949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5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gora-energiewende.de/fileadmin2/Projekte/2017/SynKost_2050/Agora_SynKost_Study_EN_WEB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c.europa.eu/clima/policies/ets_en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ec.europa.eu/clima/sites/clima/files/docs/pages/com_2018_733_en.pdf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://makingoftomorrow.com/wp-content/uploads/2017/06/EB_web_28.6_vs6.pdf" TargetMode="External"/><Relationship Id="rId4" Type="http://schemas.openxmlformats.org/officeDocument/2006/relationships/hyperlink" Target="https://ec.europa.eu/clima/policies/ets/reform_en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hyperlink" Target="http://nsl.caltech.edu/home/solar-fue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chems.eu/wp-content/uploads/2016/10/161012-Solar-Driven-Chemistry.pdf" TargetMode="External"/><Relationship Id="rId11" Type="http://schemas.openxmlformats.org/officeDocument/2006/relationships/image" Target="../media/image21.gif"/><Relationship Id="rId5" Type="http://schemas.openxmlformats.org/officeDocument/2006/relationships/image" Target="../media/image17.png"/><Relationship Id="rId10" Type="http://schemas.openxmlformats.org/officeDocument/2006/relationships/hyperlink" Target="http://www.suschem-es.org/docum/pb/2017/publicaciones/Roadmap_Catalysis_251116.pdf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s://climate.nasa.gov/evidence/?text=Larger" TargetMode="External"/><Relationship Id="rId3" Type="http://schemas.openxmlformats.org/officeDocument/2006/relationships/hyperlink" Target="http://www.asrc.albany.edu/people/faculty/perez/index.html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hyperlink" Target="http://makingoftomorrow.com/wp-content/uploads/2017/06/EB_web_28.6_vs6.pdf" TargetMode="External"/><Relationship Id="rId5" Type="http://schemas.openxmlformats.org/officeDocument/2006/relationships/hyperlink" Target="https://www.skepticalscience.com/sea-level-rise-predictions.htm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leos.gal@seznam.cz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756" y="359337"/>
            <a:ext cx="7632700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hlink"/>
                </a:solidFill>
              </a:rPr>
              <a:t>CZECH BIOFUELS TECHNOLOGY PLATFORM</a:t>
            </a:r>
            <a:endParaRPr lang="cs-CZ" sz="2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8089" y="5587610"/>
            <a:ext cx="395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noProof="1" smtClean="0"/>
              <a:t>Leos Gal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en-US" sz="1400" dirty="0"/>
              <a:t>The </a:t>
            </a:r>
            <a:r>
              <a:rPr lang="cs-CZ" sz="1400" dirty="0" smtClean="0"/>
              <a:t>H</a:t>
            </a:r>
            <a:r>
              <a:rPr lang="en-US" sz="1400" dirty="0" err="1" smtClean="0"/>
              <a:t>ead</a:t>
            </a:r>
            <a:r>
              <a:rPr lang="en-US" sz="1400" dirty="0" smtClean="0"/>
              <a:t> </a:t>
            </a:r>
            <a:r>
              <a:rPr lang="en-US" sz="1400" dirty="0"/>
              <a:t>of Steering Committee</a:t>
            </a:r>
          </a:p>
          <a:p>
            <a:r>
              <a:rPr lang="en-US" sz="1400" dirty="0"/>
              <a:t>Czech Biofuels Technology </a:t>
            </a:r>
            <a:r>
              <a:rPr lang="en-US" sz="1400" dirty="0" smtClean="0"/>
              <a:t>Platform</a:t>
            </a:r>
            <a:endParaRPr lang="cs-CZ" sz="1400" dirty="0" smtClean="0"/>
          </a:p>
          <a:p>
            <a:r>
              <a:rPr lang="cs-CZ" sz="1400" dirty="0" smtClean="0">
                <a:hlinkClick r:id="rId2"/>
              </a:rPr>
              <a:t>leos.gal@seznam.cz</a:t>
            </a:r>
            <a:endParaRPr lang="cs-CZ" sz="1400" dirty="0"/>
          </a:p>
          <a:p>
            <a:r>
              <a:rPr lang="cs-CZ" sz="1200" dirty="0" smtClean="0"/>
              <a:t>00420-736505012</a:t>
            </a:r>
            <a:endParaRPr lang="en-US" sz="1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0"/>
            <a:ext cx="755650" cy="3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3332198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/>
              <a:t>(</a:t>
            </a:r>
            <a:r>
              <a:rPr lang="cs-CZ" sz="2800" b="1" dirty="0" err="1" smtClean="0"/>
              <a:t>Staro</a:t>
            </a:r>
            <a:r>
              <a:rPr lang="cs-CZ" sz="2800" b="1" dirty="0" smtClean="0"/>
              <a:t>)nové </a:t>
            </a:r>
            <a:r>
              <a:rPr lang="cs-CZ" sz="2800" b="1" dirty="0"/>
              <a:t>paradigma PEZ - CO2, Slunce</a:t>
            </a:r>
            <a:r>
              <a:rPr lang="cs-CZ" sz="2800" b="1" dirty="0" smtClean="0"/>
              <a:t>, voda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95936" y="630112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 smtClean="0"/>
              <a:t>7. 3. 2019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92638" y="1340768"/>
            <a:ext cx="895872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baseline="-25000" dirty="0" smtClean="0"/>
              <a:t> </a:t>
            </a:r>
            <a:r>
              <a:rPr lang="en-US" sz="3200" dirty="0" smtClean="0"/>
              <a:t> - </a:t>
            </a:r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ource for </a:t>
            </a: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cs-CZ" sz="4000" b="1" dirty="0" smtClean="0">
                <a:solidFill>
                  <a:srgbClr val="FF0000"/>
                </a:solidFill>
              </a:rPr>
              <a:t>h</a:t>
            </a:r>
            <a:r>
              <a:rPr lang="en-US" sz="3200" b="1" noProof="1" smtClean="0"/>
              <a:t>emical</a:t>
            </a:r>
            <a:r>
              <a:rPr lang="en-US" sz="32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/>
              <a:t>ndustry and </a:t>
            </a:r>
            <a:r>
              <a:rPr lang="en-US" sz="40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ransport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</a:rPr>
              <a:t>– </a:t>
            </a:r>
            <a:r>
              <a:rPr lang="cs-CZ" sz="3200" b="1" dirty="0" err="1" smtClean="0">
                <a:solidFill>
                  <a:srgbClr val="FF0000"/>
                </a:solidFill>
              </a:rPr>
              <a:t>SChIT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247353" y="6031217"/>
            <a:ext cx="2151479" cy="4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dirty="0" smtClean="0"/>
              <a:t>Technologické centrum </a:t>
            </a:r>
          </a:p>
          <a:p>
            <a:pPr algn="ctr"/>
            <a:r>
              <a:rPr lang="cs-CZ" sz="1600" dirty="0" smtClean="0"/>
              <a:t>Akademie věd</a:t>
            </a:r>
          </a:p>
        </p:txBody>
      </p:sp>
    </p:spTree>
    <p:extLst>
      <p:ext uri="{BB962C8B-B14F-4D97-AF65-F5344CB8AC3E}">
        <p14:creationId xmlns:p14="http://schemas.microsoft.com/office/powerpoint/2010/main" val="16623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3014"/>
            <a:ext cx="7416628" cy="499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277" y="8502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Solar refinery</a:t>
            </a:r>
          </a:p>
        </p:txBody>
      </p:sp>
      <p:sp>
        <p:nvSpPr>
          <p:cNvPr id="2" name="Obdélník 1"/>
          <p:cNvSpPr/>
          <p:nvPr/>
        </p:nvSpPr>
        <p:spPr>
          <a:xfrm>
            <a:off x="7020272" y="4120543"/>
            <a:ext cx="576064" cy="26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noProof="1" smtClean="0">
                <a:solidFill>
                  <a:schemeClr val="accent1">
                    <a:lumMod val="75000"/>
                  </a:schemeClr>
                </a:solidFill>
              </a:rPr>
              <a:t>sugars</a:t>
            </a:r>
          </a:p>
          <a:p>
            <a:pPr algn="ctr"/>
            <a:r>
              <a:rPr lang="cs-CZ" sz="1000" b="1" noProof="1" smtClean="0">
                <a:solidFill>
                  <a:schemeClr val="accent1">
                    <a:lumMod val="75000"/>
                  </a:schemeClr>
                </a:solidFill>
              </a:rPr>
              <a:t>lignin</a:t>
            </a:r>
            <a:endParaRPr lang="cs-CZ" sz="1000" b="1" noProof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87740"/>
            <a:ext cx="1051036" cy="105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2708920"/>
            <a:ext cx="1727996" cy="25922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454275"/>
            <a:ext cx="707319" cy="9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678991"/>
            <a:ext cx="978377" cy="49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39552" y="2708920"/>
            <a:ext cx="5760640" cy="346762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14062" y="2996952"/>
            <a:ext cx="1481673" cy="64807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2771800" y="2996952"/>
            <a:ext cx="3312368" cy="64807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3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0432"/>
            <a:ext cx="2560489" cy="43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33" y="842060"/>
            <a:ext cx="2567911" cy="43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85" y="842060"/>
            <a:ext cx="2537687" cy="43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8502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 smtClean="0"/>
              <a:t>REALITA</a:t>
            </a:r>
            <a:r>
              <a:rPr lang="cs-CZ" sz="2800" dirty="0" smtClean="0"/>
              <a:t>  </a:t>
            </a:r>
            <a:r>
              <a:rPr lang="en-US" sz="2800" dirty="0" smtClean="0"/>
              <a:t>Efficiencies  different  drive technologies </a:t>
            </a:r>
            <a:endParaRPr lang="en-US" sz="28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2311" y="51939"/>
            <a:ext cx="985701" cy="550077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1521574" y="6564843"/>
            <a:ext cx="7622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www.agora-energiewende.de/fileadmin2/Projekte/2017/SynKost_2050/Agora_SynKost_Study_EN_WEB.pdf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689506" y="5270395"/>
            <a:ext cx="759696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Elektromobil je 5x účinnější než spalovací motor na syntetické palivo.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83568" y="5693718"/>
            <a:ext cx="760290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Spalovací motor </a:t>
            </a:r>
            <a:r>
              <a:rPr lang="cs-CZ" dirty="0"/>
              <a:t>potřebuje 5x více energie z OZE než vozidlo s akumulátorem.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83568" y="6181084"/>
            <a:ext cx="760290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INFRASTRUKTURA, AVIATIKA, DÁLKOVÉ TRANSPORTY,….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9590"/>
            <a:ext cx="914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3600" b="1" dirty="0" smtClean="0"/>
              <a:t>POLITICAL-SOCIAL</a:t>
            </a:r>
            <a:r>
              <a:rPr lang="cs-CZ" sz="4000" b="1" dirty="0" smtClean="0"/>
              <a:t>  </a:t>
            </a:r>
            <a:r>
              <a:rPr lang="en-US" sz="2800" dirty="0" smtClean="0"/>
              <a:t>MANDATE</a:t>
            </a:r>
            <a:r>
              <a:rPr lang="cs-CZ" sz="3200" dirty="0" smtClean="0"/>
              <a:t>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33387" y="3508611"/>
            <a:ext cx="719499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KEY FACTOR </a:t>
            </a:r>
            <a:r>
              <a:rPr lang="en-US" sz="1400" dirty="0" smtClean="0"/>
              <a:t>to</a:t>
            </a:r>
            <a:r>
              <a:rPr lang="en-US" sz="1600" b="1" dirty="0" smtClean="0"/>
              <a:t> </a:t>
            </a:r>
            <a:r>
              <a:rPr lang="en-US" sz="1400" dirty="0" smtClean="0"/>
              <a:t>cut emissions </a:t>
            </a:r>
            <a:endParaRPr lang="en-US" sz="1400" b="1" dirty="0" smtClean="0"/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hlinkClick r:id="rId3"/>
              </a:rPr>
              <a:t>EU ETS</a:t>
            </a:r>
            <a:r>
              <a:rPr lang="en-US" sz="1600" b="1" dirty="0" smtClean="0"/>
              <a:t> sector      </a:t>
            </a:r>
            <a:r>
              <a:rPr lang="en-US" sz="1400" dirty="0" smtClean="0"/>
              <a:t>by </a:t>
            </a:r>
            <a:r>
              <a:rPr lang="en-US" sz="1400" b="1" dirty="0" smtClean="0"/>
              <a:t>43%</a:t>
            </a:r>
            <a:r>
              <a:rPr lang="en-US" sz="1400" dirty="0" smtClean="0"/>
              <a:t> </a:t>
            </a:r>
            <a:r>
              <a:rPr lang="en-US" sz="1100" dirty="0" smtClean="0"/>
              <a:t>(compared 2005)  </a:t>
            </a:r>
            <a:r>
              <a:rPr lang="en-US" sz="1400" dirty="0" smtClean="0">
                <a:hlinkClick r:id="rId4"/>
              </a:rPr>
              <a:t>ETS is to be reformed and strengthened</a:t>
            </a:r>
            <a:endParaRPr lang="en-US" sz="1400" dirty="0" smtClean="0"/>
          </a:p>
          <a:p>
            <a:r>
              <a:rPr lang="en-US" sz="1600" b="1" dirty="0" smtClean="0"/>
              <a:t>Non-ETS sectors  </a:t>
            </a:r>
            <a:r>
              <a:rPr lang="en-US" sz="1400" dirty="0" smtClean="0"/>
              <a:t>by </a:t>
            </a:r>
            <a:r>
              <a:rPr lang="en-US" sz="1400" b="1" dirty="0" smtClean="0"/>
              <a:t>30%</a:t>
            </a:r>
            <a:r>
              <a:rPr lang="en-US" sz="1400" dirty="0" smtClean="0"/>
              <a:t> - translated into individual binding targets EU members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09" y="893735"/>
            <a:ext cx="1285659" cy="9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46" y="790175"/>
            <a:ext cx="5196138" cy="1015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39" y="2223529"/>
            <a:ext cx="1431229" cy="1031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274" y="1994042"/>
            <a:ext cx="5151110" cy="994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1" y="5724018"/>
            <a:ext cx="1583814" cy="68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2499455" y="5857726"/>
            <a:ext cx="6408712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BAU </a:t>
            </a:r>
            <a:r>
              <a:rPr lang="en-US" sz="1200" dirty="0" smtClean="0"/>
              <a:t>(business as usual) </a:t>
            </a:r>
            <a:r>
              <a:rPr lang="cs-CZ" sz="1200" dirty="0" smtClean="0"/>
              <a:t>: 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b="1" dirty="0" smtClean="0"/>
              <a:t> increasing  about  60% to 2050</a:t>
            </a:r>
          </a:p>
          <a:p>
            <a:r>
              <a:rPr lang="en-US" b="1" dirty="0" smtClean="0"/>
              <a:t> </a:t>
            </a:r>
            <a:r>
              <a:rPr lang="en-US" sz="1400" dirty="0" smtClean="0"/>
              <a:t> (1700 </a:t>
            </a:r>
            <a:r>
              <a:rPr lang="en-US" sz="1400" dirty="0" err="1" smtClean="0"/>
              <a:t>gigatons</a:t>
            </a:r>
            <a:r>
              <a:rPr lang="en-US" sz="1400" dirty="0" smtClean="0"/>
              <a:t> cumulative CO2 emissions). </a:t>
            </a:r>
            <a:r>
              <a:rPr lang="cs-CZ" sz="1400" dirty="0" smtClean="0"/>
              <a:t> </a:t>
            </a:r>
            <a:r>
              <a:rPr lang="cs-CZ" sz="2000" b="1" dirty="0" smtClean="0"/>
              <a:t> </a:t>
            </a:r>
            <a:r>
              <a:rPr lang="en-US" sz="2000" b="1" dirty="0" smtClean="0"/>
              <a:t>IMPACT 2050 =  +</a:t>
            </a:r>
            <a:r>
              <a:rPr lang="cs-CZ" sz="2000" b="1" dirty="0" smtClean="0"/>
              <a:t> </a:t>
            </a:r>
            <a:r>
              <a:rPr lang="en-US" sz="2000" b="1" dirty="0" smtClean="0"/>
              <a:t>6°C !!!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22304" y="6642556"/>
            <a:ext cx="39749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10"/>
              </a:rPr>
              <a:t>http://makingoftomorrow.com/wp-content/uploads/2017/06/EB_web_28.6_vs6.pdf</a:t>
            </a:r>
            <a:r>
              <a:rPr lang="cs-CZ" sz="800" dirty="0"/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77274" y="3010765"/>
            <a:ext cx="5151110" cy="4891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EU 2050 </a:t>
            </a:r>
            <a:r>
              <a:rPr lang="cs-CZ" b="1" dirty="0" smtClean="0">
                <a:solidFill>
                  <a:schemeClr val="tx1"/>
                </a:solidFill>
              </a:rPr>
              <a:t>  - </a:t>
            </a:r>
            <a:r>
              <a:rPr lang="en-US" b="1" dirty="0" smtClean="0">
                <a:solidFill>
                  <a:schemeClr val="tx1"/>
                </a:solidFill>
              </a:rPr>
              <a:t>long-term strategy </a:t>
            </a:r>
          </a:p>
          <a:p>
            <a:r>
              <a:rPr lang="en-US" sz="1200" b="1" dirty="0" smtClean="0">
                <a:solidFill>
                  <a:schemeClr val="tx1"/>
                </a:solidFill>
              </a:rPr>
              <a:t>A clean planet for all     </a:t>
            </a:r>
            <a:r>
              <a:rPr lang="en-US" sz="1200" dirty="0" smtClean="0">
                <a:solidFill>
                  <a:schemeClr val="tx1"/>
                </a:solidFill>
              </a:rPr>
              <a:t>28.11.2018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653483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11"/>
              </a:rPr>
              <a:t>https://</a:t>
            </a:r>
            <a:r>
              <a:rPr lang="cs-CZ" sz="800" dirty="0" smtClean="0">
                <a:hlinkClick r:id="rId11"/>
              </a:rPr>
              <a:t>ec.europa.eu/clima/sites/clima/files/docs/pages/com_2018_733_en.pdf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6" name="Obdélník 5"/>
          <p:cNvSpPr/>
          <p:nvPr/>
        </p:nvSpPr>
        <p:spPr>
          <a:xfrm>
            <a:off x="833386" y="4339608"/>
            <a:ext cx="719499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200" noProof="1" smtClean="0"/>
              <a:t>Dne 27. září 2018   schváleno 2021-2030: </a:t>
            </a:r>
          </a:p>
          <a:p>
            <a:r>
              <a:rPr lang="cs-CZ" sz="1200" noProof="1" smtClean="0"/>
              <a:t> i)  rychlejší pokles množství povolenek - LRF 2,2 % (Linear reduction factor)</a:t>
            </a:r>
          </a:p>
          <a:p>
            <a:r>
              <a:rPr lang="cs-CZ" sz="1200" noProof="1" smtClean="0"/>
              <a:t>ii)  přísnější „market stability reserve“ (24 % odvody, od 2024 rušení)</a:t>
            </a:r>
          </a:p>
          <a:p>
            <a:r>
              <a:rPr lang="cs-CZ" sz="1200" noProof="1" smtClean="0"/>
              <a:t>iii) zpřísnění benchmarků</a:t>
            </a:r>
          </a:p>
          <a:p>
            <a:r>
              <a:rPr lang="cs-CZ" sz="1200" noProof="1" smtClean="0"/>
              <a:t>iv) více opatření proti úniku uhlíku</a:t>
            </a:r>
          </a:p>
          <a:p>
            <a:r>
              <a:rPr lang="cs-CZ" sz="1200" noProof="1" smtClean="0"/>
              <a:t>v)  nové finanční mechanismy (fondy, derogace). </a:t>
            </a:r>
            <a:endParaRPr lang="cs-CZ" sz="1200" noProof="1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0" y="717476"/>
            <a:ext cx="9155810" cy="62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476"/>
            <a:ext cx="9155810" cy="623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49971"/>
            <a:ext cx="2162226" cy="1907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8502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3600" b="1" dirty="0" smtClean="0"/>
              <a:t>TOP CHEMICAL SCIENCE </a:t>
            </a:r>
            <a:r>
              <a:rPr lang="en-US" sz="2800" dirty="0" smtClean="0"/>
              <a:t>MANDATE</a:t>
            </a:r>
            <a:r>
              <a:rPr lang="cs-CZ" sz="3200" dirty="0" smtClean="0"/>
              <a:t>:</a:t>
            </a:r>
            <a:endParaRPr lang="cs-CZ" sz="40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31" y="732597"/>
            <a:ext cx="4418266" cy="1942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41" y="1271024"/>
            <a:ext cx="895617" cy="2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29063" y="6622180"/>
            <a:ext cx="4141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6"/>
              </a:rPr>
              <a:t>https://</a:t>
            </a:r>
            <a:r>
              <a:rPr lang="cs-CZ" sz="800" dirty="0" smtClean="0">
                <a:hlinkClick r:id="rId6"/>
              </a:rPr>
              <a:t>www.euchems.eu/wp-content/uploads/2016/10/161012-Solar-Driven-Chemistry.pdf</a:t>
            </a:r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3" name="Obdélník 2"/>
          <p:cNvSpPr/>
          <p:nvPr/>
        </p:nvSpPr>
        <p:spPr>
          <a:xfrm>
            <a:off x="127100" y="2674816"/>
            <a:ext cx="879819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White </a:t>
            </a:r>
            <a:r>
              <a:rPr lang="en-US" sz="1600" b="1" dirty="0" smtClean="0"/>
              <a:t>Paper</a:t>
            </a:r>
            <a:r>
              <a:rPr lang="cs-CZ" sz="1600" b="1" dirty="0" smtClean="0"/>
              <a:t> - </a:t>
            </a:r>
            <a:r>
              <a:rPr lang="en-US" sz="1600" dirty="0" smtClean="0"/>
              <a:t> </a:t>
            </a:r>
            <a:r>
              <a:rPr lang="en-US" sz="1600" dirty="0"/>
              <a:t>it is possible, and </a:t>
            </a:r>
            <a:r>
              <a:rPr lang="en-US" sz="1600" b="1" dirty="0">
                <a:solidFill>
                  <a:srgbClr val="FF0000"/>
                </a:solidFill>
              </a:rPr>
              <a:t>even necessary, </a:t>
            </a:r>
            <a:r>
              <a:rPr lang="en-US" sz="1600" dirty="0"/>
              <a:t>to drive chemical reactions by </a:t>
            </a:r>
            <a:r>
              <a:rPr lang="en-US" sz="1600" dirty="0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energy </a:t>
            </a:r>
            <a:r>
              <a:rPr lang="en-US" sz="1600" dirty="0"/>
              <a:t>from the sun in order to guarantee the </a:t>
            </a:r>
            <a:r>
              <a:rPr lang="en-US" sz="1600" b="1" dirty="0">
                <a:solidFill>
                  <a:srgbClr val="FF0000"/>
                </a:solidFill>
              </a:rPr>
              <a:t>welfare of future generations</a:t>
            </a:r>
          </a:p>
        </p:txBody>
      </p:sp>
      <p:sp>
        <p:nvSpPr>
          <p:cNvPr id="7" name="Obdélník 6"/>
          <p:cNvSpPr/>
          <p:nvPr/>
        </p:nvSpPr>
        <p:spPr>
          <a:xfrm>
            <a:off x="135687" y="3259591"/>
            <a:ext cx="8789612" cy="61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noProof="1" smtClean="0"/>
              <a:t>Solar-driven chemistry </a:t>
            </a:r>
            <a:r>
              <a:rPr lang="cs-CZ" sz="1600" noProof="1" smtClean="0"/>
              <a:t>- </a:t>
            </a:r>
            <a:r>
              <a:rPr lang="en-US" sz="1600" noProof="1" smtClean="0"/>
              <a:t>long-term innovative scientific and technological endeavour to </a:t>
            </a:r>
            <a:r>
              <a:rPr lang="en-US" sz="1600" b="1" noProof="1" smtClean="0">
                <a:solidFill>
                  <a:srgbClr val="FF0000"/>
                </a:solidFill>
              </a:rPr>
              <a:t>achieve sustainable chemical production</a:t>
            </a:r>
            <a:r>
              <a:rPr lang="cs-CZ" sz="1600" b="1" noProof="1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to</a:t>
            </a:r>
            <a:r>
              <a:rPr lang="cs-CZ" sz="1600" dirty="0" smtClean="0"/>
              <a:t> </a:t>
            </a:r>
            <a:r>
              <a:rPr lang="cs-CZ" sz="1600" b="1" noProof="1" smtClean="0">
                <a:solidFill>
                  <a:srgbClr val="FF0000"/>
                </a:solidFill>
              </a:rPr>
              <a:t>allow the substitution of fossil fuels +  impact on GHG reduction.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7100" y="3875144"/>
            <a:ext cx="879819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600" dirty="0"/>
              <a:t>T</a:t>
            </a:r>
            <a:r>
              <a:rPr lang="en-US" sz="1600" dirty="0" smtClean="0"/>
              <a:t>o </a:t>
            </a:r>
            <a:r>
              <a:rPr lang="en-US" sz="1600" dirty="0"/>
              <a:t>accomplish a sustainable renewable energy supply</a:t>
            </a:r>
            <a:r>
              <a:rPr lang="en-US" sz="1600" dirty="0" smtClean="0"/>
              <a:t>,</a:t>
            </a:r>
            <a:r>
              <a:rPr lang="cs-CZ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energy storage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is </a:t>
            </a:r>
            <a:r>
              <a:rPr lang="en-US" sz="1600" b="1" dirty="0">
                <a:solidFill>
                  <a:srgbClr val="FF0000"/>
                </a:solidFill>
              </a:rPr>
              <a:t>essential</a:t>
            </a:r>
            <a:r>
              <a:rPr lang="en-US" sz="1600" dirty="0"/>
              <a:t>. </a:t>
            </a:r>
            <a:r>
              <a:rPr lang="en-US" sz="1600" dirty="0" smtClean="0"/>
              <a:t>A</a:t>
            </a:r>
            <a:r>
              <a:rPr lang="cs-CZ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long-time </a:t>
            </a:r>
            <a:r>
              <a:rPr lang="en-US" sz="1600" b="1" dirty="0">
                <a:solidFill>
                  <a:srgbClr val="FF0000"/>
                </a:solidFill>
              </a:rPr>
              <a:t>storage strategy is necessary</a:t>
            </a:r>
            <a:r>
              <a:rPr lang="en-US" sz="1600" dirty="0"/>
              <a:t> to balance </a:t>
            </a:r>
            <a:r>
              <a:rPr lang="en-US" sz="1600" b="1" dirty="0">
                <a:solidFill>
                  <a:srgbClr val="FF0000"/>
                </a:solidFill>
              </a:rPr>
              <a:t>not only the daily demand cycles, but </a:t>
            </a:r>
            <a:r>
              <a:rPr lang="en-US" sz="1600" b="1" dirty="0" smtClean="0">
                <a:solidFill>
                  <a:srgbClr val="FF0000"/>
                </a:solidFill>
              </a:rPr>
              <a:t>also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seasonal fluctuation</a:t>
            </a:r>
            <a:r>
              <a:rPr lang="cs-CZ" sz="1600" dirty="0" smtClean="0"/>
              <a:t>.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75" y="949594"/>
            <a:ext cx="1381484" cy="19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" y="696022"/>
            <a:ext cx="1660485" cy="50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7" y="4776013"/>
            <a:ext cx="1700074" cy="82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76013"/>
            <a:ext cx="2610889" cy="84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4253" y="5605970"/>
            <a:ext cx="8892480" cy="1031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dirty="0"/>
              <a:t>Z dlouhodobého hlediska </a:t>
            </a:r>
            <a:r>
              <a:rPr lang="cs-CZ" sz="1600" b="1" dirty="0" smtClean="0"/>
              <a:t>- CO2: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-  klíčový prvek </a:t>
            </a:r>
            <a:r>
              <a:rPr lang="cs-CZ" sz="1600" dirty="0"/>
              <a:t>udržitelného nízkouhlíkového hospodářství v </a:t>
            </a:r>
            <a:r>
              <a:rPr lang="cs-CZ" sz="1600" dirty="0" smtClean="0"/>
              <a:t>chemickém </a:t>
            </a:r>
            <a:r>
              <a:rPr lang="cs-CZ" sz="1600" dirty="0"/>
              <a:t>a </a:t>
            </a:r>
            <a:r>
              <a:rPr lang="cs-CZ" sz="1600" dirty="0" smtClean="0"/>
              <a:t>energetickém odvětví.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-  strategická molekula </a:t>
            </a:r>
            <a:r>
              <a:rPr lang="cs-CZ" sz="1600" dirty="0"/>
              <a:t>pro postupné zavádění </a:t>
            </a:r>
            <a:r>
              <a:rPr lang="cs-CZ" sz="1600" dirty="0" smtClean="0"/>
              <a:t>OZE </a:t>
            </a:r>
            <a:r>
              <a:rPr lang="cs-CZ" sz="1600" dirty="0"/>
              <a:t>do chemického a energetického </a:t>
            </a:r>
            <a:r>
              <a:rPr lang="cs-CZ" sz="1600" dirty="0" smtClean="0"/>
              <a:t>řetězce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-  </a:t>
            </a:r>
            <a:r>
              <a:rPr lang="cs-CZ" sz="1600" dirty="0"/>
              <a:t>bude součástí portfolia kritických technologií pro omezení emisí CO2 </a:t>
            </a:r>
            <a:endParaRPr lang="cs-CZ" sz="1600" dirty="0" smtClean="0"/>
          </a:p>
        </p:txBody>
      </p:sp>
      <p:sp>
        <p:nvSpPr>
          <p:cNvPr id="15" name="Obdélník 14"/>
          <p:cNvSpPr/>
          <p:nvPr/>
        </p:nvSpPr>
        <p:spPr>
          <a:xfrm>
            <a:off x="149073" y="664482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10"/>
              </a:rPr>
              <a:t>http://</a:t>
            </a:r>
            <a:r>
              <a:rPr lang="cs-CZ" sz="800" dirty="0" smtClean="0">
                <a:hlinkClick r:id="rId10"/>
              </a:rPr>
              <a:t>www.suschem-es.org/docum/pb/2017/publicaciones/Roadmap_Catalysis_251116.pdf</a:t>
            </a:r>
            <a:r>
              <a:rPr lang="cs-CZ" sz="800" dirty="0" smtClean="0"/>
              <a:t>  </a:t>
            </a:r>
            <a:endParaRPr lang="cs-CZ" sz="800" dirty="0"/>
          </a:p>
        </p:txBody>
      </p:sp>
      <p:pic>
        <p:nvPicPr>
          <p:cNvPr id="5" name="Picture 2" descr="https://2.bp.blogspot.com/-2EON1p6Mz8I/Wu8gNHFoN4I/AAAAAAAAC4Q/MZn9QELqFL8Hr6i-EYq94HNngejSXf8yQCLcBGAs/s320/tumblr_o91p63wo7m1s4fz4bo1_500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39" y="654833"/>
            <a:ext cx="6363257" cy="62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806181" y="5890774"/>
            <a:ext cx="59746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schemeClr val="bg1"/>
                </a:solidFill>
                <a:cs typeface="Arial" pitchFamily="34" charset="0"/>
              </a:rPr>
              <a:t>Na Zemi dopadá </a:t>
            </a:r>
            <a:r>
              <a:rPr lang="cs-CZ" altLang="cs-CZ" b="1" dirty="0">
                <a:solidFill>
                  <a:schemeClr val="bg1"/>
                </a:solidFill>
                <a:cs typeface="Arial" pitchFamily="34" charset="0"/>
              </a:rPr>
              <a:t>za </a:t>
            </a:r>
            <a:r>
              <a:rPr lang="cs-CZ" altLang="cs-CZ" b="1" dirty="0" smtClean="0">
                <a:solidFill>
                  <a:schemeClr val="bg1"/>
                </a:solidFill>
                <a:cs typeface="Arial" pitchFamily="34" charset="0"/>
              </a:rPr>
              <a:t>hodinu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altLang="cs-CZ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cs-CZ" altLang="cs-CZ" dirty="0">
                <a:solidFill>
                  <a:schemeClr val="bg1"/>
                </a:solidFill>
                <a:cs typeface="Arial" pitchFamily="34" charset="0"/>
              </a:rPr>
              <a:t>víc energie, než lidstvo spotřebuje </a:t>
            </a:r>
            <a:r>
              <a:rPr lang="cs-CZ" altLang="cs-CZ" b="1" dirty="0">
                <a:solidFill>
                  <a:schemeClr val="bg1"/>
                </a:solidFill>
                <a:cs typeface="Arial" pitchFamily="34" charset="0"/>
              </a:rPr>
              <a:t>za celý rok </a:t>
            </a:r>
            <a:r>
              <a:rPr lang="cs-CZ" altLang="cs-CZ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cs-CZ" altLang="cs-CZ" sz="1400" dirty="0" smtClean="0">
                <a:solidFill>
                  <a:schemeClr val="bg1"/>
                </a:solidFill>
                <a:cs typeface="Arial" pitchFamily="34" charset="0"/>
                <a:hlinkClick r:id="rId12"/>
              </a:rPr>
              <a:t>http</a:t>
            </a:r>
            <a:r>
              <a:rPr lang="cs-CZ" altLang="cs-CZ" sz="1400" dirty="0">
                <a:solidFill>
                  <a:schemeClr val="bg1"/>
                </a:solidFill>
                <a:cs typeface="Arial" pitchFamily="34" charset="0"/>
                <a:hlinkClick r:id="rId12"/>
              </a:rPr>
              <a:t>://nsl.caltech.edu/home/solar-fuels/</a:t>
            </a:r>
            <a:r>
              <a:rPr lang="cs-CZ" altLang="cs-CZ" sz="1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" y="1239480"/>
            <a:ext cx="2009746" cy="40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" y="653927"/>
            <a:ext cx="9122296" cy="609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2" y="653927"/>
            <a:ext cx="9183455" cy="623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048" y="980728"/>
            <a:ext cx="841101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SMĚRNICE EU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Paliva na bázi CO2 jsou nyní zahrnuta do nejnovější verze směrnice o obnovitelné energii (RED).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9590"/>
            <a:ext cx="91440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 smtClean="0"/>
              <a:t>Czech </a:t>
            </a:r>
            <a:r>
              <a:rPr lang="en-US" sz="3200" b="1" dirty="0" smtClean="0"/>
              <a:t>Biofuels </a:t>
            </a:r>
            <a:r>
              <a:rPr lang="cs-CZ" sz="3200" b="1" dirty="0" smtClean="0"/>
              <a:t>Technology </a:t>
            </a:r>
            <a:r>
              <a:rPr lang="en-US" sz="3200" b="1" dirty="0" smtClean="0"/>
              <a:t>Platform mandate</a:t>
            </a:r>
            <a:r>
              <a:rPr lang="cs-CZ" sz="3200" b="1" dirty="0" smtClean="0"/>
              <a:t>: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442"/>
            <a:ext cx="1229207" cy="62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36029" y="2420888"/>
            <a:ext cx="841101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2. EFEKTIVITA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Nejrychleji rostoucí plodiny uchovávají &lt;1% sluneční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energie,</a:t>
            </a:r>
            <a:endParaRPr lang="cs-CZ" altLang="cs-CZ" sz="2400" dirty="0" smtClean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>
                <a:cs typeface="Arial" pitchFamily="34" charset="0"/>
              </a:rPr>
              <a:t>n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ásledně je biomasa (lignocelulóza)</a:t>
            </a:r>
            <a:r>
              <a:rPr kumimoji="0" lang="cs-CZ" alt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 převedena na biopalivo.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Tato konverze vyžaduje energii a práci.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3885" y="4437112"/>
            <a:ext cx="841101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3. KONFLIKTY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Transfer biomasy na pohonné hmoty vyvolává konflikty: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err="1" smtClean="0">
                <a:cs typeface="Arial" pitchFamily="34" charset="0"/>
              </a:rPr>
              <a:t>iLUC</a:t>
            </a:r>
            <a:r>
              <a:rPr lang="cs-CZ" altLang="cs-CZ" sz="2400" dirty="0" smtClean="0">
                <a:cs typeface="Arial" pitchFamily="34" charset="0"/>
              </a:rPr>
              <a:t>, Biodiverzita,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Food-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Feed</a:t>
            </a:r>
            <a:r>
              <a:rPr lang="cs-CZ" altLang="cs-CZ" sz="2400" dirty="0" smtClean="0">
                <a:cs typeface="Arial" pitchFamily="34" charset="0"/>
              </a:rPr>
              <a:t>,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Konflikt konečného užití,….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-4445" y="625539"/>
            <a:ext cx="9144000" cy="642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Solární paliva</a:t>
            </a:r>
          </a:p>
          <a:p>
            <a:pPr algn="ctr"/>
            <a:r>
              <a:rPr lang="cs-CZ" sz="4000" dirty="0"/>
              <a:t> </a:t>
            </a:r>
            <a:r>
              <a:rPr lang="cs-CZ" sz="4000" dirty="0" smtClean="0"/>
              <a:t>předpoklady</a:t>
            </a:r>
          </a:p>
          <a:p>
            <a:pPr algn="ctr"/>
            <a:r>
              <a:rPr lang="cs-CZ" sz="4000" dirty="0" smtClean="0"/>
              <a:t>pochybnosti</a:t>
            </a:r>
            <a:endParaRPr lang="cs-CZ" sz="4000" dirty="0"/>
          </a:p>
        </p:txBody>
      </p:sp>
      <p:sp>
        <p:nvSpPr>
          <p:cNvPr id="12" name="Obdélník 11"/>
          <p:cNvSpPr/>
          <p:nvPr/>
        </p:nvSpPr>
        <p:spPr>
          <a:xfrm>
            <a:off x="-30426" y="594365"/>
            <a:ext cx="9144000" cy="6427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Solární paliva</a:t>
            </a:r>
          </a:p>
          <a:p>
            <a:pPr algn="ctr"/>
            <a:r>
              <a:rPr lang="cs-CZ" sz="4000" dirty="0" smtClean="0"/>
              <a:t> předpoklady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259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803"/>
            <a:ext cx="2900571" cy="22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Obrázek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80691"/>
            <a:ext cx="2808312" cy="22322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Obrázek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58" y="1672803"/>
            <a:ext cx="3040944" cy="22224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9" y="947103"/>
            <a:ext cx="642006" cy="70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28" y="1047464"/>
            <a:ext cx="675579" cy="5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32" y="1006579"/>
            <a:ext cx="624080" cy="58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8502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3600" b="1" dirty="0" smtClean="0"/>
              <a:t>FEEDSTOCK</a:t>
            </a:r>
            <a:r>
              <a:rPr lang="cs-CZ" sz="2400" b="1" dirty="0" smtClean="0"/>
              <a:t> </a:t>
            </a:r>
            <a:r>
              <a:rPr lang="en-US" sz="2400" dirty="0" smtClean="0"/>
              <a:t>MANDATE</a:t>
            </a:r>
            <a:r>
              <a:rPr lang="cs-CZ" sz="2400" dirty="0"/>
              <a:t>:</a:t>
            </a:r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297595" y="678132"/>
            <a:ext cx="209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SUN POTENTIAL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50681" y="678132"/>
            <a:ext cx="1962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WATER POTENTIAL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808120" y="698979"/>
            <a:ext cx="169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/>
              <a:t>CO</a:t>
            </a:r>
            <a:r>
              <a:rPr lang="cs-CZ" b="1" u="sng" baseline="-25000" dirty="0"/>
              <a:t>2</a:t>
            </a:r>
            <a:r>
              <a:rPr lang="cs-CZ" b="1" u="sng" dirty="0"/>
              <a:t> POTENTIAL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4180" y="6632805"/>
            <a:ext cx="39749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" dirty="0">
                <a:hlinkClick r:id="rId11"/>
              </a:rPr>
              <a:t>http://makingoftomorrow.com/wp-content/uploads/2017/06/EB_web_28.6_vs6.pdf</a:t>
            </a:r>
            <a:r>
              <a:rPr lang="cs-CZ" sz="800" dirty="0"/>
              <a:t> 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2311" y="51939"/>
            <a:ext cx="985701" cy="550077"/>
          </a:xfrm>
          <a:prstGeom prst="rect">
            <a:avLst/>
          </a:prstGeom>
          <a:noFill/>
        </p:spPr>
      </p:pic>
      <p:sp>
        <p:nvSpPr>
          <p:cNvPr id="21" name="Obdélník 20"/>
          <p:cNvSpPr/>
          <p:nvPr/>
        </p:nvSpPr>
        <p:spPr>
          <a:xfrm>
            <a:off x="6300192" y="6654537"/>
            <a:ext cx="27363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hlinkClick r:id="rId13"/>
              </a:rPr>
              <a:t>https://climate.nasa.gov/evidence/?</a:t>
            </a:r>
            <a:r>
              <a:rPr lang="cs-CZ" sz="900" dirty="0" smtClean="0">
                <a:hlinkClick r:id="rId13"/>
              </a:rPr>
              <a:t>text=Larger</a:t>
            </a:r>
            <a:r>
              <a:rPr lang="cs-CZ" sz="900" dirty="0" smtClean="0"/>
              <a:t> </a:t>
            </a:r>
            <a:endParaRPr lang="cs-CZ" sz="900" dirty="0"/>
          </a:p>
        </p:txBody>
      </p:sp>
      <p:sp>
        <p:nvSpPr>
          <p:cNvPr id="26" name="Obdélník 25"/>
          <p:cNvSpPr/>
          <p:nvPr/>
        </p:nvSpPr>
        <p:spPr>
          <a:xfrm>
            <a:off x="64180" y="4221088"/>
            <a:ext cx="891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PEZ – primární energetické zdroje  </a:t>
            </a:r>
            <a:r>
              <a:rPr lang="cs-CZ" sz="2800" b="1" u="sng" dirty="0" smtClean="0"/>
              <a:t>Nevyčerpatelné  a Bezkonfliktní !? </a:t>
            </a:r>
            <a:endParaRPr lang="cs-CZ" sz="2800" dirty="0"/>
          </a:p>
        </p:txBody>
      </p:sp>
      <p:sp>
        <p:nvSpPr>
          <p:cNvPr id="19" name="Obdélník 18"/>
          <p:cNvSpPr/>
          <p:nvPr/>
        </p:nvSpPr>
        <p:spPr>
          <a:xfrm>
            <a:off x="6015966" y="5229200"/>
            <a:ext cx="304094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OK</a:t>
            </a:r>
          </a:p>
          <a:p>
            <a:pPr algn="ctr"/>
            <a:r>
              <a:rPr lang="cs-CZ" sz="2800" dirty="0" smtClean="0"/>
              <a:t> to asi ano</a:t>
            </a:r>
            <a:endParaRPr lang="cs-CZ" sz="2800" dirty="0"/>
          </a:p>
        </p:txBody>
      </p:sp>
      <p:sp>
        <p:nvSpPr>
          <p:cNvPr id="20" name="Obdélník 19"/>
          <p:cNvSpPr/>
          <p:nvPr/>
        </p:nvSpPr>
        <p:spPr>
          <a:xfrm>
            <a:off x="3059832" y="5269940"/>
            <a:ext cx="280831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No</a:t>
            </a:r>
          </a:p>
          <a:p>
            <a:pPr algn="ctr"/>
            <a:r>
              <a:rPr lang="cs-CZ" sz="2800" dirty="0" smtClean="0"/>
              <a:t> budiž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0" y="5251537"/>
            <a:ext cx="290594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 To ale přece neplatí pro ČR!?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2" y="667340"/>
            <a:ext cx="9153072" cy="62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2" y="654833"/>
            <a:ext cx="9153072" cy="62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9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5670" y="404664"/>
            <a:ext cx="7632700" cy="6480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chemeClr val="hlink"/>
                </a:solidFill>
              </a:rPr>
              <a:t>CZECH BIOFUELS TECHNOLOGY PLATFORM</a:t>
            </a:r>
            <a:endParaRPr lang="cs-CZ" sz="24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58888" y="5589588"/>
            <a:ext cx="712946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cs-CZ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592387" y="4077072"/>
            <a:ext cx="395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1600" noProof="1" smtClean="0"/>
              <a:t>Leos Gal</a:t>
            </a:r>
            <a:r>
              <a:rPr lang="cs-CZ" sz="1600" dirty="0">
                <a:solidFill>
                  <a:schemeClr val="tx2"/>
                </a:solidFill>
              </a:rPr>
              <a:t/>
            </a:r>
            <a:br>
              <a:rPr lang="cs-CZ" sz="1600" dirty="0">
                <a:solidFill>
                  <a:schemeClr val="tx2"/>
                </a:solidFill>
              </a:rPr>
            </a:br>
            <a:r>
              <a:rPr lang="en-US" sz="1400" dirty="0"/>
              <a:t>The head of Steering Committee</a:t>
            </a:r>
          </a:p>
          <a:p>
            <a:pPr algn="ctr"/>
            <a:r>
              <a:rPr lang="en-US" sz="1400" dirty="0"/>
              <a:t>Czech Biofuels Technology </a:t>
            </a:r>
            <a:r>
              <a:rPr lang="en-US" sz="1400" dirty="0" smtClean="0"/>
              <a:t>Platform</a:t>
            </a:r>
            <a:endParaRPr lang="cs-CZ" sz="1400" dirty="0" smtClean="0"/>
          </a:p>
          <a:p>
            <a:pPr algn="ctr"/>
            <a:r>
              <a:rPr lang="cs-CZ" sz="1400" dirty="0" smtClean="0">
                <a:hlinkClick r:id="rId2"/>
              </a:rPr>
              <a:t>leos.gal@seznam.cz</a:t>
            </a:r>
            <a:endParaRPr lang="cs-CZ" sz="1400" dirty="0"/>
          </a:p>
          <a:p>
            <a:pPr algn="ctr"/>
            <a:r>
              <a:rPr lang="cs-CZ" sz="1200" dirty="0" smtClean="0"/>
              <a:t>00420-736505012</a:t>
            </a:r>
            <a:endParaRPr lang="en-US" sz="12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4426" y="1556792"/>
            <a:ext cx="2259523" cy="114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306896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Thank you for your attention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29425</TotalTime>
  <Words>548</Words>
  <Application>Microsoft Office PowerPoint</Application>
  <PresentationFormat>Předvádění na obrazovce (4:3)</PresentationFormat>
  <Paragraphs>86</Paragraphs>
  <Slides>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leos.gal</dc:creator>
  <cp:lastModifiedBy>leos.gal</cp:lastModifiedBy>
  <cp:revision>412</cp:revision>
  <dcterms:created xsi:type="dcterms:W3CDTF">2018-11-30T22:23:40Z</dcterms:created>
  <dcterms:modified xsi:type="dcterms:W3CDTF">2019-03-06T20:19:44Z</dcterms:modified>
</cp:coreProperties>
</file>