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9" r:id="rId3"/>
    <p:sldId id="261" r:id="rId4"/>
    <p:sldId id="258" r:id="rId5"/>
    <p:sldId id="263" r:id="rId6"/>
    <p:sldId id="265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404" y="-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8B1A24-DBEA-4121-8350-D75819DB8CFC}" type="datetimeFigureOut">
              <a:rPr lang="cs-CZ" smtClean="0"/>
              <a:t>6.3.2019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C5C4D7-46B9-4F4F-9E49-570D7B8B0C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4609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869323-B22E-4644-8A91-EA70D3BDE92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0051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ED4DC-EBF0-4AF1-9B5D-1CB539704C1E}" type="datetimeFigureOut">
              <a:rPr lang="cs-CZ" smtClean="0"/>
              <a:t>6.3.2019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F6CC7-C340-45B8-B15B-729DA27E81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6008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ED4DC-EBF0-4AF1-9B5D-1CB539704C1E}" type="datetimeFigureOut">
              <a:rPr lang="cs-CZ" smtClean="0"/>
              <a:t>6.3.2019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F6CC7-C340-45B8-B15B-729DA27E81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9522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ED4DC-EBF0-4AF1-9B5D-1CB539704C1E}" type="datetimeFigureOut">
              <a:rPr lang="cs-CZ" smtClean="0"/>
              <a:t>6.3.2019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F6CC7-C340-45B8-B15B-729DA27E81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647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ED4DC-EBF0-4AF1-9B5D-1CB539704C1E}" type="datetimeFigureOut">
              <a:rPr lang="cs-CZ" smtClean="0"/>
              <a:t>6.3.2019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F6CC7-C340-45B8-B15B-729DA27E81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0850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ED4DC-EBF0-4AF1-9B5D-1CB539704C1E}" type="datetimeFigureOut">
              <a:rPr lang="cs-CZ" smtClean="0"/>
              <a:t>6.3.2019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F6CC7-C340-45B8-B15B-729DA27E81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9700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ED4DC-EBF0-4AF1-9B5D-1CB539704C1E}" type="datetimeFigureOut">
              <a:rPr lang="cs-CZ" smtClean="0"/>
              <a:t>6.3.2019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F6CC7-C340-45B8-B15B-729DA27E81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6966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ED4DC-EBF0-4AF1-9B5D-1CB539704C1E}" type="datetimeFigureOut">
              <a:rPr lang="cs-CZ" smtClean="0"/>
              <a:t>6.3.2019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F6CC7-C340-45B8-B15B-729DA27E81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0758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ED4DC-EBF0-4AF1-9B5D-1CB539704C1E}" type="datetimeFigureOut">
              <a:rPr lang="cs-CZ" smtClean="0"/>
              <a:t>6.3.2019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F6CC7-C340-45B8-B15B-729DA27E81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2464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ED4DC-EBF0-4AF1-9B5D-1CB539704C1E}" type="datetimeFigureOut">
              <a:rPr lang="cs-CZ" smtClean="0"/>
              <a:t>6.3.2019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F6CC7-C340-45B8-B15B-729DA27E81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4902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ED4DC-EBF0-4AF1-9B5D-1CB539704C1E}" type="datetimeFigureOut">
              <a:rPr lang="cs-CZ" smtClean="0"/>
              <a:t>6.3.2019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F6CC7-C340-45B8-B15B-729DA27E81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9494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ED4DC-EBF0-4AF1-9B5D-1CB539704C1E}" type="datetimeFigureOut">
              <a:rPr lang="cs-CZ" smtClean="0"/>
              <a:t>6.3.2019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F6CC7-C340-45B8-B15B-729DA27E81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2813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AED4DC-EBF0-4AF1-9B5D-1CB539704C1E}" type="datetimeFigureOut">
              <a:rPr lang="cs-CZ" smtClean="0"/>
              <a:t>6.3.2019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9F6CC7-C340-45B8-B15B-729DA27E81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692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leos.gal@seznam.cz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info.leximancer.com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82756" y="359337"/>
            <a:ext cx="7632700" cy="64807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dirty="0" smtClean="0">
                <a:solidFill>
                  <a:schemeClr val="hlink"/>
                </a:solidFill>
              </a:rPr>
              <a:t>CZECH BIOFUELS TECHNOLOGY PLATFORM</a:t>
            </a:r>
            <a:endParaRPr lang="cs-CZ" sz="2400" dirty="0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247353" y="6159110"/>
            <a:ext cx="2151479" cy="42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cs-CZ" sz="1600" dirty="0" smtClean="0"/>
              <a:t>Technologické centrum </a:t>
            </a:r>
          </a:p>
          <a:p>
            <a:pPr algn="ctr"/>
            <a:r>
              <a:rPr lang="cs-CZ" sz="1600" dirty="0" smtClean="0"/>
              <a:t>Akademie věd</a:t>
            </a: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168089" y="5587610"/>
            <a:ext cx="39592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1600" noProof="1" smtClean="0"/>
              <a:t>Leos Gal</a:t>
            </a:r>
            <a:r>
              <a:rPr lang="cs-CZ" sz="1600" dirty="0">
                <a:solidFill>
                  <a:schemeClr val="tx2"/>
                </a:solidFill>
              </a:rPr>
              <a:t/>
            </a:r>
            <a:br>
              <a:rPr lang="cs-CZ" sz="1600" dirty="0">
                <a:solidFill>
                  <a:schemeClr val="tx2"/>
                </a:solidFill>
              </a:rPr>
            </a:br>
            <a:r>
              <a:rPr lang="en-US" sz="1400" dirty="0"/>
              <a:t>The </a:t>
            </a:r>
            <a:r>
              <a:rPr lang="cs-CZ" sz="1400" dirty="0" smtClean="0"/>
              <a:t>H</a:t>
            </a:r>
            <a:r>
              <a:rPr lang="en-US" sz="1400" dirty="0" err="1" smtClean="0"/>
              <a:t>ead</a:t>
            </a:r>
            <a:r>
              <a:rPr lang="en-US" sz="1400" dirty="0" smtClean="0"/>
              <a:t> </a:t>
            </a:r>
            <a:r>
              <a:rPr lang="en-US" sz="1400" dirty="0"/>
              <a:t>of Steering Committee</a:t>
            </a:r>
          </a:p>
          <a:p>
            <a:r>
              <a:rPr lang="en-US" sz="1400" dirty="0"/>
              <a:t>Czech Biofuels Technology </a:t>
            </a:r>
            <a:r>
              <a:rPr lang="en-US" sz="1400" dirty="0" smtClean="0"/>
              <a:t>Platform</a:t>
            </a:r>
            <a:endParaRPr lang="cs-CZ" sz="1400" dirty="0" smtClean="0"/>
          </a:p>
          <a:p>
            <a:r>
              <a:rPr lang="cs-CZ" sz="1400" dirty="0" smtClean="0">
                <a:hlinkClick r:id="rId2"/>
              </a:rPr>
              <a:t>leos.gal@seznam.cz</a:t>
            </a:r>
            <a:endParaRPr lang="cs-CZ" sz="1400" dirty="0"/>
          </a:p>
          <a:p>
            <a:r>
              <a:rPr lang="cs-CZ" sz="1200" dirty="0" smtClean="0"/>
              <a:t>00420-736505012</a:t>
            </a:r>
            <a:endParaRPr lang="en-US" sz="1200" dirty="0"/>
          </a:p>
        </p:txBody>
      </p:sp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8350" y="0"/>
            <a:ext cx="755650" cy="38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Obdélník 1"/>
          <p:cNvSpPr/>
          <p:nvPr/>
        </p:nvSpPr>
        <p:spPr>
          <a:xfrm>
            <a:off x="3911774" y="6159110"/>
            <a:ext cx="82266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1400" dirty="0" smtClean="0"/>
              <a:t>7.3.2019</a:t>
            </a:r>
            <a:endParaRPr lang="cs-CZ" sz="1400" dirty="0"/>
          </a:p>
        </p:txBody>
      </p:sp>
      <p:sp>
        <p:nvSpPr>
          <p:cNvPr id="11" name="Obdélník 10"/>
          <p:cNvSpPr/>
          <p:nvPr/>
        </p:nvSpPr>
        <p:spPr>
          <a:xfrm>
            <a:off x="0" y="1268759"/>
            <a:ext cx="9144000" cy="9541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CO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b="1" baseline="-25000" dirty="0" smtClean="0"/>
              <a:t> </a:t>
            </a:r>
            <a:r>
              <a:rPr lang="en-US" sz="2800" dirty="0" smtClean="0"/>
              <a:t> - </a:t>
            </a:r>
            <a:r>
              <a:rPr lang="en-US" sz="2800" b="1" dirty="0" smtClean="0">
                <a:solidFill>
                  <a:srgbClr val="FF0000"/>
                </a:solidFill>
              </a:rPr>
              <a:t>S</a:t>
            </a:r>
            <a:r>
              <a:rPr lang="en-US" sz="2800" b="1" dirty="0" smtClean="0"/>
              <a:t>ource for </a:t>
            </a:r>
            <a:r>
              <a:rPr lang="en-US" sz="2800" b="1" dirty="0" smtClean="0">
                <a:solidFill>
                  <a:srgbClr val="FF0000"/>
                </a:solidFill>
              </a:rPr>
              <a:t>C</a:t>
            </a:r>
            <a:r>
              <a:rPr lang="cs-CZ" sz="2800" b="1" dirty="0" smtClean="0">
                <a:solidFill>
                  <a:srgbClr val="FF0000"/>
                </a:solidFill>
              </a:rPr>
              <a:t>h</a:t>
            </a:r>
            <a:r>
              <a:rPr lang="en-US" sz="2800" b="1" noProof="1" smtClean="0"/>
              <a:t>emical</a:t>
            </a:r>
            <a:r>
              <a:rPr lang="en-US" sz="2800" b="1" dirty="0" smtClean="0"/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I</a:t>
            </a:r>
            <a:r>
              <a:rPr lang="en-US" sz="2800" b="1" dirty="0" smtClean="0"/>
              <a:t>ndustry and </a:t>
            </a:r>
            <a:r>
              <a:rPr lang="en-US" sz="2800" b="1" dirty="0" smtClean="0">
                <a:solidFill>
                  <a:srgbClr val="FF0000"/>
                </a:solidFill>
              </a:rPr>
              <a:t>T</a:t>
            </a:r>
            <a:r>
              <a:rPr lang="en-US" sz="2800" b="1" dirty="0" smtClean="0"/>
              <a:t>ransport</a:t>
            </a:r>
          </a:p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CO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2 </a:t>
            </a:r>
            <a:r>
              <a:rPr lang="en-US" sz="2800" b="1" dirty="0" smtClean="0">
                <a:solidFill>
                  <a:srgbClr val="FF0000"/>
                </a:solidFill>
              </a:rPr>
              <a:t>– </a:t>
            </a:r>
            <a:r>
              <a:rPr lang="cs-CZ" sz="2800" b="1" dirty="0" err="1" smtClean="0">
                <a:solidFill>
                  <a:srgbClr val="FF0000"/>
                </a:solidFill>
              </a:rPr>
              <a:t>SChIT</a:t>
            </a:r>
            <a:endParaRPr lang="en-US" sz="2800" b="1" dirty="0" smtClean="0">
              <a:solidFill>
                <a:srgbClr val="FF0000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899592" y="3140968"/>
            <a:ext cx="7488757" cy="107721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cs-CZ" sz="3200" dirty="0">
                <a:latin typeface="+mj-lt"/>
              </a:rPr>
              <a:t>Česká technologická platforma transformací </a:t>
            </a:r>
            <a:r>
              <a:rPr lang="cs-CZ" sz="3200" dirty="0" smtClean="0">
                <a:latin typeface="+mj-lt"/>
              </a:rPr>
              <a:t>CO</a:t>
            </a:r>
            <a:r>
              <a:rPr lang="cs-CZ" sz="3200" baseline="-25000" dirty="0" smtClean="0">
                <a:latin typeface="+mj-lt"/>
              </a:rPr>
              <a:t>2 </a:t>
            </a:r>
            <a:r>
              <a:rPr lang="cs-CZ" sz="3200" dirty="0" smtClean="0">
                <a:latin typeface="+mj-lt"/>
              </a:rPr>
              <a:t>a P2X</a:t>
            </a:r>
            <a:r>
              <a:rPr lang="cs-CZ" sz="3200" baseline="-25000" dirty="0" smtClean="0">
                <a:latin typeface="+mj-lt"/>
              </a:rPr>
              <a:t> </a:t>
            </a:r>
            <a:r>
              <a:rPr lang="cs-CZ" sz="3200" dirty="0" smtClean="0">
                <a:latin typeface="+mj-lt"/>
              </a:rPr>
              <a:t> </a:t>
            </a:r>
            <a:endParaRPr lang="cs-CZ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00387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3990" y="-18256"/>
            <a:ext cx="9144000" cy="56693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600" b="1" dirty="0" smtClean="0"/>
              <a:t>Zásady platformy –naplňovat národní zájmy (cíle)</a:t>
            </a:r>
            <a:endParaRPr lang="cs-CZ" sz="3600" b="1" dirty="0"/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0" y="560579"/>
            <a:ext cx="9140009" cy="597062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000" b="1" dirty="0" smtClean="0">
                <a:solidFill>
                  <a:schemeClr val="bg1"/>
                </a:solidFill>
              </a:rPr>
              <a:t>Český národní zájem (cíle) :</a:t>
            </a:r>
          </a:p>
          <a:p>
            <a:pPr algn="l"/>
            <a:endParaRPr lang="cs-CZ" sz="2000" b="1" dirty="0" smtClean="0">
              <a:solidFill>
                <a:schemeClr val="bg1"/>
              </a:solidFill>
            </a:endParaRPr>
          </a:p>
          <a:p>
            <a:pPr algn="l"/>
            <a:r>
              <a:rPr lang="cs-CZ" sz="2000" dirty="0" smtClean="0">
                <a:solidFill>
                  <a:schemeClr val="bg1"/>
                </a:solidFill>
              </a:rPr>
              <a:t>          </a:t>
            </a:r>
            <a:r>
              <a:rPr lang="en-US" sz="2000" dirty="0" smtClean="0">
                <a:solidFill>
                  <a:schemeClr val="bg1"/>
                </a:solidFill>
              </a:rPr>
              <a:t>        </a:t>
            </a:r>
            <a:r>
              <a:rPr lang="cs-CZ" sz="2000" dirty="0" smtClean="0">
                <a:solidFill>
                  <a:schemeClr val="bg1"/>
                </a:solidFill>
              </a:rPr>
              <a:t>1. Zapojení české vědy do první ligy výzkumu CO</a:t>
            </a:r>
            <a:r>
              <a:rPr lang="cs-CZ" sz="2000" baseline="-25000" dirty="0" smtClean="0">
                <a:solidFill>
                  <a:schemeClr val="bg1"/>
                </a:solidFill>
              </a:rPr>
              <a:t>2</a:t>
            </a:r>
            <a:r>
              <a:rPr lang="cs-CZ" sz="2000" dirty="0" smtClean="0">
                <a:solidFill>
                  <a:schemeClr val="bg1"/>
                </a:solidFill>
              </a:rPr>
              <a:t> v Evropě</a:t>
            </a:r>
          </a:p>
          <a:p>
            <a:pPr algn="l"/>
            <a:endParaRPr lang="cs-CZ" sz="900" dirty="0" smtClean="0">
              <a:solidFill>
                <a:schemeClr val="bg1"/>
              </a:solidFill>
            </a:endParaRPr>
          </a:p>
          <a:p>
            <a:pPr algn="l"/>
            <a:r>
              <a:rPr lang="cs-CZ" sz="2000" dirty="0" smtClean="0">
                <a:solidFill>
                  <a:schemeClr val="bg1"/>
                </a:solidFill>
              </a:rPr>
              <a:t>                  2. Vytvářet vazby a užší teamové kooperace:</a:t>
            </a:r>
          </a:p>
          <a:p>
            <a:pPr algn="l"/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 smtClean="0">
                <a:solidFill>
                  <a:schemeClr val="bg1"/>
                </a:solidFill>
              </a:rPr>
              <a:t>                             -  strategický marketing  …................  vyhledávaní příležitostí</a:t>
            </a:r>
          </a:p>
          <a:p>
            <a:pPr algn="l"/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 smtClean="0">
                <a:solidFill>
                  <a:schemeClr val="bg1"/>
                </a:solidFill>
              </a:rPr>
              <a:t>                             -  špičková </a:t>
            </a:r>
            <a:r>
              <a:rPr lang="cs-CZ" sz="2000" dirty="0">
                <a:solidFill>
                  <a:schemeClr val="bg1"/>
                </a:solidFill>
              </a:rPr>
              <a:t>věda </a:t>
            </a:r>
            <a:r>
              <a:rPr lang="cs-CZ" sz="2000" dirty="0" smtClean="0">
                <a:solidFill>
                  <a:schemeClr val="bg1"/>
                </a:solidFill>
              </a:rPr>
              <a:t>        ………………………  základní výzkum</a:t>
            </a:r>
          </a:p>
          <a:p>
            <a:pPr algn="l"/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 smtClean="0">
                <a:solidFill>
                  <a:schemeClr val="bg1"/>
                </a:solidFill>
              </a:rPr>
              <a:t>                             -  aplikační výzkum  ……………………….. ověřování technologií</a:t>
            </a:r>
          </a:p>
          <a:p>
            <a:pPr algn="l"/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 smtClean="0">
                <a:solidFill>
                  <a:schemeClr val="bg1"/>
                </a:solidFill>
              </a:rPr>
              <a:t>                      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 smtClean="0">
                <a:solidFill>
                  <a:schemeClr val="bg1"/>
                </a:solidFill>
              </a:rPr>
              <a:t>      -  průmysl                …………………………. zavádění do prax</a:t>
            </a:r>
            <a:r>
              <a:rPr lang="cs-CZ" sz="2000" dirty="0">
                <a:solidFill>
                  <a:schemeClr val="bg1"/>
                </a:solidFill>
              </a:rPr>
              <a:t>e</a:t>
            </a:r>
            <a:endParaRPr lang="cs-CZ" sz="2000" dirty="0" smtClean="0">
              <a:solidFill>
                <a:schemeClr val="bg1"/>
              </a:solidFill>
            </a:endParaRPr>
          </a:p>
          <a:p>
            <a:pPr algn="l"/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 smtClean="0">
                <a:solidFill>
                  <a:schemeClr val="bg1"/>
                </a:solidFill>
              </a:rPr>
              <a:t>                             -  široký okruh laické veřejnosti ……… propagace/publicita/PR</a:t>
            </a:r>
          </a:p>
          <a:p>
            <a:pPr algn="l"/>
            <a:endParaRPr lang="cs-CZ" sz="900" dirty="0" smtClean="0">
              <a:solidFill>
                <a:schemeClr val="bg1"/>
              </a:solidFill>
            </a:endParaRPr>
          </a:p>
          <a:p>
            <a:pPr algn="l"/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 smtClean="0">
                <a:solidFill>
                  <a:schemeClr val="bg1"/>
                </a:solidFill>
              </a:rPr>
              <a:t>                  3. Smysluplné komplexnější využití OZE v harmonii s fosilní energetikou</a:t>
            </a:r>
          </a:p>
          <a:p>
            <a:pPr algn="l"/>
            <a:endParaRPr lang="cs-CZ" sz="900" dirty="0" smtClean="0">
              <a:solidFill>
                <a:schemeClr val="bg1"/>
              </a:solidFill>
            </a:endParaRPr>
          </a:p>
          <a:p>
            <a:pPr algn="l"/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 smtClean="0">
                <a:solidFill>
                  <a:schemeClr val="bg1"/>
                </a:solidFill>
              </a:rPr>
              <a:t>                  4. Zlepšování  emisí a plnění závazných cílů ČR k OZE a CO2</a:t>
            </a:r>
          </a:p>
          <a:p>
            <a:pPr algn="l"/>
            <a:endParaRPr lang="cs-CZ" sz="2000" dirty="0">
              <a:solidFill>
                <a:schemeClr val="bg1"/>
              </a:solidFill>
            </a:endParaRPr>
          </a:p>
          <a:p>
            <a:pPr algn="l"/>
            <a:r>
              <a:rPr lang="cs-CZ" sz="2000" dirty="0" smtClean="0">
                <a:solidFill>
                  <a:schemeClr val="bg1"/>
                </a:solidFill>
              </a:rPr>
              <a:t>                   5. Business pro:</a:t>
            </a:r>
          </a:p>
          <a:p>
            <a:pPr algn="l"/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 smtClean="0">
                <a:solidFill>
                  <a:schemeClr val="bg1"/>
                </a:solidFill>
              </a:rPr>
              <a:t>                                               - energetický průmysl </a:t>
            </a:r>
            <a:r>
              <a:rPr lang="cs-CZ" sz="2000" dirty="0">
                <a:solidFill>
                  <a:schemeClr val="bg1"/>
                </a:solidFill>
              </a:rPr>
              <a:t>– </a:t>
            </a:r>
            <a:r>
              <a:rPr lang="cs-CZ" sz="2000" noProof="1" smtClean="0">
                <a:solidFill>
                  <a:schemeClr val="bg1"/>
                </a:solidFill>
              </a:rPr>
              <a:t>P2X  </a:t>
            </a:r>
            <a:r>
              <a:rPr lang="cs-CZ" sz="1600" noProof="1" smtClean="0">
                <a:solidFill>
                  <a:schemeClr val="bg1"/>
                </a:solidFill>
              </a:rPr>
              <a:t>(Power STORAGE) </a:t>
            </a:r>
          </a:p>
          <a:p>
            <a:pPr algn="l"/>
            <a:r>
              <a:rPr lang="cs-CZ" sz="2000" noProof="1" smtClean="0">
                <a:solidFill>
                  <a:schemeClr val="bg1"/>
                </a:solidFill>
              </a:rPr>
              <a:t>                                                - emitenty CO</a:t>
            </a:r>
            <a:r>
              <a:rPr lang="cs-CZ" sz="2000" baseline="-25000" noProof="1" smtClean="0">
                <a:solidFill>
                  <a:schemeClr val="bg1"/>
                </a:solidFill>
              </a:rPr>
              <a:t>2</a:t>
            </a:r>
            <a:r>
              <a:rPr lang="cs-CZ" sz="2000" noProof="1" smtClean="0">
                <a:solidFill>
                  <a:schemeClr val="bg1"/>
                </a:solidFill>
              </a:rPr>
              <a:t>              – monetarizace CO</a:t>
            </a:r>
            <a:r>
              <a:rPr lang="cs-CZ" sz="2000" baseline="-25000" noProof="1" smtClean="0">
                <a:solidFill>
                  <a:schemeClr val="bg1"/>
                </a:solidFill>
              </a:rPr>
              <a:t>2</a:t>
            </a:r>
            <a:r>
              <a:rPr lang="cs-CZ" sz="2000" noProof="1" smtClean="0">
                <a:solidFill>
                  <a:schemeClr val="bg1"/>
                </a:solidFill>
              </a:rPr>
              <a:t> </a:t>
            </a:r>
            <a:r>
              <a:rPr lang="cs-CZ" sz="1600" noProof="1" smtClean="0">
                <a:solidFill>
                  <a:schemeClr val="bg1"/>
                </a:solidFill>
              </a:rPr>
              <a:t>(EU ETS) </a:t>
            </a:r>
          </a:p>
          <a:p>
            <a:pPr algn="l"/>
            <a:r>
              <a:rPr lang="cs-CZ" sz="1600" noProof="1" smtClean="0">
                <a:solidFill>
                  <a:schemeClr val="bg1"/>
                </a:solidFill>
              </a:rPr>
              <a:t>                                                           -  </a:t>
            </a:r>
            <a:r>
              <a:rPr lang="cs-CZ" sz="2000" noProof="1" smtClean="0">
                <a:solidFill>
                  <a:schemeClr val="bg1"/>
                </a:solidFill>
              </a:rPr>
              <a:t>zpracovatele CO</a:t>
            </a:r>
            <a:r>
              <a:rPr lang="cs-CZ" sz="2000" baseline="-25000" noProof="1" smtClean="0">
                <a:solidFill>
                  <a:schemeClr val="bg1"/>
                </a:solidFill>
              </a:rPr>
              <a:t>2</a:t>
            </a:r>
            <a:r>
              <a:rPr lang="cs-CZ" sz="2000" noProof="1" smtClean="0">
                <a:solidFill>
                  <a:schemeClr val="bg1"/>
                </a:solidFill>
              </a:rPr>
              <a:t>       –</a:t>
            </a:r>
            <a:r>
              <a:rPr lang="cs-CZ" sz="1600" noProof="1" smtClean="0">
                <a:solidFill>
                  <a:schemeClr val="bg1"/>
                </a:solidFill>
              </a:rPr>
              <a:t> </a:t>
            </a:r>
            <a:r>
              <a:rPr lang="cs-CZ" sz="2000" noProof="1" smtClean="0">
                <a:solidFill>
                  <a:schemeClr val="bg1"/>
                </a:solidFill>
              </a:rPr>
              <a:t> CO</a:t>
            </a:r>
            <a:r>
              <a:rPr lang="cs-CZ" sz="2000" baseline="-25000" noProof="1" smtClean="0">
                <a:solidFill>
                  <a:schemeClr val="bg1"/>
                </a:solidFill>
              </a:rPr>
              <a:t>2 </a:t>
            </a:r>
            <a:r>
              <a:rPr lang="cs-CZ" sz="2000" noProof="1" smtClean="0">
                <a:solidFill>
                  <a:schemeClr val="bg1"/>
                </a:solidFill>
              </a:rPr>
              <a:t>utilization </a:t>
            </a:r>
            <a:r>
              <a:rPr lang="cs-CZ" sz="2000" dirty="0" smtClean="0">
                <a:solidFill>
                  <a:schemeClr val="bg1"/>
                </a:solidFill>
              </a:rPr>
              <a:t>- </a:t>
            </a:r>
            <a:r>
              <a:rPr lang="cs-CZ" sz="1600" dirty="0" smtClean="0">
                <a:solidFill>
                  <a:schemeClr val="bg1"/>
                </a:solidFill>
              </a:rPr>
              <a:t>(chemie, doprava…)                 </a:t>
            </a:r>
            <a:endParaRPr lang="en-US" sz="1600" dirty="0" smtClean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6531201"/>
            <a:ext cx="1234084" cy="242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/>
          <p:cNvSpPr/>
          <p:nvPr/>
        </p:nvSpPr>
        <p:spPr>
          <a:xfrm>
            <a:off x="6881986" y="6572714"/>
            <a:ext cx="1880643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100" dirty="0">
                <a:hlinkClick r:id="rId4"/>
              </a:rPr>
              <a:t>https://info.leximancer.com</a:t>
            </a:r>
            <a:r>
              <a:rPr lang="cs-CZ" sz="1100" dirty="0" smtClean="0">
                <a:hlinkClick r:id="rId4"/>
              </a:rPr>
              <a:t>/</a:t>
            </a:r>
            <a:r>
              <a:rPr lang="cs-CZ" sz="1100" dirty="0" smtClean="0"/>
              <a:t> </a:t>
            </a:r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1342031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3990" y="-18256"/>
            <a:ext cx="9144000" cy="56693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600" b="1" dirty="0"/>
              <a:t>Česká technologická platforma CO</a:t>
            </a:r>
            <a:r>
              <a:rPr lang="cs-CZ" sz="3600" b="1" baseline="-25000" dirty="0"/>
              <a:t>2 </a:t>
            </a:r>
            <a:r>
              <a:rPr lang="cs-CZ" sz="3600" b="1" dirty="0"/>
              <a:t>a </a:t>
            </a:r>
            <a:r>
              <a:rPr lang="cs-CZ" sz="3600" b="1" dirty="0" err="1"/>
              <a:t>PtX</a:t>
            </a:r>
            <a:r>
              <a:rPr lang="cs-CZ" sz="3600" b="1" dirty="0"/>
              <a:t> </a:t>
            </a:r>
            <a:endParaRPr lang="cs-CZ" sz="3600" dirty="0"/>
          </a:p>
        </p:txBody>
      </p:sp>
      <p:sp>
        <p:nvSpPr>
          <p:cNvPr id="13" name="Nadpis 1"/>
          <p:cNvSpPr txBox="1">
            <a:spLocks/>
          </p:cNvSpPr>
          <p:nvPr/>
        </p:nvSpPr>
        <p:spPr>
          <a:xfrm>
            <a:off x="323528" y="3212976"/>
            <a:ext cx="8496944" cy="81980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800" b="1" dirty="0" smtClean="0"/>
              <a:t>1. Inicializujeme  vznik  vědecko-průmyslového sdružení – platformy (spolku) </a:t>
            </a:r>
            <a:r>
              <a:rPr lang="cs-CZ" sz="1800" dirty="0" smtClean="0"/>
              <a:t>                            </a:t>
            </a:r>
          </a:p>
          <a:p>
            <a:pPr algn="l"/>
            <a:r>
              <a:rPr lang="cs-CZ" sz="1800" b="1" dirty="0">
                <a:solidFill>
                  <a:srgbClr val="FF0000"/>
                </a:solidFill>
              </a:rPr>
              <a:t> </a:t>
            </a:r>
            <a:r>
              <a:rPr lang="cs-CZ" sz="1800" b="1" dirty="0" smtClean="0">
                <a:solidFill>
                  <a:srgbClr val="FF0000"/>
                </a:solidFill>
              </a:rPr>
              <a:t>                          </a:t>
            </a:r>
            <a:r>
              <a:rPr lang="cs-CZ" sz="2400" b="1" dirty="0" smtClean="0">
                <a:solidFill>
                  <a:srgbClr val="FF0000"/>
                </a:solidFill>
              </a:rPr>
              <a:t>České technologické platformy </a:t>
            </a:r>
            <a:r>
              <a:rPr lang="cs-CZ" sz="2400" b="1" dirty="0">
                <a:solidFill>
                  <a:srgbClr val="FF0000"/>
                </a:solidFill>
              </a:rPr>
              <a:t>CO</a:t>
            </a:r>
            <a:r>
              <a:rPr lang="cs-CZ" sz="2400" b="1" baseline="-25000" dirty="0">
                <a:solidFill>
                  <a:srgbClr val="FF0000"/>
                </a:solidFill>
              </a:rPr>
              <a:t>2 </a:t>
            </a:r>
            <a:r>
              <a:rPr lang="cs-CZ" sz="2400" b="1" dirty="0">
                <a:solidFill>
                  <a:srgbClr val="FF0000"/>
                </a:solidFill>
              </a:rPr>
              <a:t>a </a:t>
            </a:r>
            <a:r>
              <a:rPr lang="cs-CZ" sz="2400" b="1" noProof="1" smtClean="0">
                <a:solidFill>
                  <a:srgbClr val="FF0000"/>
                </a:solidFill>
              </a:rPr>
              <a:t>PtX</a:t>
            </a:r>
            <a:r>
              <a:rPr lang="cs-CZ" sz="2400" b="1" dirty="0" smtClean="0">
                <a:solidFill>
                  <a:srgbClr val="FF0000"/>
                </a:solidFill>
              </a:rPr>
              <a:t>  </a:t>
            </a:r>
            <a:r>
              <a:rPr lang="cs-CZ" sz="2400" b="1" baseline="-25000" dirty="0" smtClean="0">
                <a:solidFill>
                  <a:srgbClr val="FF0000"/>
                </a:solidFill>
              </a:rPr>
              <a:t> </a:t>
            </a:r>
            <a:r>
              <a:rPr lang="cs-CZ" sz="2400" b="1" dirty="0" smtClean="0">
                <a:solidFill>
                  <a:srgbClr val="FF0000"/>
                </a:solidFill>
              </a:rPr>
              <a:t> 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14" name="Nadpis 1"/>
          <p:cNvSpPr txBox="1">
            <a:spLocks/>
          </p:cNvSpPr>
          <p:nvPr/>
        </p:nvSpPr>
        <p:spPr>
          <a:xfrm>
            <a:off x="251520" y="4365104"/>
            <a:ext cx="8568952" cy="7920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800" b="1" dirty="0" smtClean="0"/>
              <a:t>2. Vyzýváme a nabízíme zástupcům české vědy, školství a průmyslu: </a:t>
            </a:r>
          </a:p>
          <a:p>
            <a:pPr algn="l"/>
            <a:r>
              <a:rPr lang="cs-CZ" sz="1800" dirty="0"/>
              <a:t> </a:t>
            </a:r>
            <a:r>
              <a:rPr lang="cs-CZ" sz="1800" dirty="0" smtClean="0"/>
              <a:t>   Možnost členství v platformě a aktivního zapojení k plnění cílů platformy</a:t>
            </a:r>
            <a:endParaRPr lang="cs-CZ" sz="1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6600" y="836712"/>
            <a:ext cx="5981700" cy="1266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4945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96752"/>
            <a:ext cx="9033924" cy="39947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Nadpis 1"/>
          <p:cNvSpPr txBox="1">
            <a:spLocks/>
          </p:cNvSpPr>
          <p:nvPr/>
        </p:nvSpPr>
        <p:spPr>
          <a:xfrm>
            <a:off x="3990" y="-18256"/>
            <a:ext cx="9144000" cy="56693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600" b="1" dirty="0" smtClean="0"/>
              <a:t>Návrh pracovně – organizační struktury (k diskusi)</a:t>
            </a: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2808997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68760"/>
            <a:ext cx="9144000" cy="3820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Nadpis 1"/>
          <p:cNvSpPr txBox="1">
            <a:spLocks/>
          </p:cNvSpPr>
          <p:nvPr/>
        </p:nvSpPr>
        <p:spPr>
          <a:xfrm>
            <a:off x="3990" y="-18256"/>
            <a:ext cx="9144000" cy="56693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600" b="1" dirty="0" smtClean="0"/>
              <a:t>Návrh plánu aktivit ( k diskusi)</a:t>
            </a: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1021751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3990" y="-18256"/>
            <a:ext cx="9144000" cy="56693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600" b="1" dirty="0" smtClean="0"/>
              <a:t>Další plánované kroky</a:t>
            </a:r>
            <a:endParaRPr lang="cs-CZ" sz="3600" dirty="0"/>
          </a:p>
        </p:txBody>
      </p:sp>
      <p:sp>
        <p:nvSpPr>
          <p:cNvPr id="13" name="Nadpis 1"/>
          <p:cNvSpPr txBox="1">
            <a:spLocks/>
          </p:cNvSpPr>
          <p:nvPr/>
        </p:nvSpPr>
        <p:spPr>
          <a:xfrm>
            <a:off x="251520" y="2204864"/>
            <a:ext cx="8496944" cy="67866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800" b="1" dirty="0" smtClean="0"/>
              <a:t>1. STANOVY – </a:t>
            </a:r>
            <a:r>
              <a:rPr lang="cs-CZ" sz="1800" dirty="0" smtClean="0"/>
              <a:t>zaslání zájemcům k připomínkám a odsouhlasení  </a:t>
            </a:r>
            <a:r>
              <a:rPr lang="cs-CZ" sz="1400" dirty="0" smtClean="0"/>
              <a:t>(zaslání řádu dní)</a:t>
            </a:r>
            <a:endParaRPr lang="cs-CZ" sz="1400" b="1" dirty="0">
              <a:solidFill>
                <a:srgbClr val="FF0000"/>
              </a:solidFill>
            </a:endParaRPr>
          </a:p>
        </p:txBody>
      </p:sp>
      <p:sp>
        <p:nvSpPr>
          <p:cNvPr id="14" name="Nadpis 1"/>
          <p:cNvSpPr txBox="1">
            <a:spLocks/>
          </p:cNvSpPr>
          <p:nvPr/>
        </p:nvSpPr>
        <p:spPr>
          <a:xfrm>
            <a:off x="222176" y="3032956"/>
            <a:ext cx="8526288" cy="64807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800" b="1" dirty="0" smtClean="0"/>
              <a:t>2. PŘIHLÁŠKY – ČLENSTVÍ – </a:t>
            </a:r>
            <a:r>
              <a:rPr lang="cs-CZ" sz="1800" dirty="0" smtClean="0"/>
              <a:t>kompletace </a:t>
            </a:r>
            <a:r>
              <a:rPr lang="cs-CZ" sz="1800" dirty="0"/>
              <a:t>přihlášek  </a:t>
            </a:r>
            <a:r>
              <a:rPr lang="cs-CZ" sz="1400" dirty="0" smtClean="0"/>
              <a:t>(konec dubna</a:t>
            </a:r>
            <a:r>
              <a:rPr lang="cs-CZ" sz="1200" dirty="0" smtClean="0"/>
              <a:t>)</a:t>
            </a:r>
          </a:p>
          <a:p>
            <a:pPr algn="l"/>
            <a:r>
              <a:rPr lang="cs-CZ" sz="1200" dirty="0"/>
              <a:t> </a:t>
            </a:r>
            <a:r>
              <a:rPr lang="cs-CZ" sz="1200" dirty="0" smtClean="0"/>
              <a:t>                                          </a:t>
            </a:r>
            <a:r>
              <a:rPr lang="cs-CZ" sz="1600" dirty="0" smtClean="0"/>
              <a:t>Následně VALNÁ HROMADA a volba představenstva </a:t>
            </a:r>
            <a:endParaRPr lang="cs-CZ" sz="1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6600" y="692696"/>
            <a:ext cx="5981700" cy="1266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179512" y="3833428"/>
            <a:ext cx="8568952" cy="64807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800" b="1" dirty="0" smtClean="0"/>
              <a:t>3. PRÁVNÍ ukotvení platformy – </a:t>
            </a:r>
            <a:r>
              <a:rPr lang="cs-CZ" sz="1800" dirty="0" smtClean="0"/>
              <a:t>dle platných zákonů -  forma spolku </a:t>
            </a:r>
            <a:r>
              <a:rPr lang="cs-CZ" sz="1400" dirty="0" smtClean="0"/>
              <a:t>(květen)</a:t>
            </a:r>
            <a:r>
              <a:rPr lang="cs-CZ" sz="1800" dirty="0" smtClean="0"/>
              <a:t> 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179512" y="4797152"/>
            <a:ext cx="8568952" cy="18002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1800" b="1" dirty="0" smtClean="0"/>
          </a:p>
          <a:p>
            <a:pPr algn="l"/>
            <a:r>
              <a:rPr lang="cs-CZ" sz="1800" b="1" dirty="0" smtClean="0"/>
              <a:t>4. FINANCOVÁNÍ </a:t>
            </a:r>
            <a:r>
              <a:rPr lang="cs-CZ" sz="1800" dirty="0" smtClean="0"/>
              <a:t>-</a:t>
            </a:r>
            <a:r>
              <a:rPr lang="cs-CZ" sz="1800" b="1" dirty="0" smtClean="0"/>
              <a:t> </a:t>
            </a:r>
            <a:r>
              <a:rPr lang="cs-CZ" sz="1800" dirty="0" smtClean="0"/>
              <a:t>příprava žádosti OPPIK – podpora platforem  </a:t>
            </a:r>
            <a:r>
              <a:rPr lang="cs-CZ" sz="1400" dirty="0" smtClean="0"/>
              <a:t>(květen 2019)</a:t>
            </a:r>
          </a:p>
          <a:p>
            <a:pPr algn="l"/>
            <a:r>
              <a:rPr lang="cs-CZ" sz="1800" dirty="0"/>
              <a:t> </a:t>
            </a:r>
            <a:r>
              <a:rPr lang="cs-CZ" sz="1800" dirty="0" smtClean="0"/>
              <a:t>                              -  spolufinancování </a:t>
            </a:r>
            <a:r>
              <a:rPr lang="cs-CZ" sz="1200" dirty="0" smtClean="0"/>
              <a:t>(členství, průmysl,  </a:t>
            </a:r>
            <a:r>
              <a:rPr lang="cs-CZ" sz="1200" noProof="1" smtClean="0"/>
              <a:t>Juříček-Brano, Invent Capital, Anacot Capital</a:t>
            </a:r>
            <a:r>
              <a:rPr lang="cs-CZ" sz="1200" dirty="0" smtClean="0"/>
              <a:t>, </a:t>
            </a:r>
            <a:r>
              <a:rPr lang="cs-CZ" sz="1200" noProof="1" smtClean="0"/>
              <a:t>Springtide…</a:t>
            </a:r>
            <a:r>
              <a:rPr lang="cs-CZ" sz="1200" dirty="0" smtClean="0"/>
              <a:t>)</a:t>
            </a:r>
          </a:p>
          <a:p>
            <a:pPr algn="l"/>
            <a:r>
              <a:rPr lang="cs-CZ" sz="1800" dirty="0" smtClean="0"/>
              <a:t>               1. rok  - dotace (75%)  1 300 000 Kč + spolufinancování (25%) 325 000 Kč</a:t>
            </a:r>
          </a:p>
          <a:p>
            <a:pPr algn="l"/>
            <a:r>
              <a:rPr lang="cs-CZ" sz="1800" dirty="0" smtClean="0"/>
              <a:t>               2. rok  </a:t>
            </a:r>
            <a:r>
              <a:rPr lang="cs-CZ" sz="1800" dirty="0"/>
              <a:t>- dotace (75%) 1 </a:t>
            </a:r>
            <a:r>
              <a:rPr lang="cs-CZ" sz="1800" dirty="0" smtClean="0"/>
              <a:t>300 </a:t>
            </a:r>
            <a:r>
              <a:rPr lang="cs-CZ" sz="1800" dirty="0"/>
              <a:t>000 Kč + spolufinancování </a:t>
            </a:r>
            <a:r>
              <a:rPr lang="cs-CZ" sz="1800" dirty="0" smtClean="0"/>
              <a:t> (</a:t>
            </a:r>
            <a:r>
              <a:rPr lang="cs-CZ" sz="1800" dirty="0"/>
              <a:t>25%) 325 000 Kč</a:t>
            </a:r>
          </a:p>
          <a:p>
            <a:pPr algn="l"/>
            <a:r>
              <a:rPr lang="cs-CZ" sz="1800" dirty="0" smtClean="0"/>
              <a:t>               3. </a:t>
            </a:r>
            <a:r>
              <a:rPr lang="cs-CZ" sz="1800" dirty="0"/>
              <a:t>rok  - dotace (75%) 1 </a:t>
            </a:r>
            <a:r>
              <a:rPr lang="cs-CZ" sz="1800" dirty="0" smtClean="0"/>
              <a:t>300 </a:t>
            </a:r>
            <a:r>
              <a:rPr lang="cs-CZ" sz="1800" dirty="0"/>
              <a:t>000 Kč + spolufinancování </a:t>
            </a:r>
            <a:r>
              <a:rPr lang="cs-CZ" sz="1800" dirty="0" smtClean="0"/>
              <a:t> (</a:t>
            </a:r>
            <a:r>
              <a:rPr lang="cs-CZ" sz="1800" dirty="0"/>
              <a:t>25%) 325 000 Kč</a:t>
            </a:r>
          </a:p>
          <a:p>
            <a:pPr algn="l"/>
            <a:endParaRPr lang="cs-CZ" sz="1800" dirty="0" smtClean="0"/>
          </a:p>
          <a:p>
            <a:pPr algn="l"/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834662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1213</TotalTime>
  <Words>389</Words>
  <Application>Microsoft Office PowerPoint</Application>
  <PresentationFormat>Předvádění na obrazovce (4:3)</PresentationFormat>
  <Paragraphs>51</Paragraphs>
  <Slides>6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leos.gal</dc:creator>
  <cp:lastModifiedBy>leos.gal</cp:lastModifiedBy>
  <cp:revision>20</cp:revision>
  <dcterms:created xsi:type="dcterms:W3CDTF">2019-02-23T23:48:06Z</dcterms:created>
  <dcterms:modified xsi:type="dcterms:W3CDTF">2019-03-06T20:28:08Z</dcterms:modified>
</cp:coreProperties>
</file>