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369" r:id="rId2"/>
    <p:sldId id="358" r:id="rId3"/>
    <p:sldId id="364" r:id="rId4"/>
    <p:sldId id="362" r:id="rId5"/>
    <p:sldId id="257" r:id="rId6"/>
    <p:sldId id="318" r:id="rId7"/>
    <p:sldId id="260" r:id="rId8"/>
    <p:sldId id="262" r:id="rId9"/>
    <p:sldId id="328" r:id="rId10"/>
    <p:sldId id="316" r:id="rId11"/>
    <p:sldId id="367" r:id="rId12"/>
    <p:sldId id="291" r:id="rId13"/>
    <p:sldId id="368" r:id="rId14"/>
    <p:sldId id="273" r:id="rId15"/>
    <p:sldId id="276" r:id="rId16"/>
    <p:sldId id="340" r:id="rId17"/>
    <p:sldId id="341" r:id="rId18"/>
    <p:sldId id="342" r:id="rId19"/>
    <p:sldId id="274" r:id="rId20"/>
    <p:sldId id="344" r:id="rId21"/>
    <p:sldId id="345" r:id="rId22"/>
    <p:sldId id="346" r:id="rId23"/>
    <p:sldId id="348" r:id="rId24"/>
    <p:sldId id="350" r:id="rId25"/>
    <p:sldId id="351" r:id="rId26"/>
    <p:sldId id="352" r:id="rId27"/>
    <p:sldId id="353" r:id="rId28"/>
    <p:sldId id="355" r:id="rId29"/>
    <p:sldId id="356" r:id="rId30"/>
    <p:sldId id="360" r:id="rId31"/>
    <p:sldId id="365" r:id="rId32"/>
    <p:sldId id="361" r:id="rId33"/>
    <p:sldId id="359" r:id="rId34"/>
    <p:sldId id="296" r:id="rId35"/>
    <p:sldId id="268" r:id="rId36"/>
    <p:sldId id="366" r:id="rId37"/>
    <p:sldId id="323" r:id="rId38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5C931"/>
    <a:srgbClr val="2CCE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1404" y="-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BE2136-1BB1-4A6C-88D1-0E18464CD69C}" type="datetimeFigureOut">
              <a:rPr lang="cs-CZ" smtClean="0"/>
              <a:t>6.3.2019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3AD8F0-6371-43BB-8796-56C91BB12E1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021816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3AD8F0-6371-43BB-8796-56C91BB12E16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663041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3AD8F0-6371-43BB-8796-56C91BB12E16}" type="slidenum">
              <a:rPr lang="cs-CZ" smtClean="0"/>
              <a:t>26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448781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3AD8F0-6371-43BB-8796-56C91BB12E16}" type="slidenum">
              <a:rPr lang="cs-CZ" smtClean="0"/>
              <a:t>27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218418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3AD8F0-6371-43BB-8796-56C91BB12E16}" type="slidenum">
              <a:rPr lang="cs-CZ" smtClean="0"/>
              <a:t>28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448781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3AD8F0-6371-43BB-8796-56C91BB12E16}" type="slidenum">
              <a:rPr lang="cs-CZ" smtClean="0"/>
              <a:t>30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4487816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3AD8F0-6371-43BB-8796-56C91BB12E16}" type="slidenum">
              <a:rPr lang="cs-CZ" smtClean="0"/>
              <a:t>31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8072342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3AD8F0-6371-43BB-8796-56C91BB12E16}" type="slidenum">
              <a:rPr lang="cs-CZ" smtClean="0"/>
              <a:t>32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4487816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869323-B22E-4644-8A91-EA70D3BDE927}" type="slidenum">
              <a:rPr lang="cs-CZ" smtClean="0"/>
              <a:t>35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9005149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869323-B22E-4644-8A91-EA70D3BDE927}" type="slidenum">
              <a:rPr lang="cs-CZ" smtClean="0"/>
              <a:t>36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900514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Přesunout do rezervy na konec přednášky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3AD8F0-6371-43BB-8796-56C91BB12E16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154630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3AD8F0-6371-43BB-8796-56C91BB12E16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448781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3AD8F0-6371-43BB-8796-56C91BB12E16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448781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3AD8F0-6371-43BB-8796-56C91BB12E16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448781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3AD8F0-6371-43BB-8796-56C91BB12E16}" type="slidenum">
              <a:rPr lang="cs-CZ" smtClean="0"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448781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3AD8F0-6371-43BB-8796-56C91BB12E16}" type="slidenum">
              <a:rPr lang="cs-CZ" smtClean="0"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448781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3AD8F0-6371-43BB-8796-56C91BB12E16}" type="slidenum">
              <a:rPr lang="cs-CZ" smtClean="0"/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448781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3AD8F0-6371-43BB-8796-56C91BB12E16}" type="slidenum">
              <a:rPr lang="cs-CZ" smtClean="0"/>
              <a:t>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806427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39BD5-5EFB-4875-AFA7-D2E2F08CDDDA}" type="datetimeFigureOut">
              <a:rPr lang="cs-CZ" smtClean="0"/>
              <a:t>6.3.2019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1C94C-B1D3-404B-8FDF-CE9527949D9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894853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39BD5-5EFB-4875-AFA7-D2E2F08CDDDA}" type="datetimeFigureOut">
              <a:rPr lang="cs-CZ" smtClean="0"/>
              <a:t>6.3.2019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1C94C-B1D3-404B-8FDF-CE9527949D9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206433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39BD5-5EFB-4875-AFA7-D2E2F08CDDDA}" type="datetimeFigureOut">
              <a:rPr lang="cs-CZ" smtClean="0"/>
              <a:t>6.3.2019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1C94C-B1D3-404B-8FDF-CE9527949D9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758290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39BD5-5EFB-4875-AFA7-D2E2F08CDDDA}" type="datetimeFigureOut">
              <a:rPr lang="cs-CZ" smtClean="0"/>
              <a:t>6.3.2019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1C94C-B1D3-404B-8FDF-CE9527949D9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805816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39BD5-5EFB-4875-AFA7-D2E2F08CDDDA}" type="datetimeFigureOut">
              <a:rPr lang="cs-CZ" smtClean="0"/>
              <a:t>6.3.2019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1C94C-B1D3-404B-8FDF-CE9527949D9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7348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39BD5-5EFB-4875-AFA7-D2E2F08CDDDA}" type="datetimeFigureOut">
              <a:rPr lang="cs-CZ" smtClean="0"/>
              <a:t>6.3.2019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1C94C-B1D3-404B-8FDF-CE9527949D9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385243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39BD5-5EFB-4875-AFA7-D2E2F08CDDDA}" type="datetimeFigureOut">
              <a:rPr lang="cs-CZ" smtClean="0"/>
              <a:t>6.3.2019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1C94C-B1D3-404B-8FDF-CE9527949D9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677717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39BD5-5EFB-4875-AFA7-D2E2F08CDDDA}" type="datetimeFigureOut">
              <a:rPr lang="cs-CZ" smtClean="0"/>
              <a:t>6.3.2019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1C94C-B1D3-404B-8FDF-CE9527949D9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998323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39BD5-5EFB-4875-AFA7-D2E2F08CDDDA}" type="datetimeFigureOut">
              <a:rPr lang="cs-CZ" smtClean="0"/>
              <a:t>6.3.2019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1C94C-B1D3-404B-8FDF-CE9527949D9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448392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39BD5-5EFB-4875-AFA7-D2E2F08CDDDA}" type="datetimeFigureOut">
              <a:rPr lang="cs-CZ" smtClean="0"/>
              <a:t>6.3.2019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1C94C-B1D3-404B-8FDF-CE9527949D9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133549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39BD5-5EFB-4875-AFA7-D2E2F08CDDDA}" type="datetimeFigureOut">
              <a:rPr lang="cs-CZ" smtClean="0"/>
              <a:t>6.3.2019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1C94C-B1D3-404B-8FDF-CE9527949D9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359272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639BD5-5EFB-4875-AFA7-D2E2F08CDDDA}" type="datetimeFigureOut">
              <a:rPr lang="cs-CZ" smtClean="0"/>
              <a:t>6.3.2019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31C94C-B1D3-404B-8FDF-CE9527949D9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365392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leos.gal@seznam.cz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nelhydrogen.com/assets/uploads/2019/01/Nel-ASA-Company-presentation-Jan-2019.pdf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9.png"/><Relationship Id="rId7" Type="http://schemas.openxmlformats.org/officeDocument/2006/relationships/hyperlink" Target="https://www.pqi.org/news/quantum-engineered-catalysts-turn-excess-atmospheric-co2-liquid-fuel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11" Type="http://schemas.openxmlformats.org/officeDocument/2006/relationships/image" Target="../media/image27.png"/><Relationship Id="rId5" Type="http://schemas.openxmlformats.org/officeDocument/2006/relationships/image" Target="../media/image26.png"/><Relationship Id="rId10" Type="http://schemas.openxmlformats.org/officeDocument/2006/relationships/image" Target="../media/image33.png"/><Relationship Id="rId4" Type="http://schemas.openxmlformats.org/officeDocument/2006/relationships/hyperlink" Target="https://www.youtube.com/watch?v=Mtjatz9r-Vc" TargetMode="External"/><Relationship Id="rId9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s://cordis.europa.eu/project/rcn/213958_en.html" TargetMode="External"/><Relationship Id="rId3" Type="http://schemas.openxmlformats.org/officeDocument/2006/relationships/hyperlink" Target="https://www.researchgate.net/publication/286409831_Hybrid_aminopolymer-silica_materials_for_efficient_CO2_adsorption" TargetMode="External"/><Relationship Id="rId7" Type="http://schemas.openxmlformats.org/officeDocument/2006/relationships/hyperlink" Target="https://www.researchgate.net/publication/323753367_Solvent_Development_for_Post-Combustion_CO_2_Capture_Recent_Development_and_Opportunities" TargetMode="External"/><Relationship Id="rId2" Type="http://schemas.openxmlformats.org/officeDocument/2006/relationships/hyperlink" Target="https://www.researchgate.net/publication/264615211_Highly_permeable_membrane_materials_for_CO2_capture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ac.els-cdn.com/S1876610217313851/1-s2.0-S1876610217313851-main.pdf?_tid=2c25eaee-6750-4d86-9fcd-db09d93c4090&amp;acdnat=1540734522_f9718030ed4393c68c63536b77e3ce47" TargetMode="External"/><Relationship Id="rId11" Type="http://schemas.openxmlformats.org/officeDocument/2006/relationships/image" Target="../media/image34.png"/><Relationship Id="rId5" Type="http://schemas.openxmlformats.org/officeDocument/2006/relationships/hyperlink" Target="https://www.sciencedirect.com/science/article/abs/pii/S1750583612001053" TargetMode="External"/><Relationship Id="rId10" Type="http://schemas.openxmlformats.org/officeDocument/2006/relationships/hyperlink" Target="http://www.hrpub.org/download/20180530/CEA5-14811595.pdf" TargetMode="External"/><Relationship Id="rId4" Type="http://schemas.openxmlformats.org/officeDocument/2006/relationships/hyperlink" Target="https://www.wyoleg.gov/InterimCommittee/2017/09-0629APPENDIXF-1.pdf" TargetMode="External"/><Relationship Id="rId9" Type="http://schemas.openxmlformats.org/officeDocument/2006/relationships/hyperlink" Target="https://ac.els-cdn.com/S1876610217316041/1-s2.0-S1876610217316041-main.pdf?_tid=1cbfbebb-c11d-4fb1-ba00-ef7ee040cdf3&amp;acdnat=1543944493_1121b0918217ac298c1c30d2c2261f9a" TargetMode="Externa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9.png"/><Relationship Id="rId7" Type="http://schemas.openxmlformats.org/officeDocument/2006/relationships/hyperlink" Target="https://www.pqi.org/news/quantum-engineered-catalysts-turn-excess-atmospheric-co2-liquid-fuel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11" Type="http://schemas.openxmlformats.org/officeDocument/2006/relationships/image" Target="../media/image27.png"/><Relationship Id="rId5" Type="http://schemas.openxmlformats.org/officeDocument/2006/relationships/image" Target="../media/image26.png"/><Relationship Id="rId10" Type="http://schemas.openxmlformats.org/officeDocument/2006/relationships/image" Target="../media/image33.png"/><Relationship Id="rId4" Type="http://schemas.openxmlformats.org/officeDocument/2006/relationships/hyperlink" Target="https://www.youtube.com/watch?v=Mtjatz9r-Vc" TargetMode="External"/><Relationship Id="rId9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hyperlink" Target="https://cs.wikipedia.org/wiki/Calvin%C5%AFv_cyklus" TargetMode="External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cs.wikipedia.org/wiki/Fotosynt%C3%A9za" TargetMode="External"/><Relationship Id="rId5" Type="http://schemas.openxmlformats.org/officeDocument/2006/relationships/hyperlink" Target="https://cs.wikipedia.org/wiki/RuBisCO" TargetMode="External"/><Relationship Id="rId4" Type="http://schemas.openxmlformats.org/officeDocument/2006/relationships/image" Target="../media/image37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9.png"/><Relationship Id="rId7" Type="http://schemas.openxmlformats.org/officeDocument/2006/relationships/hyperlink" Target="https://www.pqi.org/news/quantum-engineered-catalysts-turn-excess-atmospheric-co2-liquid-fuel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11" Type="http://schemas.openxmlformats.org/officeDocument/2006/relationships/image" Target="../media/image27.png"/><Relationship Id="rId5" Type="http://schemas.openxmlformats.org/officeDocument/2006/relationships/image" Target="../media/image26.png"/><Relationship Id="rId10" Type="http://schemas.openxmlformats.org/officeDocument/2006/relationships/image" Target="../media/image33.png"/><Relationship Id="rId4" Type="http://schemas.openxmlformats.org/officeDocument/2006/relationships/hyperlink" Target="https://www.youtube.com/watch?v=Mtjatz9r-Vc" TargetMode="External"/><Relationship Id="rId9" Type="http://schemas.openxmlformats.org/officeDocument/2006/relationships/image" Target="../media/image32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hyperlink" Target="http://www.calera.com/" TargetMode="External"/><Relationship Id="rId18" Type="http://schemas.openxmlformats.org/officeDocument/2006/relationships/image" Target="../media/image46.png"/><Relationship Id="rId3" Type="http://schemas.openxmlformats.org/officeDocument/2006/relationships/image" Target="../media/image39.png"/><Relationship Id="rId7" Type="http://schemas.openxmlformats.org/officeDocument/2006/relationships/hyperlink" Target="https://www.osti.gov/servlets/purl/1241314" TargetMode="External"/><Relationship Id="rId12" Type="http://schemas.openxmlformats.org/officeDocument/2006/relationships/image" Target="../media/image43.png"/><Relationship Id="rId17" Type="http://schemas.openxmlformats.org/officeDocument/2006/relationships/hyperlink" Target="https://www.carboncure.com/" TargetMode="External"/><Relationship Id="rId2" Type="http://schemas.openxmlformats.org/officeDocument/2006/relationships/image" Target="../media/image38.png"/><Relationship Id="rId16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11" Type="http://schemas.openxmlformats.org/officeDocument/2006/relationships/hyperlink" Target="http://www.blueplanet-ltd.com/" TargetMode="External"/><Relationship Id="rId5" Type="http://schemas.openxmlformats.org/officeDocument/2006/relationships/hyperlink" Target="http://www.newskyenergy.com/" TargetMode="External"/><Relationship Id="rId15" Type="http://schemas.openxmlformats.org/officeDocument/2006/relationships/hyperlink" Target="https://www.sefagroup.com/" TargetMode="External"/><Relationship Id="rId10" Type="http://schemas.openxmlformats.org/officeDocument/2006/relationships/image" Target="../media/image42.png"/><Relationship Id="rId19" Type="http://schemas.openxmlformats.org/officeDocument/2006/relationships/image" Target="../media/image47.png"/><Relationship Id="rId4" Type="http://schemas.openxmlformats.org/officeDocument/2006/relationships/hyperlink" Target="https://www.sciencedirect.com/science/article/pii/S2212982014000626" TargetMode="External"/><Relationship Id="rId9" Type="http://schemas.openxmlformats.org/officeDocument/2006/relationships/hyperlink" Target="http://solidiatech.com/" TargetMode="External"/><Relationship Id="rId14" Type="http://schemas.openxmlformats.org/officeDocument/2006/relationships/image" Target="../media/image4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9.png"/><Relationship Id="rId7" Type="http://schemas.openxmlformats.org/officeDocument/2006/relationships/hyperlink" Target="https://www.pqi.org/news/quantum-engineered-catalysts-turn-excess-atmospheric-co2-liquid-fuel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11" Type="http://schemas.openxmlformats.org/officeDocument/2006/relationships/image" Target="../media/image27.png"/><Relationship Id="rId5" Type="http://schemas.openxmlformats.org/officeDocument/2006/relationships/image" Target="../media/image26.png"/><Relationship Id="rId10" Type="http://schemas.openxmlformats.org/officeDocument/2006/relationships/image" Target="../media/image33.png"/><Relationship Id="rId4" Type="http://schemas.openxmlformats.org/officeDocument/2006/relationships/hyperlink" Target="https://www.youtube.com/watch?v=Mtjatz9r-Vc" TargetMode="External"/><Relationship Id="rId9" Type="http://schemas.openxmlformats.org/officeDocument/2006/relationships/image" Target="../media/image3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9.png"/><Relationship Id="rId7" Type="http://schemas.openxmlformats.org/officeDocument/2006/relationships/hyperlink" Target="https://www.pqi.org/news/quantum-engineered-catalysts-turn-excess-atmospheric-co2-liquid-fuel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11" Type="http://schemas.openxmlformats.org/officeDocument/2006/relationships/image" Target="../media/image27.png"/><Relationship Id="rId5" Type="http://schemas.openxmlformats.org/officeDocument/2006/relationships/image" Target="../media/image26.png"/><Relationship Id="rId10" Type="http://schemas.openxmlformats.org/officeDocument/2006/relationships/image" Target="../media/image33.png"/><Relationship Id="rId4" Type="http://schemas.openxmlformats.org/officeDocument/2006/relationships/hyperlink" Target="https://www.youtube.com/watch?v=Mtjatz9r-Vc" TargetMode="External"/><Relationship Id="rId9" Type="http://schemas.openxmlformats.org/officeDocument/2006/relationships/image" Target="../media/image3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ature.com/articles/s41467-019-08356-1" TargetMode="External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3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9.png"/><Relationship Id="rId7" Type="http://schemas.openxmlformats.org/officeDocument/2006/relationships/hyperlink" Target="https://www.pqi.org/news/quantum-engineered-catalysts-turn-excess-atmospheric-co2-liquid-fuel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6.png"/><Relationship Id="rId10" Type="http://schemas.openxmlformats.org/officeDocument/2006/relationships/image" Target="../media/image27.png"/><Relationship Id="rId4" Type="http://schemas.openxmlformats.org/officeDocument/2006/relationships/hyperlink" Target="https://www.youtube.com/watch?v=Mtjatz9r-Vc" TargetMode="External"/><Relationship Id="rId9" Type="http://schemas.openxmlformats.org/officeDocument/2006/relationships/image" Target="../media/image3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bi.nlm.nih.gov/pmc/articles/PMC6011938/figure/mbt213270-fig-0002/" TargetMode="External"/><Relationship Id="rId7" Type="http://schemas.openxmlformats.org/officeDocument/2006/relationships/image" Target="../media/image5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png"/><Relationship Id="rId5" Type="http://schemas.openxmlformats.org/officeDocument/2006/relationships/hyperlink" Target="https://www.researchgate.net/publication/319108164_About_how_to_capture_and_exploit_the_CO_2_surplus_that_nature_per_se_is_not_capable_of_fixing" TargetMode="External"/><Relationship Id="rId4" Type="http://schemas.openxmlformats.org/officeDocument/2006/relationships/image" Target="../media/image54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9.png"/><Relationship Id="rId7" Type="http://schemas.openxmlformats.org/officeDocument/2006/relationships/hyperlink" Target="https://www.pqi.org/news/quantum-engineered-catalysts-turn-excess-atmospheric-co2-liquid-fuel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6.png"/><Relationship Id="rId10" Type="http://schemas.openxmlformats.org/officeDocument/2006/relationships/image" Target="../media/image27.png"/><Relationship Id="rId4" Type="http://schemas.openxmlformats.org/officeDocument/2006/relationships/hyperlink" Target="https://www.youtube.com/watch?v=Mtjatz9r-Vc" TargetMode="External"/><Relationship Id="rId9" Type="http://schemas.openxmlformats.org/officeDocument/2006/relationships/image" Target="../media/image3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8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9.png"/><Relationship Id="rId7" Type="http://schemas.openxmlformats.org/officeDocument/2006/relationships/hyperlink" Target="https://www.pqi.org/news/quantum-engineered-catalysts-turn-excess-atmospheric-co2-liquid-fuel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6.png"/><Relationship Id="rId10" Type="http://schemas.openxmlformats.org/officeDocument/2006/relationships/image" Target="../media/image27.png"/><Relationship Id="rId4" Type="http://schemas.openxmlformats.org/officeDocument/2006/relationships/hyperlink" Target="https://www.youtube.com/watch?v=Mtjatz9r-Vc" TargetMode="External"/><Relationship Id="rId9" Type="http://schemas.openxmlformats.org/officeDocument/2006/relationships/image" Target="../media/image32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hyperlink" Target="https://pubs.acs.org/doi/pdf/10.1021/acsomega.6b00278" TargetMode="External"/><Relationship Id="rId7" Type="http://schemas.openxmlformats.org/officeDocument/2006/relationships/image" Target="../media/image63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9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pqi.org/news/quantum-engineered-catalysts-turn-excess-atmospheric-co2-liquid-fuel" TargetMode="External"/><Relationship Id="rId5" Type="http://schemas.openxmlformats.org/officeDocument/2006/relationships/image" Target="../media/image30.png"/><Relationship Id="rId4" Type="http://schemas.openxmlformats.org/officeDocument/2006/relationships/hyperlink" Target="https://www.youtube.com/watch?v=Mtjatz9r-Vc" TargetMode="External"/><Relationship Id="rId9" Type="http://schemas.openxmlformats.org/officeDocument/2006/relationships/image" Target="../media/image2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7" Type="http://schemas.openxmlformats.org/officeDocument/2006/relationships/image" Target="../media/image6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4" Type="http://schemas.openxmlformats.org/officeDocument/2006/relationships/hyperlink" Target="https://www.google.com/url?sa=t&amp;rct=j&amp;q=&amp;esrc=s&amp;source=web&amp;cd=1&amp;ved=2ahUKEwjS__CO29HgAhVOJhoKHSA-BRMQFjAAegQIARAC&amp;url=https://www.mdpi.com/2076-3417/8/6/914/pdf&amp;usg=AOvVaw2cvA93CEa4GZFeQiqyACwF" TargetMode="Externa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9.png"/><Relationship Id="rId7" Type="http://schemas.openxmlformats.org/officeDocument/2006/relationships/hyperlink" Target="https://www.pqi.org/news/quantum-engineered-catalysts-turn-excess-atmospheric-co2-liquid-fuel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6.png"/><Relationship Id="rId4" Type="http://schemas.openxmlformats.org/officeDocument/2006/relationships/hyperlink" Target="https://www.youtube.com/watch?v=Mtjatz9r-Vc" TargetMode="External"/><Relationship Id="rId9" Type="http://schemas.openxmlformats.org/officeDocument/2006/relationships/image" Target="../media/image32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13" Type="http://schemas.openxmlformats.org/officeDocument/2006/relationships/image" Target="../media/image79.png"/><Relationship Id="rId3" Type="http://schemas.openxmlformats.org/officeDocument/2006/relationships/image" Target="../media/image70.png"/><Relationship Id="rId7" Type="http://schemas.openxmlformats.org/officeDocument/2006/relationships/hyperlink" Target="https://www.researchgate.net/publication/239155438_Methanol_synthesis_from_CO2_and_H2_dependence_of_equilibrium_conversions_and_exit_equilibrium_concentrations_of_components_on_the_main_process_variables" TargetMode="External"/><Relationship Id="rId12" Type="http://schemas.openxmlformats.org/officeDocument/2006/relationships/image" Target="../media/image78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3.png"/><Relationship Id="rId11" Type="http://schemas.openxmlformats.org/officeDocument/2006/relationships/image" Target="../media/image77.png"/><Relationship Id="rId5" Type="http://schemas.openxmlformats.org/officeDocument/2006/relationships/image" Target="../media/image72.png"/><Relationship Id="rId10" Type="http://schemas.openxmlformats.org/officeDocument/2006/relationships/image" Target="../media/image76.png"/><Relationship Id="rId4" Type="http://schemas.openxmlformats.org/officeDocument/2006/relationships/image" Target="../media/image71.png"/><Relationship Id="rId9" Type="http://schemas.openxmlformats.org/officeDocument/2006/relationships/image" Target="../media/image75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info.leximancer.com/" TargetMode="Externa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mailto:leos.gal@seznam.cz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://eit.europa.eu/eit-community/eit-health" TargetMode="External"/><Relationship Id="rId13" Type="http://schemas.openxmlformats.org/officeDocument/2006/relationships/hyperlink" Target="https://eit.europa.eu/eit-community/eit-climate-kic" TargetMode="External"/><Relationship Id="rId3" Type="http://schemas.openxmlformats.org/officeDocument/2006/relationships/image" Target="../media/image8.png"/><Relationship Id="rId7" Type="http://schemas.openxmlformats.org/officeDocument/2006/relationships/hyperlink" Target="https://eit.europa.eu/eit-community/eit-food" TargetMode="External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eit.europa.eu/eit-community/eit-digital" TargetMode="External"/><Relationship Id="rId11" Type="http://schemas.openxmlformats.org/officeDocument/2006/relationships/image" Target="../media/image10.png"/><Relationship Id="rId5" Type="http://schemas.openxmlformats.org/officeDocument/2006/relationships/image" Target="../media/image9.png"/><Relationship Id="rId15" Type="http://schemas.openxmlformats.org/officeDocument/2006/relationships/image" Target="../media/image13.png"/><Relationship Id="rId10" Type="http://schemas.openxmlformats.org/officeDocument/2006/relationships/hyperlink" Target="http://eit.europa.eu/eit-community/eit-raw-materials" TargetMode="External"/><Relationship Id="rId4" Type="http://schemas.openxmlformats.org/officeDocument/2006/relationships/hyperlink" Target="http://www.scotproject.org/images/SCOT%20Vision.pdf" TargetMode="External"/><Relationship Id="rId9" Type="http://schemas.openxmlformats.org/officeDocument/2006/relationships/hyperlink" Target="https://eit.europa.eu/eit-community/eit-innoenergy" TargetMode="External"/><Relationship Id="rId1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5.png"/><Relationship Id="rId7" Type="http://schemas.openxmlformats.org/officeDocument/2006/relationships/image" Target="../media/image1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markets.businessinsider.com/commodities/co2-emissionsrechte" TargetMode="External"/><Relationship Id="rId5" Type="http://schemas.openxmlformats.org/officeDocument/2006/relationships/image" Target="../media/image17.png"/><Relationship Id="rId10" Type="http://schemas.openxmlformats.org/officeDocument/2006/relationships/image" Target="../media/image20.png"/><Relationship Id="rId4" Type="http://schemas.openxmlformats.org/officeDocument/2006/relationships/image" Target="../media/image16.png"/><Relationship Id="rId9" Type="http://schemas.openxmlformats.org/officeDocument/2006/relationships/hyperlink" Target="Membr&#225;nov&#233;%20separace.xspf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core.ac.uk/download/pdf/82363771.pdf" TargetMode="External"/><Relationship Id="rId7" Type="http://schemas.openxmlformats.org/officeDocument/2006/relationships/hyperlink" Target="https://tu-freiberg.de/sites/default/files/media/professur-fuer-energieverfahrenstechnik-und-thermische-rueckstandsbehandlung-16460/publikationen/28-1-co2_capture_technologies_berlin_6_june_2018_final_version.pdf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static1.squarespace.com/static/574c47228259b5de6737fbfe/t/5afd206303ce64542a64c5a5/1526538349706/6.+Graff+CCUS+in+Aker+Solutions.pdf" TargetMode="External"/><Relationship Id="rId5" Type="http://schemas.openxmlformats.org/officeDocument/2006/relationships/image" Target="../media/image22.png"/><Relationship Id="rId4" Type="http://schemas.openxmlformats.org/officeDocument/2006/relationships/hyperlink" Target="https://scienceforecastoa.com/Articles/SJMCE-V1-E1-1009.pdf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82756" y="359337"/>
            <a:ext cx="7632700" cy="64807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cs-CZ" dirty="0" smtClean="0">
                <a:solidFill>
                  <a:schemeClr val="hlink"/>
                </a:solidFill>
              </a:rPr>
              <a:t>CZECH BIOFUELS TECHNOLOGY PLATFORM</a:t>
            </a:r>
            <a:endParaRPr lang="cs-CZ" sz="2400" dirty="0"/>
          </a:p>
        </p:txBody>
      </p:sp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168089" y="5587610"/>
            <a:ext cx="39592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cs-CZ" sz="1600" noProof="1" smtClean="0"/>
              <a:t>Leos Gal</a:t>
            </a:r>
            <a:r>
              <a:rPr lang="cs-CZ" sz="1600" dirty="0">
                <a:solidFill>
                  <a:schemeClr val="tx2"/>
                </a:solidFill>
              </a:rPr>
              <a:t/>
            </a:r>
            <a:br>
              <a:rPr lang="cs-CZ" sz="1600" dirty="0">
                <a:solidFill>
                  <a:schemeClr val="tx2"/>
                </a:solidFill>
              </a:rPr>
            </a:br>
            <a:r>
              <a:rPr lang="en-US" sz="1400" dirty="0"/>
              <a:t>The </a:t>
            </a:r>
            <a:r>
              <a:rPr lang="cs-CZ" sz="1400" dirty="0" smtClean="0"/>
              <a:t>H</a:t>
            </a:r>
            <a:r>
              <a:rPr lang="en-US" sz="1400" dirty="0" err="1" smtClean="0"/>
              <a:t>ead</a:t>
            </a:r>
            <a:r>
              <a:rPr lang="en-US" sz="1400" dirty="0" smtClean="0"/>
              <a:t> </a:t>
            </a:r>
            <a:r>
              <a:rPr lang="en-US" sz="1400" dirty="0"/>
              <a:t>of Steering Committee</a:t>
            </a:r>
          </a:p>
          <a:p>
            <a:r>
              <a:rPr lang="en-US" sz="1400" dirty="0"/>
              <a:t>Czech Biofuels Technology </a:t>
            </a:r>
            <a:r>
              <a:rPr lang="en-US" sz="1400" dirty="0" smtClean="0"/>
              <a:t>Platform</a:t>
            </a:r>
            <a:endParaRPr lang="cs-CZ" sz="1400" dirty="0" smtClean="0"/>
          </a:p>
          <a:p>
            <a:r>
              <a:rPr lang="cs-CZ" sz="1400" dirty="0" smtClean="0">
                <a:hlinkClick r:id="rId3"/>
              </a:rPr>
              <a:t>leos.gal@seznam.cz</a:t>
            </a:r>
            <a:endParaRPr lang="cs-CZ" sz="1400" dirty="0"/>
          </a:p>
          <a:p>
            <a:r>
              <a:rPr lang="cs-CZ" sz="1200" dirty="0" smtClean="0"/>
              <a:t>00420-736505012</a:t>
            </a:r>
            <a:endParaRPr lang="en-US" sz="1200" dirty="0"/>
          </a:p>
        </p:txBody>
      </p:sp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8350" y="0"/>
            <a:ext cx="755650" cy="384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Obdélník 1"/>
          <p:cNvSpPr/>
          <p:nvPr/>
        </p:nvSpPr>
        <p:spPr>
          <a:xfrm>
            <a:off x="3995936" y="6301129"/>
            <a:ext cx="9028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sz="1400" dirty="0" smtClean="0"/>
              <a:t>7. 3. 2019</a:t>
            </a:r>
            <a:endParaRPr lang="cs-CZ" sz="1400" dirty="0"/>
          </a:p>
        </p:txBody>
      </p:sp>
      <p:sp>
        <p:nvSpPr>
          <p:cNvPr id="11" name="Obdélník 10"/>
          <p:cNvSpPr/>
          <p:nvPr/>
        </p:nvSpPr>
        <p:spPr>
          <a:xfrm>
            <a:off x="168089" y="1340768"/>
            <a:ext cx="8868407" cy="120032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</a:rPr>
              <a:t>CO</a:t>
            </a:r>
            <a:r>
              <a:rPr lang="en-US" sz="4000" b="1" baseline="-25000" dirty="0" smtClean="0">
                <a:solidFill>
                  <a:srgbClr val="FF0000"/>
                </a:solidFill>
              </a:rPr>
              <a:t>2</a:t>
            </a:r>
            <a:r>
              <a:rPr lang="en-US" sz="3200" b="1" baseline="-25000" dirty="0" smtClean="0"/>
              <a:t> </a:t>
            </a:r>
            <a:r>
              <a:rPr lang="en-US" sz="3200" dirty="0" smtClean="0"/>
              <a:t> - </a:t>
            </a:r>
            <a:r>
              <a:rPr lang="en-US" sz="4000" b="1" dirty="0" smtClean="0">
                <a:solidFill>
                  <a:srgbClr val="FF0000"/>
                </a:solidFill>
              </a:rPr>
              <a:t>S</a:t>
            </a:r>
            <a:r>
              <a:rPr lang="en-US" sz="3200" b="1" dirty="0" smtClean="0"/>
              <a:t>ource for </a:t>
            </a:r>
            <a:r>
              <a:rPr lang="en-US" sz="4000" b="1" dirty="0" smtClean="0">
                <a:solidFill>
                  <a:srgbClr val="FF0000"/>
                </a:solidFill>
              </a:rPr>
              <a:t>C</a:t>
            </a:r>
            <a:r>
              <a:rPr lang="cs-CZ" sz="4000" b="1" dirty="0" smtClean="0">
                <a:solidFill>
                  <a:srgbClr val="FF0000"/>
                </a:solidFill>
              </a:rPr>
              <a:t>h</a:t>
            </a:r>
            <a:r>
              <a:rPr lang="en-US" sz="3200" b="1" noProof="1" smtClean="0"/>
              <a:t>emical</a:t>
            </a:r>
            <a:r>
              <a:rPr lang="en-US" sz="3200" b="1" dirty="0" smtClean="0"/>
              <a:t> </a:t>
            </a:r>
            <a:r>
              <a:rPr lang="en-US" sz="4000" b="1" dirty="0" smtClean="0">
                <a:solidFill>
                  <a:srgbClr val="FF0000"/>
                </a:solidFill>
              </a:rPr>
              <a:t>I</a:t>
            </a:r>
            <a:r>
              <a:rPr lang="en-US" sz="3200" b="1" dirty="0" smtClean="0"/>
              <a:t>ndustry and </a:t>
            </a:r>
            <a:r>
              <a:rPr lang="en-US" sz="4000" b="1" dirty="0" smtClean="0">
                <a:solidFill>
                  <a:srgbClr val="FF0000"/>
                </a:solidFill>
              </a:rPr>
              <a:t>T</a:t>
            </a:r>
            <a:r>
              <a:rPr lang="en-US" sz="3200" b="1" dirty="0" smtClean="0"/>
              <a:t>ransport</a:t>
            </a:r>
          </a:p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CO</a:t>
            </a:r>
            <a:r>
              <a:rPr lang="en-US" sz="3200" b="1" baseline="-25000" dirty="0" smtClean="0">
                <a:solidFill>
                  <a:srgbClr val="FF0000"/>
                </a:solidFill>
              </a:rPr>
              <a:t>2 </a:t>
            </a:r>
            <a:r>
              <a:rPr lang="en-US" sz="3200" b="1" dirty="0" smtClean="0">
                <a:solidFill>
                  <a:srgbClr val="FF0000"/>
                </a:solidFill>
              </a:rPr>
              <a:t>– </a:t>
            </a:r>
            <a:r>
              <a:rPr lang="cs-CZ" sz="3200" b="1" dirty="0" err="1" smtClean="0">
                <a:solidFill>
                  <a:srgbClr val="FF0000"/>
                </a:solidFill>
              </a:rPr>
              <a:t>SChIT</a:t>
            </a:r>
            <a:endParaRPr lang="en-US" sz="3200" b="1" dirty="0" smtClean="0">
              <a:solidFill>
                <a:srgbClr val="FF0000"/>
              </a:solidFill>
            </a:endParaRPr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6247353" y="6031217"/>
            <a:ext cx="2151479" cy="42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cs-CZ" sz="1600" dirty="0" smtClean="0"/>
              <a:t>Technologické centrum </a:t>
            </a:r>
          </a:p>
          <a:p>
            <a:pPr algn="ctr"/>
            <a:r>
              <a:rPr lang="cs-CZ" sz="1600" dirty="0" smtClean="0"/>
              <a:t>Akademie věd</a:t>
            </a:r>
          </a:p>
        </p:txBody>
      </p:sp>
      <p:sp>
        <p:nvSpPr>
          <p:cNvPr id="10" name="Obdélník 9"/>
          <p:cNvSpPr/>
          <p:nvPr/>
        </p:nvSpPr>
        <p:spPr>
          <a:xfrm>
            <a:off x="395535" y="3897756"/>
            <a:ext cx="8370639" cy="70788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cs-CZ" sz="2000" dirty="0" smtClean="0"/>
              <a:t>CZECH MISSION </a:t>
            </a:r>
          </a:p>
          <a:p>
            <a:pPr algn="ctr"/>
            <a:r>
              <a:rPr lang="cs-CZ" sz="2000" dirty="0" smtClean="0"/>
              <a:t>DEMONSTRAČNÍ CENTRUM TRANSFORMAČNÍCH TECHNOLOGIÍ CO2 &amp; P2X</a:t>
            </a:r>
            <a:endParaRPr lang="cs-CZ" sz="2000" dirty="0"/>
          </a:p>
        </p:txBody>
      </p:sp>
      <p:sp>
        <p:nvSpPr>
          <p:cNvPr id="4" name="Obdélník 3"/>
          <p:cNvSpPr/>
          <p:nvPr/>
        </p:nvSpPr>
        <p:spPr>
          <a:xfrm>
            <a:off x="2174834" y="3390458"/>
            <a:ext cx="53924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400" b="1" dirty="0"/>
              <a:t>IDEA českého národního projektu - MISE </a:t>
            </a:r>
          </a:p>
        </p:txBody>
      </p:sp>
    </p:spTree>
    <p:extLst>
      <p:ext uri="{BB962C8B-B14F-4D97-AF65-F5344CB8AC3E}">
        <p14:creationId xmlns:p14="http://schemas.microsoft.com/office/powerpoint/2010/main" val="2454369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3390"/>
            <a:ext cx="9144000" cy="5056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bdélník 1"/>
          <p:cNvSpPr/>
          <p:nvPr/>
        </p:nvSpPr>
        <p:spPr>
          <a:xfrm>
            <a:off x="3635896" y="6611779"/>
            <a:ext cx="537918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000" dirty="0">
                <a:hlinkClick r:id="rId3"/>
              </a:rPr>
              <a:t>https://</a:t>
            </a:r>
            <a:r>
              <a:rPr lang="cs-CZ" sz="1000" dirty="0" smtClean="0">
                <a:hlinkClick r:id="rId3"/>
              </a:rPr>
              <a:t>nelhydrogen.com/assets/uploads/2019/01/Nel-ASA-Company-presentation-Jan-2019.pdf</a:t>
            </a:r>
            <a:r>
              <a:rPr lang="cs-CZ" sz="1000" dirty="0" smtClean="0"/>
              <a:t> </a:t>
            </a:r>
            <a:endParaRPr lang="cs-CZ" sz="1000" dirty="0"/>
          </a:p>
        </p:txBody>
      </p:sp>
      <p:sp>
        <p:nvSpPr>
          <p:cNvPr id="3" name="Obdélník 2"/>
          <p:cNvSpPr/>
          <p:nvPr/>
        </p:nvSpPr>
        <p:spPr>
          <a:xfrm>
            <a:off x="179512" y="6344107"/>
            <a:ext cx="871296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100" i="1" dirty="0" smtClean="0"/>
              <a:t>(</a:t>
            </a:r>
            <a:r>
              <a:rPr lang="cs-CZ" sz="1100" b="1" i="1" dirty="0"/>
              <a:t>LCOE – </a:t>
            </a:r>
            <a:r>
              <a:rPr lang="cs-CZ" sz="1100" b="1" i="1" dirty="0" err="1"/>
              <a:t>Levelized</a:t>
            </a:r>
            <a:r>
              <a:rPr lang="cs-CZ" sz="1100" b="1" i="1" dirty="0"/>
              <a:t> </a:t>
            </a:r>
            <a:r>
              <a:rPr lang="cs-CZ" sz="1100" b="1" i="1" dirty="0" err="1"/>
              <a:t>Cost</a:t>
            </a:r>
            <a:r>
              <a:rPr lang="cs-CZ" sz="1100" b="1" i="1" dirty="0"/>
              <a:t> </a:t>
            </a:r>
            <a:r>
              <a:rPr lang="cs-CZ" sz="1100" b="1" i="1" dirty="0" err="1"/>
              <a:t>of</a:t>
            </a:r>
            <a:r>
              <a:rPr lang="cs-CZ" sz="1100" b="1" i="1" dirty="0"/>
              <a:t> </a:t>
            </a:r>
            <a:r>
              <a:rPr lang="cs-CZ" sz="1100" b="1" i="1" dirty="0" err="1" smtClean="0"/>
              <a:t>Energy</a:t>
            </a:r>
            <a:r>
              <a:rPr lang="cs-CZ" sz="1100" i="1" dirty="0" smtClean="0"/>
              <a:t>) Sdružená </a:t>
            </a:r>
            <a:r>
              <a:rPr lang="cs-CZ" sz="1100" i="1" dirty="0"/>
              <a:t>cena energie </a:t>
            </a:r>
            <a:r>
              <a:rPr lang="cs-CZ" sz="1100" i="1" dirty="0" smtClean="0"/>
              <a:t>- </a:t>
            </a:r>
            <a:r>
              <a:rPr lang="cs-CZ" sz="1100" i="1" dirty="0"/>
              <a:t>zohledňuje náklady v průběhu celého životního cyklu </a:t>
            </a:r>
            <a:r>
              <a:rPr lang="cs-CZ" sz="1100" i="1" dirty="0" smtClean="0"/>
              <a:t>produkce</a:t>
            </a:r>
            <a:endParaRPr lang="cs-CZ" sz="1100" i="1" dirty="0"/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7980" y="-1"/>
            <a:ext cx="9140010" cy="67065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200" b="1" dirty="0" smtClean="0">
                <a:latin typeface="+mn-lt"/>
              </a:rPr>
              <a:t>Cesta k levnému vodíku jak ji vidí NORWAY</a:t>
            </a:r>
            <a:endParaRPr lang="cs-CZ" sz="4000" b="1" dirty="0" smtClean="0">
              <a:latin typeface="+mn-lt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6325488" y="4797152"/>
            <a:ext cx="2689592" cy="936104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3010" y="0"/>
            <a:ext cx="1010990" cy="670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7320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179512" y="3717032"/>
            <a:ext cx="8784975" cy="572074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000" dirty="0" smtClean="0"/>
              <a:t>1. CARBON CAPTURE STORAGE – CCS                                  </a:t>
            </a:r>
            <a:r>
              <a:rPr lang="cs-CZ" sz="2000" dirty="0" smtClean="0"/>
              <a:t>        </a:t>
            </a:r>
            <a:r>
              <a:rPr lang="en-US" sz="2000" b="1" dirty="0" smtClean="0"/>
              <a:t>CO</a:t>
            </a:r>
            <a:r>
              <a:rPr lang="en-US" sz="2000" b="1" baseline="-25000" dirty="0" smtClean="0"/>
              <a:t>2 </a:t>
            </a:r>
            <a:r>
              <a:rPr lang="en-US" sz="2000" b="1" dirty="0" smtClean="0"/>
              <a:t>Capturing </a:t>
            </a:r>
            <a:endParaRPr lang="en-US" sz="2000" b="1" baseline="-25000" dirty="0"/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0" y="2231123"/>
            <a:ext cx="9162813" cy="92697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2800" dirty="0" smtClean="0"/>
              <a:t> </a:t>
            </a:r>
            <a:r>
              <a:rPr lang="cs-CZ" sz="2800" b="1" dirty="0" smtClean="0"/>
              <a:t>CZECH TECHNOLOGICAL CO</a:t>
            </a:r>
            <a:r>
              <a:rPr lang="cs-CZ" sz="2800" b="1" baseline="-25000" dirty="0" smtClean="0"/>
              <a:t>2</a:t>
            </a:r>
            <a:r>
              <a:rPr lang="cs-CZ" sz="2800" b="1" dirty="0" smtClean="0"/>
              <a:t> TRANSFORMATION CENTRE</a:t>
            </a:r>
          </a:p>
          <a:p>
            <a:r>
              <a:rPr lang="cs-CZ" sz="2800" b="1" dirty="0" smtClean="0"/>
              <a:t> 3 PILLARS</a:t>
            </a:r>
            <a:endParaRPr lang="cs-CZ" sz="2800" b="1" dirty="0"/>
          </a:p>
        </p:txBody>
      </p:sp>
      <p:sp>
        <p:nvSpPr>
          <p:cNvPr id="7" name="Šrafovaná šipka doprava 6"/>
          <p:cNvSpPr/>
          <p:nvPr/>
        </p:nvSpPr>
        <p:spPr>
          <a:xfrm rot="5400000">
            <a:off x="4038557" y="1624701"/>
            <a:ext cx="645501" cy="542055"/>
          </a:xfrm>
          <a:prstGeom prst="striped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0" name="Obdélník 9"/>
          <p:cNvSpPr/>
          <p:nvPr/>
        </p:nvSpPr>
        <p:spPr>
          <a:xfrm>
            <a:off x="1403648" y="113655"/>
            <a:ext cx="6152728" cy="142041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/>
              <a:t>SHARED EUROPEAN</a:t>
            </a:r>
          </a:p>
          <a:p>
            <a:pPr algn="ctr"/>
            <a:r>
              <a:rPr lang="cs-CZ" sz="2400" dirty="0" smtClean="0"/>
              <a:t>MODULAR PILOT PLANTS and</a:t>
            </a:r>
          </a:p>
          <a:p>
            <a:pPr algn="ctr"/>
            <a:r>
              <a:rPr lang="cs-CZ" sz="2400" dirty="0" smtClean="0"/>
              <a:t>VERIFICATION CENTRE</a:t>
            </a:r>
            <a:endParaRPr lang="cs-CZ" sz="2400" dirty="0"/>
          </a:p>
        </p:txBody>
      </p:sp>
      <p:sp>
        <p:nvSpPr>
          <p:cNvPr id="11" name="Nadpis 1"/>
          <p:cNvSpPr txBox="1">
            <a:spLocks/>
          </p:cNvSpPr>
          <p:nvPr/>
        </p:nvSpPr>
        <p:spPr>
          <a:xfrm>
            <a:off x="179511" y="5414776"/>
            <a:ext cx="8784975" cy="82253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000" dirty="0" smtClean="0"/>
              <a:t>3. DEMONSTRATION OF TECHNOLOGICAL POSSIBILITIES              </a:t>
            </a:r>
            <a:r>
              <a:rPr lang="en-US" sz="2000" b="1" dirty="0" smtClean="0"/>
              <a:t>CO</a:t>
            </a:r>
            <a:r>
              <a:rPr lang="en-US" sz="2000" b="1" baseline="-25000" dirty="0" smtClean="0"/>
              <a:t>2</a:t>
            </a:r>
            <a:r>
              <a:rPr lang="en-US" sz="2000" b="1" dirty="0" smtClean="0"/>
              <a:t> + H</a:t>
            </a:r>
            <a:r>
              <a:rPr lang="en-US" sz="2000" b="1" baseline="-25000" dirty="0" smtClean="0"/>
              <a:t>2 </a:t>
            </a:r>
            <a:r>
              <a:rPr lang="en-US" sz="2000" b="1" dirty="0" smtClean="0"/>
              <a:t> to Chemicals</a:t>
            </a:r>
          </a:p>
          <a:p>
            <a:pPr algn="l"/>
            <a:r>
              <a:rPr lang="en-US" sz="2000" b="1" dirty="0" smtClean="0"/>
              <a:t>                                                                                                                   Power to Chemicals</a:t>
            </a:r>
          </a:p>
          <a:p>
            <a:pPr algn="l"/>
            <a:r>
              <a:rPr lang="en-US" sz="2000" b="1" baseline="-25000" dirty="0" smtClean="0"/>
              <a:t>						                   </a:t>
            </a:r>
            <a:r>
              <a:rPr lang="en-US" sz="2100" b="1" dirty="0" smtClean="0"/>
              <a:t>Chemicals to Power</a:t>
            </a:r>
            <a:endParaRPr lang="en-US" sz="2100" b="1" dirty="0"/>
          </a:p>
        </p:txBody>
      </p:sp>
      <p:sp>
        <p:nvSpPr>
          <p:cNvPr id="12" name="Nadpis 1"/>
          <p:cNvSpPr txBox="1">
            <a:spLocks/>
          </p:cNvSpPr>
          <p:nvPr/>
        </p:nvSpPr>
        <p:spPr>
          <a:xfrm>
            <a:off x="179512" y="4617132"/>
            <a:ext cx="8784975" cy="504056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000" dirty="0" smtClean="0"/>
              <a:t>2. E</a:t>
            </a:r>
            <a:r>
              <a:rPr lang="cs-CZ" sz="2000" dirty="0" smtClean="0"/>
              <a:t>LECTROLYSIS/</a:t>
            </a:r>
            <a:r>
              <a:rPr lang="en-US" sz="2000" dirty="0"/>
              <a:t> membrane </a:t>
            </a:r>
            <a:r>
              <a:rPr lang="en-US" sz="2000" dirty="0" smtClean="0"/>
              <a:t>separation</a:t>
            </a:r>
            <a:r>
              <a:rPr lang="cs-CZ" sz="2000" dirty="0" smtClean="0"/>
              <a:t> </a:t>
            </a:r>
            <a:r>
              <a:rPr lang="en-US" sz="2000" dirty="0" smtClean="0"/>
              <a:t>                              </a:t>
            </a:r>
            <a:r>
              <a:rPr lang="cs-CZ" sz="2000" dirty="0" smtClean="0"/>
              <a:t>           </a:t>
            </a:r>
            <a:r>
              <a:rPr lang="cs-CZ" sz="2000" b="1" dirty="0" smtClean="0"/>
              <a:t>H</a:t>
            </a:r>
            <a:r>
              <a:rPr lang="en-US" sz="2000" b="1" baseline="-25000" dirty="0" smtClean="0"/>
              <a:t>2 </a:t>
            </a:r>
            <a:r>
              <a:rPr lang="en-US" sz="2000" b="1" dirty="0" smtClean="0"/>
              <a:t>Production</a:t>
            </a:r>
            <a:r>
              <a:rPr lang="cs-CZ" sz="2000" b="1" dirty="0" smtClean="0"/>
              <a:t>/</a:t>
            </a:r>
            <a:r>
              <a:rPr lang="en-US" sz="2000" b="1" dirty="0" smtClean="0"/>
              <a:t>Storage </a:t>
            </a:r>
            <a:endParaRPr lang="en-US" sz="2000" b="1" baseline="-25000" dirty="0" smtClean="0"/>
          </a:p>
        </p:txBody>
      </p:sp>
    </p:spTree>
    <p:extLst>
      <p:ext uri="{BB962C8B-B14F-4D97-AF65-F5344CB8AC3E}">
        <p14:creationId xmlns:p14="http://schemas.microsoft.com/office/powerpoint/2010/main" val="3896994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0069" y="741847"/>
            <a:ext cx="9029700" cy="602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Obdélník 8"/>
          <p:cNvSpPr/>
          <p:nvPr/>
        </p:nvSpPr>
        <p:spPr>
          <a:xfrm>
            <a:off x="29728" y="1613477"/>
            <a:ext cx="2124634" cy="591387"/>
          </a:xfrm>
          <a:prstGeom prst="rect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800" b="1" dirty="0" smtClean="0"/>
              <a:t> </a:t>
            </a:r>
            <a:r>
              <a:rPr lang="en-US" sz="1400" dirty="0" smtClean="0"/>
              <a:t>CO</a:t>
            </a:r>
            <a:r>
              <a:rPr lang="en-US" sz="1400" baseline="-25000" dirty="0" smtClean="0"/>
              <a:t>2</a:t>
            </a:r>
            <a:r>
              <a:rPr lang="cs-CZ" sz="1400" baseline="-25000" dirty="0" smtClean="0"/>
              <a:t> </a:t>
            </a:r>
            <a:r>
              <a:rPr lang="cs-CZ" sz="1400" dirty="0"/>
              <a:t>-</a:t>
            </a:r>
            <a:r>
              <a:rPr lang="cs-CZ" sz="1400" baseline="-25000" dirty="0" smtClean="0"/>
              <a:t> </a:t>
            </a:r>
            <a:r>
              <a:rPr lang="en-US" sz="1400" dirty="0" smtClean="0"/>
              <a:t>Electricity</a:t>
            </a:r>
            <a:r>
              <a:rPr lang="cs-CZ" sz="1400" dirty="0" smtClean="0"/>
              <a:t> - </a:t>
            </a:r>
            <a:r>
              <a:rPr lang="en-US" sz="1400" dirty="0" smtClean="0"/>
              <a:t>H</a:t>
            </a:r>
            <a:r>
              <a:rPr lang="en-US" sz="1400" baseline="-25000" dirty="0" smtClean="0"/>
              <a:t>2</a:t>
            </a:r>
            <a:r>
              <a:rPr lang="en-US" sz="1400" dirty="0" smtClean="0"/>
              <a:t>O </a:t>
            </a:r>
            <a:r>
              <a:rPr lang="cs-CZ" sz="1400" dirty="0" smtClean="0"/>
              <a:t> (H</a:t>
            </a:r>
            <a:r>
              <a:rPr lang="en-US" sz="1400" baseline="-25000" dirty="0"/>
              <a:t>2</a:t>
            </a:r>
            <a:r>
              <a:rPr lang="cs-CZ" sz="1200" dirty="0" smtClean="0"/>
              <a:t>)</a:t>
            </a:r>
            <a:endParaRPr lang="en-US" sz="1400" b="1" baseline="-25000" dirty="0" smtClean="0"/>
          </a:p>
        </p:txBody>
      </p:sp>
      <p:sp>
        <p:nvSpPr>
          <p:cNvPr id="10" name="Obdélník 9"/>
          <p:cNvSpPr/>
          <p:nvPr/>
        </p:nvSpPr>
        <p:spPr>
          <a:xfrm>
            <a:off x="0" y="2204864"/>
            <a:ext cx="2138107" cy="1802047"/>
          </a:xfrm>
          <a:prstGeom prst="rect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400" b="1" baseline="-25000" dirty="0" smtClean="0"/>
          </a:p>
          <a:p>
            <a:r>
              <a:rPr lang="cs-CZ" sz="16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        </a:t>
            </a:r>
            <a:r>
              <a:rPr lang="en-US" sz="16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IN</a:t>
            </a:r>
            <a:r>
              <a:rPr lang="cs-CZ" sz="16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N</a:t>
            </a:r>
            <a:r>
              <a:rPr lang="en-US" sz="16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OVATION  </a:t>
            </a:r>
          </a:p>
          <a:p>
            <a:r>
              <a:rPr lang="cs-CZ" sz="10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 </a:t>
            </a:r>
            <a:r>
              <a:rPr lang="en-US" sz="9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SMART ELECTRICITY</a:t>
            </a:r>
            <a:r>
              <a:rPr lang="cs-CZ" sz="9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9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MANAGEMENT</a:t>
            </a:r>
            <a:endParaRPr lang="cs-CZ" sz="900" b="1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endParaRPr lang="cs-CZ" sz="5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r>
              <a:rPr lang="cs-CZ" sz="12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    -    </a:t>
            </a:r>
            <a:r>
              <a:rPr lang="en-US" sz="12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Distribution</a:t>
            </a:r>
            <a:r>
              <a:rPr lang="cs-CZ" sz="12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- </a:t>
            </a:r>
            <a:r>
              <a:rPr lang="en-US" sz="12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grid</a:t>
            </a:r>
          </a:p>
          <a:p>
            <a:r>
              <a:rPr lang="cs-CZ" sz="12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    -    BATTERY</a:t>
            </a:r>
          </a:p>
          <a:p>
            <a:r>
              <a:rPr lang="cs-CZ" sz="12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    -    V2G</a:t>
            </a:r>
          </a:p>
          <a:p>
            <a:r>
              <a:rPr lang="cs-CZ" sz="12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    -    P2 </a:t>
            </a:r>
            <a:r>
              <a:rPr lang="en-US" sz="12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Chemicals</a:t>
            </a:r>
          </a:p>
          <a:p>
            <a:r>
              <a:rPr lang="cs-CZ" sz="12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    -    P2 Hydrogen</a:t>
            </a:r>
          </a:p>
          <a:p>
            <a:r>
              <a:rPr lang="cs-CZ" sz="12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cs-CZ" sz="12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   -    e </a:t>
            </a:r>
            <a:r>
              <a:rPr lang="cs-CZ" sz="12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- </a:t>
            </a:r>
            <a:r>
              <a:rPr lang="cs-CZ" sz="12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mobility</a:t>
            </a:r>
          </a:p>
          <a:p>
            <a:r>
              <a:rPr lang="cs-CZ" sz="12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cs-CZ" sz="12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   -    g - mobility</a:t>
            </a:r>
          </a:p>
          <a:p>
            <a:r>
              <a:rPr lang="cs-CZ" sz="12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 </a:t>
            </a:r>
            <a:endParaRPr lang="en-US" sz="12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2986766" y="926239"/>
            <a:ext cx="6084168" cy="285729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400" dirty="0" smtClean="0"/>
              <a:t>                                               CO</a:t>
            </a:r>
            <a:r>
              <a:rPr lang="cs-CZ" sz="1400" baseline="-25000" dirty="0" smtClean="0"/>
              <a:t>2  </a:t>
            </a:r>
            <a:r>
              <a:rPr lang="en-US" sz="1400" dirty="0" smtClean="0"/>
              <a:t>Mineralization</a:t>
            </a:r>
            <a:r>
              <a:rPr lang="cs-CZ" sz="1400" dirty="0" smtClean="0"/>
              <a:t> </a:t>
            </a:r>
            <a:endParaRPr lang="cs-CZ" sz="1400" dirty="0"/>
          </a:p>
        </p:txBody>
      </p:sp>
      <p:sp>
        <p:nvSpPr>
          <p:cNvPr id="12" name="Obdélník 11"/>
          <p:cNvSpPr/>
          <p:nvPr/>
        </p:nvSpPr>
        <p:spPr>
          <a:xfrm>
            <a:off x="2986766" y="639788"/>
            <a:ext cx="6084168" cy="285729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/>
              <a:t> CO</a:t>
            </a:r>
            <a:r>
              <a:rPr lang="en-US" sz="1400" baseline="-25000" dirty="0" smtClean="0"/>
              <a:t>2  </a:t>
            </a:r>
            <a:r>
              <a:rPr lang="en-US" sz="1400" dirty="0" smtClean="0"/>
              <a:t>Biological  - soil &amp; plants sequestration</a:t>
            </a:r>
            <a:endParaRPr lang="en-US" sz="1400" dirty="0"/>
          </a:p>
        </p:txBody>
      </p:sp>
      <p:sp>
        <p:nvSpPr>
          <p:cNvPr id="13" name="Obdélník 12"/>
          <p:cNvSpPr/>
          <p:nvPr/>
        </p:nvSpPr>
        <p:spPr>
          <a:xfrm>
            <a:off x="2981647" y="1211968"/>
            <a:ext cx="6088720" cy="2361048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3600" dirty="0" smtClean="0"/>
              <a:t>DIRECT </a:t>
            </a:r>
          </a:p>
          <a:p>
            <a:pPr algn="ctr"/>
            <a:r>
              <a:rPr lang="cs-CZ" sz="2400" dirty="0" smtClean="0"/>
              <a:t>CO</a:t>
            </a:r>
            <a:r>
              <a:rPr lang="cs-CZ" sz="2400" baseline="-25000" dirty="0" smtClean="0"/>
              <a:t>2</a:t>
            </a:r>
            <a:r>
              <a:rPr lang="cs-CZ" sz="2400" dirty="0" smtClean="0"/>
              <a:t> CONVERSION</a:t>
            </a: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4279" y="4243156"/>
            <a:ext cx="1975612" cy="1955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0323" y="4790386"/>
            <a:ext cx="3343554" cy="1417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Obdélník 16"/>
          <p:cNvSpPr/>
          <p:nvPr/>
        </p:nvSpPr>
        <p:spPr>
          <a:xfrm>
            <a:off x="323528" y="6196366"/>
            <a:ext cx="8824462" cy="675948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 smtClean="0"/>
              <a:t>GAS GRID and Methane mobility</a:t>
            </a:r>
            <a:endParaRPr lang="en-US" sz="2400" dirty="0"/>
          </a:p>
        </p:txBody>
      </p:sp>
      <p:sp>
        <p:nvSpPr>
          <p:cNvPr id="18" name="Obdélník 17"/>
          <p:cNvSpPr/>
          <p:nvPr/>
        </p:nvSpPr>
        <p:spPr>
          <a:xfrm>
            <a:off x="2974347" y="3584867"/>
            <a:ext cx="6109005" cy="2623351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3600" dirty="0" smtClean="0"/>
              <a:t>INDIRECT </a:t>
            </a:r>
          </a:p>
          <a:p>
            <a:pPr algn="ctr"/>
            <a:r>
              <a:rPr lang="cs-CZ" sz="2400" dirty="0" smtClean="0"/>
              <a:t>CO</a:t>
            </a:r>
            <a:r>
              <a:rPr lang="cs-CZ" sz="2400" baseline="-25000" dirty="0" smtClean="0"/>
              <a:t>2</a:t>
            </a:r>
            <a:r>
              <a:rPr lang="cs-CZ" sz="2400" dirty="0" smtClean="0"/>
              <a:t> CONVERSION</a:t>
            </a:r>
            <a:endParaRPr lang="cs-CZ" sz="2400" dirty="0"/>
          </a:p>
        </p:txBody>
      </p:sp>
      <p:sp>
        <p:nvSpPr>
          <p:cNvPr id="19" name="Nadpis 1"/>
          <p:cNvSpPr txBox="1">
            <a:spLocks/>
          </p:cNvSpPr>
          <p:nvPr/>
        </p:nvSpPr>
        <p:spPr>
          <a:xfrm>
            <a:off x="7980" y="0"/>
            <a:ext cx="9140010" cy="49492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700" b="1" dirty="0" smtClean="0">
                <a:latin typeface="+mn-lt"/>
              </a:rPr>
              <a:t>CO</a:t>
            </a:r>
            <a:r>
              <a:rPr lang="en-US" sz="2700" b="1" baseline="-25000" dirty="0" smtClean="0">
                <a:latin typeface="+mn-lt"/>
              </a:rPr>
              <a:t>2</a:t>
            </a:r>
            <a:r>
              <a:rPr lang="en-US" sz="2700" b="1" dirty="0" smtClean="0">
                <a:latin typeface="+mn-lt"/>
              </a:rPr>
              <a:t> VERIFICATION CENTRE  -</a:t>
            </a:r>
            <a:r>
              <a:rPr lang="en-US" sz="2100" dirty="0" smtClean="0"/>
              <a:t> </a:t>
            </a:r>
            <a:r>
              <a:rPr lang="en-US" sz="2100" dirty="0"/>
              <a:t>summarizing of the demonstration </a:t>
            </a:r>
            <a:r>
              <a:rPr lang="en-US" sz="2100" dirty="0" smtClean="0"/>
              <a:t>plants</a:t>
            </a:r>
            <a:r>
              <a:rPr lang="cs-CZ" sz="2100" dirty="0" smtClean="0"/>
              <a:t>  </a:t>
            </a:r>
            <a:endParaRPr lang="en-US" sz="25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610119"/>
            <a:ext cx="936104" cy="227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Obdélník 19"/>
          <p:cNvSpPr/>
          <p:nvPr/>
        </p:nvSpPr>
        <p:spPr>
          <a:xfrm>
            <a:off x="323528" y="4777535"/>
            <a:ext cx="2634728" cy="140598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2400" dirty="0" smtClean="0"/>
              <a:t>HYDROGEN STORAGE</a:t>
            </a:r>
          </a:p>
        </p:txBody>
      </p:sp>
    </p:spTree>
    <p:extLst>
      <p:ext uri="{BB962C8B-B14F-4D97-AF65-F5344CB8AC3E}">
        <p14:creationId xmlns:p14="http://schemas.microsoft.com/office/powerpoint/2010/main" val="750491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7" grpId="0" animBg="1"/>
      <p:bldP spid="18" grpId="0" animBg="1"/>
      <p:bldP spid="2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179512" y="3717032"/>
            <a:ext cx="8784975" cy="572074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000" dirty="0" smtClean="0"/>
              <a:t>1. CARBON CAPTURE STORAGE – CCS                                  </a:t>
            </a:r>
            <a:r>
              <a:rPr lang="cs-CZ" sz="2000" dirty="0" smtClean="0"/>
              <a:t>        </a:t>
            </a:r>
            <a:r>
              <a:rPr lang="en-US" sz="2000" b="1" dirty="0" smtClean="0"/>
              <a:t>CO</a:t>
            </a:r>
            <a:r>
              <a:rPr lang="en-US" sz="2000" b="1" baseline="-25000" dirty="0" smtClean="0"/>
              <a:t>2 </a:t>
            </a:r>
            <a:r>
              <a:rPr lang="en-US" sz="2000" b="1" dirty="0" smtClean="0"/>
              <a:t>Capturing </a:t>
            </a:r>
            <a:endParaRPr lang="en-US" sz="2000" b="1" baseline="-25000" dirty="0"/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0" y="2231123"/>
            <a:ext cx="9162813" cy="92697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2800" dirty="0" smtClean="0"/>
              <a:t> </a:t>
            </a:r>
            <a:r>
              <a:rPr lang="cs-CZ" sz="2800" b="1" dirty="0" smtClean="0"/>
              <a:t>CZECH TECHNOLOGICAL CO</a:t>
            </a:r>
            <a:r>
              <a:rPr lang="cs-CZ" sz="2800" b="1" baseline="-25000" dirty="0" smtClean="0"/>
              <a:t>2</a:t>
            </a:r>
            <a:r>
              <a:rPr lang="cs-CZ" sz="2800" b="1" dirty="0" smtClean="0"/>
              <a:t> TRANSFORMATION CENTRE</a:t>
            </a:r>
          </a:p>
          <a:p>
            <a:r>
              <a:rPr lang="cs-CZ" sz="2800" b="1" dirty="0" smtClean="0"/>
              <a:t> 3 PILLARS</a:t>
            </a:r>
            <a:endParaRPr lang="cs-CZ" sz="2800" b="1" dirty="0"/>
          </a:p>
        </p:txBody>
      </p:sp>
      <p:sp>
        <p:nvSpPr>
          <p:cNvPr id="7" name="Šrafovaná šipka doprava 6"/>
          <p:cNvSpPr/>
          <p:nvPr/>
        </p:nvSpPr>
        <p:spPr>
          <a:xfrm rot="5400000">
            <a:off x="4038557" y="1624701"/>
            <a:ext cx="645501" cy="542055"/>
          </a:xfrm>
          <a:prstGeom prst="striped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0" name="Obdélník 9"/>
          <p:cNvSpPr/>
          <p:nvPr/>
        </p:nvSpPr>
        <p:spPr>
          <a:xfrm>
            <a:off x="1403648" y="113655"/>
            <a:ext cx="6152728" cy="142041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/>
              <a:t>SHARED EUROPEAN</a:t>
            </a:r>
          </a:p>
          <a:p>
            <a:pPr algn="ctr"/>
            <a:r>
              <a:rPr lang="cs-CZ" sz="2400" dirty="0" smtClean="0"/>
              <a:t>MODULAR PILOT PLANTS and</a:t>
            </a:r>
          </a:p>
          <a:p>
            <a:pPr algn="ctr"/>
            <a:r>
              <a:rPr lang="cs-CZ" sz="2400" dirty="0" smtClean="0"/>
              <a:t>VERIFICATION CENTRE</a:t>
            </a:r>
            <a:endParaRPr lang="cs-CZ" sz="2400" dirty="0"/>
          </a:p>
        </p:txBody>
      </p:sp>
      <p:sp>
        <p:nvSpPr>
          <p:cNvPr id="11" name="Nadpis 1"/>
          <p:cNvSpPr txBox="1">
            <a:spLocks/>
          </p:cNvSpPr>
          <p:nvPr/>
        </p:nvSpPr>
        <p:spPr>
          <a:xfrm>
            <a:off x="179511" y="5414776"/>
            <a:ext cx="8784975" cy="82253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000" dirty="0" smtClean="0"/>
              <a:t>3. DEMONSTRATION OF TECHNOLOGICAL POSSIBILITIES              </a:t>
            </a:r>
            <a:r>
              <a:rPr lang="en-US" sz="2000" b="1" dirty="0" smtClean="0"/>
              <a:t>CO</a:t>
            </a:r>
            <a:r>
              <a:rPr lang="en-US" sz="2000" b="1" baseline="-25000" dirty="0" smtClean="0"/>
              <a:t>2</a:t>
            </a:r>
            <a:r>
              <a:rPr lang="en-US" sz="2000" b="1" dirty="0" smtClean="0"/>
              <a:t> + H</a:t>
            </a:r>
            <a:r>
              <a:rPr lang="en-US" sz="2000" b="1" baseline="-25000" dirty="0" smtClean="0"/>
              <a:t>2 </a:t>
            </a:r>
            <a:r>
              <a:rPr lang="en-US" sz="2000" b="1" dirty="0" smtClean="0"/>
              <a:t> to Chemicals</a:t>
            </a:r>
          </a:p>
          <a:p>
            <a:pPr algn="l"/>
            <a:r>
              <a:rPr lang="en-US" sz="2000" b="1" dirty="0" smtClean="0"/>
              <a:t>                                                                                                                   Power to Chemicals</a:t>
            </a:r>
          </a:p>
          <a:p>
            <a:pPr algn="l"/>
            <a:r>
              <a:rPr lang="en-US" sz="2000" b="1" baseline="-25000" dirty="0" smtClean="0"/>
              <a:t>						                   </a:t>
            </a:r>
            <a:r>
              <a:rPr lang="en-US" sz="2100" b="1" dirty="0" smtClean="0"/>
              <a:t>Chemicals to Power</a:t>
            </a:r>
            <a:endParaRPr lang="en-US" sz="2100" b="1" dirty="0"/>
          </a:p>
        </p:txBody>
      </p:sp>
      <p:sp>
        <p:nvSpPr>
          <p:cNvPr id="12" name="Nadpis 1"/>
          <p:cNvSpPr txBox="1">
            <a:spLocks/>
          </p:cNvSpPr>
          <p:nvPr/>
        </p:nvSpPr>
        <p:spPr>
          <a:xfrm>
            <a:off x="179512" y="4617132"/>
            <a:ext cx="8784975" cy="504056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000" dirty="0" smtClean="0"/>
              <a:t>2. E</a:t>
            </a:r>
            <a:r>
              <a:rPr lang="cs-CZ" sz="2000" dirty="0" smtClean="0"/>
              <a:t>LECTROLYSIS/</a:t>
            </a:r>
            <a:r>
              <a:rPr lang="en-US" sz="2000" dirty="0"/>
              <a:t> membrane </a:t>
            </a:r>
            <a:r>
              <a:rPr lang="en-US" sz="2000" dirty="0" smtClean="0"/>
              <a:t>separation</a:t>
            </a:r>
            <a:r>
              <a:rPr lang="cs-CZ" sz="2000" dirty="0" smtClean="0"/>
              <a:t> </a:t>
            </a:r>
            <a:r>
              <a:rPr lang="en-US" sz="2000" dirty="0" smtClean="0"/>
              <a:t>                              </a:t>
            </a:r>
            <a:r>
              <a:rPr lang="cs-CZ" sz="2000" dirty="0" smtClean="0"/>
              <a:t>           </a:t>
            </a:r>
            <a:r>
              <a:rPr lang="cs-CZ" sz="2000" b="1" dirty="0" smtClean="0"/>
              <a:t>H</a:t>
            </a:r>
            <a:r>
              <a:rPr lang="en-US" sz="2000" b="1" baseline="-25000" dirty="0" smtClean="0"/>
              <a:t>2 </a:t>
            </a:r>
            <a:r>
              <a:rPr lang="en-US" sz="2000" b="1" dirty="0" smtClean="0"/>
              <a:t>Production</a:t>
            </a:r>
            <a:r>
              <a:rPr lang="cs-CZ" sz="2000" b="1" dirty="0" smtClean="0"/>
              <a:t>/</a:t>
            </a:r>
            <a:r>
              <a:rPr lang="en-US" sz="2000" b="1" dirty="0" smtClean="0"/>
              <a:t>Storage </a:t>
            </a:r>
            <a:endParaRPr lang="en-US" sz="2000" b="1" baseline="-25000" dirty="0" smtClean="0"/>
          </a:p>
        </p:txBody>
      </p:sp>
      <p:sp>
        <p:nvSpPr>
          <p:cNvPr id="8" name="Nadpis 1"/>
          <p:cNvSpPr txBox="1">
            <a:spLocks/>
          </p:cNvSpPr>
          <p:nvPr/>
        </p:nvSpPr>
        <p:spPr>
          <a:xfrm>
            <a:off x="9406" y="2231123"/>
            <a:ext cx="9144000" cy="89016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2800" b="1" dirty="0" smtClean="0"/>
              <a:t>I. STAGE  - </a:t>
            </a:r>
            <a:r>
              <a:rPr lang="en-US" sz="2800" b="1" dirty="0" smtClean="0"/>
              <a:t>Summarizing </a:t>
            </a:r>
            <a:r>
              <a:rPr lang="en-US" sz="2800" b="1" dirty="0"/>
              <a:t>of the demonstration plants</a:t>
            </a:r>
            <a:endParaRPr lang="cs-CZ" sz="2800" b="1" dirty="0"/>
          </a:p>
        </p:txBody>
      </p:sp>
      <p:sp>
        <p:nvSpPr>
          <p:cNvPr id="9" name="Nadpis 1"/>
          <p:cNvSpPr txBox="1">
            <a:spLocks/>
          </p:cNvSpPr>
          <p:nvPr/>
        </p:nvSpPr>
        <p:spPr>
          <a:xfrm>
            <a:off x="10070" y="2231123"/>
            <a:ext cx="9162813" cy="92697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2800" dirty="0" smtClean="0"/>
              <a:t> </a:t>
            </a:r>
            <a:r>
              <a:rPr lang="cs-CZ" sz="2800" b="1" dirty="0" smtClean="0"/>
              <a:t>II. STAGE  - DEVELOPMENT SCIENCE R&amp;D&amp;I</a:t>
            </a:r>
            <a:endParaRPr lang="cs-CZ" sz="2800" b="1" dirty="0"/>
          </a:p>
        </p:txBody>
      </p:sp>
    </p:spTree>
    <p:extLst>
      <p:ext uri="{BB962C8B-B14F-4D97-AF65-F5344CB8AC3E}">
        <p14:creationId xmlns:p14="http://schemas.microsoft.com/office/powerpoint/2010/main" val="2215284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46" y="775776"/>
            <a:ext cx="9147494" cy="604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Nadpis 1"/>
          <p:cNvSpPr txBox="1">
            <a:spLocks/>
          </p:cNvSpPr>
          <p:nvPr/>
        </p:nvSpPr>
        <p:spPr>
          <a:xfrm>
            <a:off x="3990" y="-18256"/>
            <a:ext cx="2919513" cy="49492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 fontScale="6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700" b="1" dirty="0" smtClean="0">
                <a:latin typeface="+mn-lt"/>
              </a:rPr>
              <a:t>CO</a:t>
            </a:r>
            <a:r>
              <a:rPr lang="en-US" sz="2700" b="1" baseline="-25000" dirty="0" smtClean="0">
                <a:latin typeface="+mn-lt"/>
              </a:rPr>
              <a:t>2</a:t>
            </a:r>
            <a:r>
              <a:rPr lang="en-US" sz="2700" b="1" dirty="0" smtClean="0">
                <a:latin typeface="+mn-lt"/>
              </a:rPr>
              <a:t> VERIFICATION CENTRE</a:t>
            </a:r>
            <a:endParaRPr lang="cs-CZ" sz="2700" b="1" dirty="0" smtClean="0">
              <a:latin typeface="+mn-lt"/>
            </a:endParaRPr>
          </a:p>
          <a:p>
            <a:r>
              <a:rPr lang="cs-CZ" sz="2300" dirty="0" smtClean="0">
                <a:latin typeface="+mn-lt"/>
                <a:hlinkClick r:id="rId4"/>
              </a:rPr>
              <a:t>SCIENCE</a:t>
            </a:r>
            <a:r>
              <a:rPr lang="en-US" sz="2300" dirty="0" smtClean="0">
                <a:latin typeface="+mn-lt"/>
                <a:hlinkClick r:id="rId4"/>
              </a:rPr>
              <a:t>  </a:t>
            </a:r>
            <a:r>
              <a:rPr lang="cs-CZ" sz="2300" dirty="0" smtClean="0">
                <a:latin typeface="+mn-lt"/>
                <a:hlinkClick r:id="rId4"/>
              </a:rPr>
              <a:t>- R&amp;D&amp;I</a:t>
            </a:r>
            <a:endParaRPr lang="en-US" sz="2300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4118449"/>
            <a:ext cx="1975612" cy="1955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719" y="4913049"/>
            <a:ext cx="569559" cy="67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Obdélník 12"/>
          <p:cNvSpPr/>
          <p:nvPr/>
        </p:nvSpPr>
        <p:spPr>
          <a:xfrm>
            <a:off x="210447" y="6103308"/>
            <a:ext cx="8922801" cy="720843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1800" dirty="0" smtClean="0"/>
              <a:t>NG  -  ENERGY OUTPUT</a:t>
            </a:r>
            <a:endParaRPr lang="cs-CZ" sz="1800" dirty="0"/>
          </a:p>
        </p:txBody>
      </p:sp>
      <p:sp>
        <p:nvSpPr>
          <p:cNvPr id="15" name="Obdélník 14"/>
          <p:cNvSpPr/>
          <p:nvPr/>
        </p:nvSpPr>
        <p:spPr>
          <a:xfrm>
            <a:off x="1177381" y="2259612"/>
            <a:ext cx="792088" cy="3506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 smtClean="0"/>
              <a:t>Vanadium</a:t>
            </a:r>
          </a:p>
          <a:p>
            <a:pPr algn="ctr"/>
            <a:r>
              <a:rPr lang="en-US" sz="800" dirty="0" smtClean="0"/>
              <a:t>REDOX </a:t>
            </a:r>
          </a:p>
          <a:p>
            <a:pPr algn="ctr"/>
            <a:r>
              <a:rPr lang="en-US" sz="800" dirty="0" smtClean="0"/>
              <a:t>storage </a:t>
            </a:r>
            <a:endParaRPr lang="en-US" sz="800" dirty="0"/>
          </a:p>
        </p:txBody>
      </p:sp>
      <p:sp>
        <p:nvSpPr>
          <p:cNvPr id="5" name="Obdélník 4"/>
          <p:cNvSpPr/>
          <p:nvPr/>
        </p:nvSpPr>
        <p:spPr>
          <a:xfrm>
            <a:off x="2967972" y="1145437"/>
            <a:ext cx="6244879" cy="91346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NDGQs -Nitrogen-Doped Graphene Quantum dots</a:t>
            </a:r>
          </a:p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Liquid fuels </a:t>
            </a:r>
            <a:r>
              <a:rPr lang="cs-CZ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smtClean="0">
                <a:solidFill>
                  <a:schemeClr val="tx1"/>
                </a:solidFill>
              </a:rPr>
              <a:t>CH</a:t>
            </a:r>
            <a:r>
              <a:rPr lang="en-US" sz="1400" baseline="-25000" dirty="0" smtClean="0">
                <a:solidFill>
                  <a:schemeClr val="tx1"/>
                </a:solidFill>
              </a:rPr>
              <a:t>3</a:t>
            </a:r>
            <a:r>
              <a:rPr lang="en-US" sz="1400" dirty="0" smtClean="0">
                <a:solidFill>
                  <a:schemeClr val="tx1"/>
                </a:solidFill>
              </a:rPr>
              <a:t>CH</a:t>
            </a:r>
            <a:r>
              <a:rPr lang="en-US" sz="1400" baseline="-25000" dirty="0" smtClean="0">
                <a:solidFill>
                  <a:schemeClr val="tx1"/>
                </a:solidFill>
              </a:rPr>
              <a:t>2</a:t>
            </a:r>
            <a:r>
              <a:rPr lang="en-US" sz="1400" dirty="0" smtClean="0">
                <a:solidFill>
                  <a:schemeClr val="tx1"/>
                </a:solidFill>
              </a:rPr>
              <a:t>OH, C</a:t>
            </a:r>
            <a:r>
              <a:rPr lang="en-US" sz="1400" baseline="-25000" dirty="0" smtClean="0">
                <a:solidFill>
                  <a:schemeClr val="tx1"/>
                </a:solidFill>
              </a:rPr>
              <a:t>2</a:t>
            </a:r>
            <a:r>
              <a:rPr lang="en-US" sz="1400" dirty="0" smtClean="0">
                <a:solidFill>
                  <a:schemeClr val="tx1"/>
                </a:solidFill>
              </a:rPr>
              <a:t>H</a:t>
            </a:r>
            <a:r>
              <a:rPr lang="en-US" sz="1400" baseline="-25000" dirty="0" smtClean="0">
                <a:solidFill>
                  <a:schemeClr val="tx1"/>
                </a:solidFill>
              </a:rPr>
              <a:t>2</a:t>
            </a:r>
            <a:r>
              <a:rPr lang="en-US" sz="1400" dirty="0" smtClean="0">
                <a:solidFill>
                  <a:schemeClr val="tx1"/>
                </a:solidFill>
              </a:rPr>
              <a:t>,….. 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21" name="Obdélník 20"/>
          <p:cNvSpPr/>
          <p:nvPr/>
        </p:nvSpPr>
        <p:spPr>
          <a:xfrm>
            <a:off x="2967972" y="2058897"/>
            <a:ext cx="6181884" cy="79732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 smtClean="0">
                <a:solidFill>
                  <a:schemeClr val="tx1"/>
                </a:solidFill>
              </a:rPr>
              <a:t>Quantum     </a:t>
            </a:r>
            <a:r>
              <a:rPr lang="en-US" sz="1600" dirty="0" smtClean="0">
                <a:solidFill>
                  <a:schemeClr val="tx1"/>
                </a:solidFill>
              </a:rPr>
              <a:t>Photo - Engineered Catalysts</a:t>
            </a:r>
          </a:p>
          <a:p>
            <a:r>
              <a:rPr lang="en-US" sz="1600" dirty="0" smtClean="0">
                <a:solidFill>
                  <a:schemeClr val="tx1"/>
                </a:solidFill>
              </a:rPr>
              <a:t>                            Photo – electrochemical – H2 production</a:t>
            </a:r>
          </a:p>
          <a:p>
            <a:r>
              <a:rPr lang="en-US" sz="1600" dirty="0" smtClean="0">
                <a:solidFill>
                  <a:schemeClr val="tx1"/>
                </a:solidFill>
              </a:rPr>
              <a:t>                            Photolysis</a:t>
            </a:r>
            <a:endParaRPr lang="en-US" sz="1600" dirty="0">
              <a:solidFill>
                <a:schemeClr val="tx1"/>
              </a:solidFill>
            </a:endParaRPr>
          </a:p>
        </p:txBody>
      </p:sp>
      <p:pic>
        <p:nvPicPr>
          <p:cNvPr id="3074" name="Picture 2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1722" y="2132856"/>
            <a:ext cx="921271" cy="257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Obdélník 27"/>
          <p:cNvSpPr/>
          <p:nvPr/>
        </p:nvSpPr>
        <p:spPr>
          <a:xfrm>
            <a:off x="2988231" y="3717437"/>
            <a:ext cx="2663889" cy="9356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 smtClean="0">
              <a:solidFill>
                <a:schemeClr val="tx1"/>
              </a:solidFill>
            </a:endParaRPr>
          </a:p>
          <a:p>
            <a:pPr algn="ctr"/>
            <a:endParaRPr lang="en-US" sz="2000" b="1" dirty="0" smtClean="0">
              <a:solidFill>
                <a:schemeClr val="tx1"/>
              </a:solidFill>
            </a:endParaRPr>
          </a:p>
          <a:p>
            <a:pPr algn="ctr"/>
            <a:endParaRPr lang="en-US" sz="2000" b="1" dirty="0" smtClean="0">
              <a:solidFill>
                <a:schemeClr val="tx1"/>
              </a:solidFill>
            </a:endParaRPr>
          </a:p>
          <a:p>
            <a:pPr algn="ctr"/>
            <a:endParaRPr lang="en-US" sz="2000" b="1" dirty="0" smtClean="0">
              <a:solidFill>
                <a:schemeClr val="tx1"/>
              </a:solidFill>
            </a:endParaRPr>
          </a:p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 </a:t>
            </a:r>
          </a:p>
          <a:p>
            <a:pPr algn="ctr"/>
            <a:endParaRPr lang="en-US" sz="2000" b="1" dirty="0" smtClean="0">
              <a:solidFill>
                <a:schemeClr val="tx1"/>
              </a:solidFill>
            </a:endParaRPr>
          </a:p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 </a:t>
            </a:r>
          </a:p>
          <a:p>
            <a:pPr algn="ctr"/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395536" y="4653136"/>
            <a:ext cx="2425939" cy="141783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HER </a:t>
            </a:r>
            <a:r>
              <a:rPr lang="en-US" sz="1200" dirty="0" smtClean="0">
                <a:solidFill>
                  <a:schemeClr val="tx1"/>
                </a:solidFill>
              </a:rPr>
              <a:t>hydrogen evolution reaction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H</a:t>
            </a:r>
            <a:r>
              <a:rPr lang="en-US" baseline="-25000" dirty="0" smtClean="0">
                <a:solidFill>
                  <a:schemeClr val="tx1"/>
                </a:solidFill>
              </a:rPr>
              <a:t>2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cs-CZ" dirty="0" smtClean="0">
                <a:solidFill>
                  <a:schemeClr val="tx1"/>
                </a:solidFill>
              </a:rPr>
              <a:t>S</a:t>
            </a:r>
            <a:r>
              <a:rPr lang="en-US" dirty="0" err="1" smtClean="0">
                <a:solidFill>
                  <a:schemeClr val="tx1"/>
                </a:solidFill>
              </a:rPr>
              <a:t>torage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H</a:t>
            </a:r>
            <a:r>
              <a:rPr lang="en-US" baseline="-25000" dirty="0">
                <a:solidFill>
                  <a:schemeClr val="tx1"/>
                </a:solidFill>
              </a:rPr>
              <a:t>2 </a:t>
            </a:r>
            <a:r>
              <a:rPr lang="cs-CZ" baseline="-25000" dirty="0" smtClean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FUEL CELLS</a:t>
            </a:r>
            <a:endParaRPr lang="cs-CZ" dirty="0" smtClean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PEC</a:t>
            </a:r>
            <a:r>
              <a:rPr lang="cs-CZ" sz="1000" dirty="0" smtClean="0">
                <a:solidFill>
                  <a:schemeClr val="tx1"/>
                </a:solidFill>
              </a:rPr>
              <a:t>  </a:t>
            </a:r>
            <a:r>
              <a:rPr lang="cs-CZ" sz="1200" noProof="1" smtClean="0">
                <a:solidFill>
                  <a:schemeClr val="tx1"/>
                </a:solidFill>
              </a:rPr>
              <a:t>photo electrochemical  cells</a:t>
            </a:r>
          </a:p>
        </p:txBody>
      </p:sp>
      <p:sp>
        <p:nvSpPr>
          <p:cNvPr id="32" name="Obdélník 31"/>
          <p:cNvSpPr/>
          <p:nvPr/>
        </p:nvSpPr>
        <p:spPr>
          <a:xfrm>
            <a:off x="2965783" y="3496796"/>
            <a:ext cx="6249256" cy="575284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000" b="1" dirty="0" smtClean="0">
              <a:solidFill>
                <a:schemeClr val="tx1"/>
              </a:solidFill>
            </a:endParaRPr>
          </a:p>
          <a:p>
            <a:r>
              <a:rPr lang="en-US" sz="2000" b="1" dirty="0" smtClean="0">
                <a:solidFill>
                  <a:schemeClr val="tx1"/>
                </a:solidFill>
              </a:rPr>
              <a:t>             </a:t>
            </a:r>
          </a:p>
          <a:p>
            <a:r>
              <a:rPr lang="en-US" sz="2000" b="1" dirty="0" smtClean="0">
                <a:solidFill>
                  <a:schemeClr val="tx1"/>
                </a:solidFill>
              </a:rPr>
              <a:t>          </a:t>
            </a:r>
          </a:p>
          <a:p>
            <a:r>
              <a:rPr lang="en-US" sz="2000" b="1" dirty="0" smtClean="0">
                <a:solidFill>
                  <a:schemeClr val="tx1"/>
                </a:solidFill>
              </a:rPr>
              <a:t>         Thermomechanical, Plasmolysis,…</a:t>
            </a:r>
          </a:p>
          <a:p>
            <a:r>
              <a:rPr lang="en-US" sz="2000" b="1" dirty="0" smtClean="0">
                <a:solidFill>
                  <a:schemeClr val="tx1"/>
                </a:solidFill>
              </a:rPr>
              <a:t> </a:t>
            </a:r>
          </a:p>
          <a:p>
            <a:endParaRPr lang="en-US" sz="2000" b="1" dirty="0" smtClean="0">
              <a:solidFill>
                <a:schemeClr val="tx1"/>
              </a:solidFill>
            </a:endParaRPr>
          </a:p>
          <a:p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16" name="Obdélník 15"/>
          <p:cNvSpPr/>
          <p:nvPr/>
        </p:nvSpPr>
        <p:spPr>
          <a:xfrm>
            <a:off x="14358" y="1501527"/>
            <a:ext cx="2074516" cy="631329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b="1" dirty="0" smtClean="0">
                <a:solidFill>
                  <a:schemeClr val="tx1"/>
                </a:solidFill>
              </a:rPr>
              <a:t>CCS</a:t>
            </a:r>
            <a:r>
              <a:rPr lang="en-US" sz="800" noProof="1" smtClean="0">
                <a:solidFill>
                  <a:schemeClr val="tx1"/>
                </a:solidFill>
              </a:rPr>
              <a:t>  </a:t>
            </a:r>
            <a:r>
              <a:rPr lang="en-US" sz="1100" noProof="1" smtClean="0">
                <a:solidFill>
                  <a:schemeClr val="tx1"/>
                </a:solidFill>
              </a:rPr>
              <a:t>membrane  CO</a:t>
            </a:r>
            <a:r>
              <a:rPr lang="en-US" sz="1100" baseline="-25000" noProof="1" smtClean="0">
                <a:solidFill>
                  <a:schemeClr val="tx1"/>
                </a:solidFill>
              </a:rPr>
              <a:t>2</a:t>
            </a:r>
            <a:r>
              <a:rPr lang="en-US" sz="1100" noProof="1" smtClean="0">
                <a:solidFill>
                  <a:schemeClr val="tx1"/>
                </a:solidFill>
              </a:rPr>
              <a:t>/N</a:t>
            </a:r>
            <a:r>
              <a:rPr lang="en-US" sz="1100" baseline="-25000" noProof="1" smtClean="0">
                <a:solidFill>
                  <a:schemeClr val="tx1"/>
                </a:solidFill>
              </a:rPr>
              <a:t>2</a:t>
            </a:r>
            <a:endParaRPr lang="en-US" sz="1100" noProof="1" smtClean="0">
              <a:solidFill>
                <a:schemeClr val="tx1"/>
              </a:solidFill>
            </a:endParaRPr>
          </a:p>
          <a:p>
            <a:r>
              <a:rPr lang="en-US" sz="900" noProof="1" smtClean="0">
                <a:solidFill>
                  <a:schemeClr val="tx1"/>
                </a:solidFill>
              </a:rPr>
              <a:t> </a:t>
            </a:r>
            <a:r>
              <a:rPr lang="en-US" sz="1600" b="1" dirty="0" smtClean="0">
                <a:solidFill>
                  <a:schemeClr val="tx1"/>
                </a:solidFill>
              </a:rPr>
              <a:t>RES </a:t>
            </a:r>
            <a:r>
              <a:rPr lang="en-US" sz="1100" dirty="0" smtClean="0">
                <a:solidFill>
                  <a:schemeClr val="tx1"/>
                </a:solidFill>
              </a:rPr>
              <a:t>development</a:t>
            </a:r>
            <a:endParaRPr lang="en-US" sz="1100" b="1" dirty="0">
              <a:solidFill>
                <a:schemeClr val="tx1"/>
              </a:solidFill>
            </a:endParaRPr>
          </a:p>
        </p:txBody>
      </p:sp>
      <p:sp>
        <p:nvSpPr>
          <p:cNvPr id="35" name="Obdélník 34"/>
          <p:cNvSpPr/>
          <p:nvPr/>
        </p:nvSpPr>
        <p:spPr>
          <a:xfrm>
            <a:off x="3990" y="1506725"/>
            <a:ext cx="2102155" cy="631329"/>
          </a:xfrm>
          <a:prstGeom prst="rect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800" b="1" dirty="0" smtClean="0"/>
              <a:t> </a:t>
            </a:r>
            <a:r>
              <a:rPr lang="en-US" sz="1400" dirty="0" smtClean="0"/>
              <a:t>CO</a:t>
            </a:r>
            <a:r>
              <a:rPr lang="en-US" sz="1400" baseline="-25000" dirty="0" smtClean="0"/>
              <a:t>2</a:t>
            </a:r>
            <a:r>
              <a:rPr lang="cs-CZ" sz="1400" baseline="-25000" dirty="0" smtClean="0"/>
              <a:t> </a:t>
            </a:r>
            <a:r>
              <a:rPr lang="cs-CZ" sz="1400" dirty="0"/>
              <a:t>-</a:t>
            </a:r>
            <a:r>
              <a:rPr lang="cs-CZ" sz="1400" baseline="-25000" dirty="0" smtClean="0"/>
              <a:t> </a:t>
            </a:r>
            <a:r>
              <a:rPr lang="en-US" sz="1400" dirty="0" smtClean="0"/>
              <a:t>Electricity</a:t>
            </a:r>
            <a:r>
              <a:rPr lang="cs-CZ" sz="1400" dirty="0" smtClean="0"/>
              <a:t> - </a:t>
            </a:r>
            <a:r>
              <a:rPr lang="en-US" sz="1400" dirty="0" smtClean="0"/>
              <a:t>H</a:t>
            </a:r>
            <a:r>
              <a:rPr lang="en-US" sz="1400" baseline="-25000" dirty="0" smtClean="0"/>
              <a:t>2</a:t>
            </a:r>
            <a:r>
              <a:rPr lang="en-US" sz="1400" dirty="0" smtClean="0"/>
              <a:t>O </a:t>
            </a:r>
            <a:r>
              <a:rPr lang="cs-CZ" sz="1400" dirty="0" smtClean="0"/>
              <a:t> (H</a:t>
            </a:r>
            <a:r>
              <a:rPr lang="en-US" sz="1400" baseline="-25000" dirty="0"/>
              <a:t>2</a:t>
            </a:r>
            <a:r>
              <a:rPr lang="cs-CZ" sz="1200" dirty="0" smtClean="0"/>
              <a:t>)</a:t>
            </a:r>
            <a:endParaRPr lang="en-US" sz="1400" b="1" baseline="-25000" dirty="0" smtClean="0"/>
          </a:p>
        </p:txBody>
      </p:sp>
      <p:sp>
        <p:nvSpPr>
          <p:cNvPr id="29" name="Obdélník 28"/>
          <p:cNvSpPr/>
          <p:nvPr/>
        </p:nvSpPr>
        <p:spPr>
          <a:xfrm>
            <a:off x="2967972" y="2856219"/>
            <a:ext cx="6259898" cy="665799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000" b="1" dirty="0" smtClean="0">
              <a:solidFill>
                <a:schemeClr val="tx1"/>
              </a:solidFill>
            </a:endParaRPr>
          </a:p>
          <a:p>
            <a:endParaRPr lang="en-US" sz="2000" b="1" dirty="0" smtClean="0">
              <a:solidFill>
                <a:schemeClr val="tx1"/>
              </a:solidFill>
            </a:endParaRPr>
          </a:p>
          <a:p>
            <a:r>
              <a:rPr lang="cs-CZ" sz="2000" dirty="0" smtClean="0">
                <a:solidFill>
                  <a:schemeClr val="tx1"/>
                </a:solidFill>
              </a:rPr>
              <a:t>GENETICS,  PBE - </a:t>
            </a:r>
            <a:r>
              <a:rPr lang="en-US" sz="2000" dirty="0" smtClean="0">
                <a:solidFill>
                  <a:schemeClr val="tx1"/>
                </a:solidFill>
              </a:rPr>
              <a:t>Photo bio</a:t>
            </a:r>
            <a:r>
              <a:rPr lang="cs-CZ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smtClean="0">
                <a:solidFill>
                  <a:schemeClr val="tx1"/>
                </a:solidFill>
              </a:rPr>
              <a:t>electrochemical systems </a:t>
            </a:r>
          </a:p>
          <a:p>
            <a:r>
              <a:rPr lang="en-US" sz="1200" dirty="0" smtClean="0">
                <a:solidFill>
                  <a:schemeClr val="tx1"/>
                </a:solidFill>
              </a:rPr>
              <a:t>bacteria interaction with electrodes by exchanging electrons,  directly or via redox mediators</a:t>
            </a:r>
          </a:p>
          <a:p>
            <a:endParaRPr lang="en-US" sz="1200" b="1" dirty="0" smtClean="0">
              <a:solidFill>
                <a:schemeClr val="tx1"/>
              </a:solidFill>
            </a:endParaRPr>
          </a:p>
          <a:p>
            <a:r>
              <a:rPr lang="en-US" sz="2000" b="1" dirty="0" smtClean="0">
                <a:solidFill>
                  <a:schemeClr val="tx1"/>
                </a:solidFill>
              </a:rPr>
              <a:t> </a:t>
            </a:r>
          </a:p>
          <a:p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30" name="Obdélník 29"/>
          <p:cNvSpPr/>
          <p:nvPr/>
        </p:nvSpPr>
        <p:spPr>
          <a:xfrm>
            <a:off x="2937949" y="2855242"/>
            <a:ext cx="6255546" cy="634969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400" dirty="0" smtClean="0"/>
              <a:t>                         </a:t>
            </a:r>
          </a:p>
          <a:p>
            <a:r>
              <a:rPr lang="cs-CZ" sz="2400" dirty="0" smtClean="0"/>
              <a:t>MICROBIOLOGY DEVELOPMENT</a:t>
            </a:r>
          </a:p>
          <a:p>
            <a:r>
              <a:rPr lang="cs-CZ" sz="2400" dirty="0" smtClean="0"/>
              <a:t>   </a:t>
            </a:r>
          </a:p>
        </p:txBody>
      </p:sp>
      <p:sp>
        <p:nvSpPr>
          <p:cNvPr id="2" name="Obdélník 1"/>
          <p:cNvSpPr/>
          <p:nvPr/>
        </p:nvSpPr>
        <p:spPr>
          <a:xfrm>
            <a:off x="2967972" y="751361"/>
            <a:ext cx="6219219" cy="394076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6" name="Obdélník 35"/>
          <p:cNvSpPr/>
          <p:nvPr/>
        </p:nvSpPr>
        <p:spPr>
          <a:xfrm>
            <a:off x="2948396" y="1145437"/>
            <a:ext cx="6238795" cy="91346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2400" dirty="0" smtClean="0"/>
          </a:p>
          <a:p>
            <a:endParaRPr lang="cs-CZ" sz="2400" dirty="0" smtClean="0"/>
          </a:p>
          <a:p>
            <a:r>
              <a:rPr lang="cs-CZ" sz="2400" dirty="0" smtClean="0"/>
              <a:t>EU FLAGSHIP -  GRAPHENE </a:t>
            </a:r>
            <a:endParaRPr lang="cs-CZ" sz="2400" dirty="0"/>
          </a:p>
          <a:p>
            <a:r>
              <a:rPr lang="cs-CZ" sz="2400" dirty="0" smtClean="0"/>
              <a:t> </a:t>
            </a:r>
            <a:endParaRPr lang="en-US" sz="2400" dirty="0" smtClean="0"/>
          </a:p>
          <a:p>
            <a:endParaRPr lang="en-US" sz="2400" dirty="0" smtClean="0"/>
          </a:p>
        </p:txBody>
      </p:sp>
      <p:sp>
        <p:nvSpPr>
          <p:cNvPr id="57" name="Obdélník 56"/>
          <p:cNvSpPr/>
          <p:nvPr/>
        </p:nvSpPr>
        <p:spPr>
          <a:xfrm>
            <a:off x="2948396" y="555351"/>
            <a:ext cx="6256705" cy="587567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000" dirty="0"/>
              <a:t>CO</a:t>
            </a:r>
            <a:r>
              <a:rPr lang="cs-CZ" sz="2000" baseline="-25000" dirty="0"/>
              <a:t>2 </a:t>
            </a:r>
            <a:r>
              <a:rPr lang="cs-CZ" sz="2000" baseline="-25000" dirty="0" smtClean="0"/>
              <a:t> </a:t>
            </a:r>
            <a:r>
              <a:rPr lang="cs-CZ" sz="2000" dirty="0" smtClean="0"/>
              <a:t>MINERALIZATION </a:t>
            </a:r>
            <a:endParaRPr lang="cs-CZ" sz="2000" dirty="0"/>
          </a:p>
        </p:txBody>
      </p:sp>
      <p:sp>
        <p:nvSpPr>
          <p:cNvPr id="58" name="Obdélník 57"/>
          <p:cNvSpPr/>
          <p:nvPr/>
        </p:nvSpPr>
        <p:spPr>
          <a:xfrm>
            <a:off x="189321" y="3953758"/>
            <a:ext cx="1274425" cy="65119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300" noProof="1" smtClean="0">
                <a:solidFill>
                  <a:schemeClr val="tx1"/>
                </a:solidFill>
              </a:rPr>
              <a:t>P2A2P (NH</a:t>
            </a:r>
            <a:r>
              <a:rPr lang="cs-CZ" sz="1300" baseline="-25000" noProof="1" smtClean="0">
                <a:solidFill>
                  <a:schemeClr val="tx1"/>
                </a:solidFill>
              </a:rPr>
              <a:t>3</a:t>
            </a:r>
            <a:r>
              <a:rPr lang="cs-CZ" sz="1300" noProof="1" smtClean="0">
                <a:solidFill>
                  <a:schemeClr val="tx1"/>
                </a:solidFill>
              </a:rPr>
              <a:t>)</a:t>
            </a:r>
          </a:p>
          <a:p>
            <a:pPr algn="ctr"/>
            <a:r>
              <a:rPr lang="cs-CZ" sz="900" noProof="1" smtClean="0">
                <a:solidFill>
                  <a:schemeClr val="tx1"/>
                </a:solidFill>
              </a:rPr>
              <a:t>Ammonia economy</a:t>
            </a:r>
          </a:p>
          <a:p>
            <a:pPr algn="ctr"/>
            <a:endParaRPr lang="en-US" sz="1300" dirty="0">
              <a:solidFill>
                <a:schemeClr val="tx1"/>
              </a:solidFill>
            </a:endParaRPr>
          </a:p>
        </p:txBody>
      </p:sp>
      <p:sp>
        <p:nvSpPr>
          <p:cNvPr id="14" name="Obousměrná svislá šipka 13"/>
          <p:cNvSpPr/>
          <p:nvPr/>
        </p:nvSpPr>
        <p:spPr>
          <a:xfrm>
            <a:off x="755576" y="3807399"/>
            <a:ext cx="75921" cy="178279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2" name="Obdélník 61"/>
          <p:cNvSpPr/>
          <p:nvPr/>
        </p:nvSpPr>
        <p:spPr>
          <a:xfrm>
            <a:off x="14358" y="2132856"/>
            <a:ext cx="2138107" cy="1763682"/>
          </a:xfrm>
          <a:prstGeom prst="rect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400" b="1" baseline="-25000" dirty="0" smtClean="0"/>
          </a:p>
          <a:p>
            <a:r>
              <a:rPr lang="cs-CZ" sz="16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        </a:t>
            </a:r>
            <a:r>
              <a:rPr lang="en-US" sz="16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IN</a:t>
            </a:r>
            <a:r>
              <a:rPr lang="cs-CZ" sz="16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N</a:t>
            </a:r>
            <a:r>
              <a:rPr lang="en-US" sz="16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OVATION  </a:t>
            </a:r>
          </a:p>
          <a:p>
            <a:r>
              <a:rPr lang="cs-CZ" sz="10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 </a:t>
            </a:r>
            <a:r>
              <a:rPr lang="en-US" sz="9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SMART ELECTRICITY</a:t>
            </a:r>
            <a:r>
              <a:rPr lang="cs-CZ" sz="9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9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MANAGEMENT</a:t>
            </a:r>
            <a:endParaRPr lang="cs-CZ" sz="900" b="1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endParaRPr lang="cs-CZ" sz="5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r>
              <a:rPr lang="cs-CZ" sz="12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    -    </a:t>
            </a:r>
            <a:r>
              <a:rPr lang="en-US" sz="12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Distribution</a:t>
            </a:r>
            <a:r>
              <a:rPr lang="cs-CZ" sz="12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- </a:t>
            </a:r>
            <a:r>
              <a:rPr lang="en-US" sz="12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grid</a:t>
            </a:r>
          </a:p>
          <a:p>
            <a:r>
              <a:rPr lang="cs-CZ" sz="12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    -    BATTERY</a:t>
            </a:r>
          </a:p>
          <a:p>
            <a:r>
              <a:rPr lang="cs-CZ" sz="12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    -    V2G</a:t>
            </a:r>
          </a:p>
          <a:p>
            <a:r>
              <a:rPr lang="cs-CZ" sz="12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    -    P2 </a:t>
            </a:r>
            <a:r>
              <a:rPr lang="en-US" sz="12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Chemicals</a:t>
            </a:r>
          </a:p>
          <a:p>
            <a:r>
              <a:rPr lang="cs-CZ" sz="12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    -    P2 Hydrogen</a:t>
            </a:r>
          </a:p>
          <a:p>
            <a:r>
              <a:rPr lang="cs-CZ" sz="12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cs-CZ" sz="12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   -    e </a:t>
            </a:r>
            <a:r>
              <a:rPr lang="cs-CZ" sz="12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- </a:t>
            </a:r>
            <a:r>
              <a:rPr lang="cs-CZ" sz="12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mobility</a:t>
            </a:r>
          </a:p>
          <a:p>
            <a:r>
              <a:rPr lang="cs-CZ" sz="12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cs-CZ" sz="12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   -    g - mobility</a:t>
            </a:r>
          </a:p>
          <a:p>
            <a:r>
              <a:rPr lang="cs-CZ" sz="12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 </a:t>
            </a:r>
            <a:endParaRPr lang="en-US" sz="12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4" name="Obdélník 63"/>
          <p:cNvSpPr/>
          <p:nvPr/>
        </p:nvSpPr>
        <p:spPr>
          <a:xfrm>
            <a:off x="227357" y="4653135"/>
            <a:ext cx="2668492" cy="1427372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 sz="2400" dirty="0" smtClean="0"/>
          </a:p>
          <a:p>
            <a:pPr algn="ctr"/>
            <a:r>
              <a:rPr lang="en-US" sz="2400" dirty="0" smtClean="0"/>
              <a:t>H</a:t>
            </a:r>
            <a:r>
              <a:rPr lang="en-US" sz="2400" baseline="-25000" dirty="0" smtClean="0"/>
              <a:t>2</a:t>
            </a:r>
          </a:p>
          <a:p>
            <a:pPr algn="ctr"/>
            <a:r>
              <a:rPr lang="en-US" sz="2400" dirty="0" smtClean="0"/>
              <a:t>development</a:t>
            </a:r>
          </a:p>
        </p:txBody>
      </p:sp>
      <p:sp>
        <p:nvSpPr>
          <p:cNvPr id="66" name="Obdélník 65"/>
          <p:cNvSpPr/>
          <p:nvPr/>
        </p:nvSpPr>
        <p:spPr>
          <a:xfrm>
            <a:off x="2923503" y="3501320"/>
            <a:ext cx="6269992" cy="57076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400" dirty="0" smtClean="0"/>
              <a:t>INDIRECT  CO</a:t>
            </a:r>
            <a:r>
              <a:rPr lang="cs-CZ" sz="2400" baseline="-25000" dirty="0" smtClean="0"/>
              <a:t>2</a:t>
            </a:r>
            <a:r>
              <a:rPr lang="cs-CZ" sz="2400" dirty="0" smtClean="0"/>
              <a:t> CONVERSION PROGRESS</a:t>
            </a:r>
            <a:endParaRPr lang="cs-CZ" sz="2400" dirty="0"/>
          </a:p>
        </p:txBody>
      </p:sp>
      <p:sp>
        <p:nvSpPr>
          <p:cNvPr id="40" name="Obdélník 39"/>
          <p:cNvSpPr/>
          <p:nvPr/>
        </p:nvSpPr>
        <p:spPr>
          <a:xfrm>
            <a:off x="2980614" y="-6500"/>
            <a:ext cx="6155769" cy="483172"/>
          </a:xfrm>
          <a:prstGeom prst="rect">
            <a:avLst/>
          </a:prstGeom>
          <a:solidFill>
            <a:schemeClr val="bg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Vegetal ecosystem role in CO2 capture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41" name="Obdélník 40"/>
          <p:cNvSpPr/>
          <p:nvPr/>
        </p:nvSpPr>
        <p:spPr>
          <a:xfrm>
            <a:off x="2980614" y="-18256"/>
            <a:ext cx="6256705" cy="573607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/>
              <a:t>CO</a:t>
            </a:r>
            <a:r>
              <a:rPr lang="en-US" sz="2000" baseline="-25000" dirty="0" smtClean="0"/>
              <a:t>2  </a:t>
            </a:r>
            <a:r>
              <a:rPr lang="en-US" sz="2000" dirty="0" smtClean="0"/>
              <a:t>NATURAL BIOLOGICAL SEQUESTRATION</a:t>
            </a:r>
            <a:r>
              <a:rPr lang="cs-CZ" sz="2000" dirty="0" smtClean="0"/>
              <a:t>, BECCS</a:t>
            </a:r>
            <a:r>
              <a:rPr lang="en-US" sz="2000" dirty="0" smtClean="0"/>
              <a:t> </a:t>
            </a:r>
            <a:endParaRPr lang="en-US" sz="20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847" y="4356643"/>
            <a:ext cx="1253299" cy="191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" name="Obousměrná svislá šipka 46"/>
          <p:cNvSpPr/>
          <p:nvPr/>
        </p:nvSpPr>
        <p:spPr>
          <a:xfrm>
            <a:off x="738675" y="4489932"/>
            <a:ext cx="75921" cy="178279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8" name="Obdélník 47"/>
          <p:cNvSpPr/>
          <p:nvPr/>
        </p:nvSpPr>
        <p:spPr>
          <a:xfrm>
            <a:off x="189321" y="3953758"/>
            <a:ext cx="1296029" cy="67697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600" dirty="0" smtClean="0"/>
          </a:p>
          <a:p>
            <a:pPr algn="ctr"/>
            <a:r>
              <a:rPr lang="en-US" sz="1400" dirty="0" smtClean="0"/>
              <a:t>Power to Ammonia</a:t>
            </a:r>
          </a:p>
          <a:p>
            <a:pPr algn="ctr"/>
            <a:r>
              <a:rPr lang="en-US" sz="800" dirty="0" smtClean="0"/>
              <a:t>Nitrogen-Hydrogen</a:t>
            </a:r>
          </a:p>
          <a:p>
            <a:pPr algn="ctr"/>
            <a:endParaRPr lang="en-US" sz="1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2993" y="2076424"/>
            <a:ext cx="1227952" cy="778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Obdélník 36"/>
          <p:cNvSpPr/>
          <p:nvPr/>
        </p:nvSpPr>
        <p:spPr>
          <a:xfrm>
            <a:off x="2988231" y="2076669"/>
            <a:ext cx="6253473" cy="761778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200" dirty="0" smtClean="0"/>
              <a:t>QUANTUM  ENERGY  </a:t>
            </a:r>
            <a:r>
              <a:rPr lang="en-US" sz="1600" dirty="0" smtClean="0"/>
              <a:t>(PEC – Photo electrochemical  cells, Photosensitizer compounds, Photocatalysts,  Artificial leaf…) </a:t>
            </a:r>
          </a:p>
          <a:p>
            <a:endParaRPr lang="en-US" sz="2400" dirty="0" smtClean="0"/>
          </a:p>
          <a:p>
            <a:endParaRPr lang="en-US" sz="2400" dirty="0" smtClean="0"/>
          </a:p>
        </p:txBody>
      </p:sp>
      <p:pic>
        <p:nvPicPr>
          <p:cNvPr id="42" name="Picture 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7949" y="4653135"/>
            <a:ext cx="3343554" cy="1417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5015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1292" y="188640"/>
            <a:ext cx="9153942" cy="1031051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/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z="1200" dirty="0" smtClean="0"/>
              <a:t>Ceramic, Polymeric</a:t>
            </a:r>
            <a:r>
              <a:rPr lang="cs-CZ" sz="1200" dirty="0" smtClean="0"/>
              <a:t> (</a:t>
            </a:r>
            <a:r>
              <a:rPr lang="en-US" sz="1200" dirty="0" smtClean="0"/>
              <a:t>spiral-wound, envelope, hollow, hybrid</a:t>
            </a:r>
            <a:r>
              <a:rPr lang="cs-CZ" sz="1200" dirty="0" smtClean="0"/>
              <a:t> aminopolymer)</a:t>
            </a:r>
            <a:r>
              <a:rPr lang="en-US" sz="1200" dirty="0" smtClean="0"/>
              <a:t> </a:t>
            </a:r>
            <a:r>
              <a:rPr lang="cs-CZ" sz="1200" dirty="0" smtClean="0"/>
              <a:t>    </a:t>
            </a:r>
            <a:r>
              <a:rPr lang="cs-CZ" altLang="cs-CZ" sz="1600" b="1" noProof="1" smtClean="0">
                <a:cs typeface="Arial" pitchFamily="34" charset="0"/>
              </a:rPr>
              <a:t>PEI</a:t>
            </a:r>
            <a:r>
              <a:rPr lang="cs-CZ" altLang="cs-CZ" sz="1600" noProof="1" smtClean="0">
                <a:cs typeface="Arial" pitchFamily="34" charset="0"/>
              </a:rPr>
              <a:t> </a:t>
            </a:r>
            <a:r>
              <a:rPr lang="cs-CZ" sz="1200" dirty="0" smtClean="0"/>
              <a:t>polyethyleneimine (MCM 41)</a:t>
            </a:r>
            <a:endParaRPr lang="en-US" altLang="cs-CZ" sz="1200" noProof="1"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en-US" altLang="cs-CZ" sz="1600" b="1" i="0" u="none" strike="noStrike" cap="none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Courier New" pitchFamily="49" charset="0"/>
              </a:rPr>
              <a:t>TFC</a:t>
            </a:r>
            <a:r>
              <a:rPr kumimoji="0" lang="en-US" altLang="cs-CZ" sz="1600" b="0" i="0" u="none" strike="noStrike" cap="none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Courier New" pitchFamily="49" charset="0"/>
              </a:rPr>
              <a:t>-</a:t>
            </a:r>
            <a:r>
              <a:rPr lang="en-US" sz="1400" b="1" noProof="1" smtClean="0"/>
              <a:t>T</a:t>
            </a:r>
            <a:r>
              <a:rPr lang="en-US" sz="1200" noProof="1" smtClean="0"/>
              <a:t>hin </a:t>
            </a:r>
            <a:r>
              <a:rPr lang="en-US" sz="1400" b="1" noProof="1" smtClean="0"/>
              <a:t>F</a:t>
            </a:r>
            <a:r>
              <a:rPr lang="en-US" sz="1200" noProof="1" smtClean="0"/>
              <a:t>ilm </a:t>
            </a:r>
            <a:r>
              <a:rPr lang="en-US" sz="1400" b="1" noProof="1" smtClean="0"/>
              <a:t>C</a:t>
            </a:r>
            <a:r>
              <a:rPr lang="en-US" sz="1200" noProof="1" smtClean="0"/>
              <a:t>omposite                      </a:t>
            </a:r>
            <a:r>
              <a:rPr lang="en-US" sz="1600" b="1" noProof="1" smtClean="0"/>
              <a:t>PDMS</a:t>
            </a:r>
            <a:r>
              <a:rPr lang="en-US" sz="1600" noProof="1" smtClean="0"/>
              <a:t>-</a:t>
            </a:r>
            <a:r>
              <a:rPr lang="en-US" sz="1400" b="1" noProof="1" smtClean="0"/>
              <a:t>P</a:t>
            </a:r>
            <a:r>
              <a:rPr lang="en-US" sz="1200" noProof="1" smtClean="0"/>
              <a:t>oly</a:t>
            </a:r>
            <a:r>
              <a:rPr lang="en-US" sz="1400" b="1" noProof="1" smtClean="0"/>
              <a:t>D</a:t>
            </a:r>
            <a:r>
              <a:rPr lang="en-US" sz="1200" noProof="1" smtClean="0"/>
              <a:t>i</a:t>
            </a:r>
            <a:r>
              <a:rPr lang="en-US" sz="1400" b="1" noProof="1" smtClean="0"/>
              <a:t>M</a:t>
            </a:r>
            <a:r>
              <a:rPr lang="en-US" sz="1200" noProof="1" smtClean="0"/>
              <a:t>ethyl</a:t>
            </a:r>
            <a:r>
              <a:rPr lang="en-US" sz="1400" b="1" noProof="1" smtClean="0"/>
              <a:t>S</a:t>
            </a:r>
            <a:r>
              <a:rPr lang="en-US" sz="1200" noProof="1" smtClean="0"/>
              <a:t>iloxane </a:t>
            </a:r>
            <a:r>
              <a:rPr lang="en-US" sz="1600" noProof="1" smtClean="0"/>
              <a:t>       </a:t>
            </a:r>
            <a:r>
              <a:rPr lang="en-US" sz="1600" b="1" noProof="1" smtClean="0"/>
              <a:t>PEO</a:t>
            </a:r>
            <a:r>
              <a:rPr lang="en-US" sz="1600" noProof="1" smtClean="0"/>
              <a:t>- </a:t>
            </a:r>
            <a:r>
              <a:rPr lang="en-US" sz="1400" b="1" noProof="1" smtClean="0"/>
              <a:t>P</a:t>
            </a:r>
            <a:r>
              <a:rPr lang="en-US" sz="1200" noProof="1" smtClean="0"/>
              <a:t>oly</a:t>
            </a:r>
            <a:r>
              <a:rPr lang="en-US" sz="1400" b="1" noProof="1" smtClean="0"/>
              <a:t>E</a:t>
            </a:r>
            <a:r>
              <a:rPr lang="en-US" sz="1200" noProof="1" smtClean="0"/>
              <a:t>thylene </a:t>
            </a:r>
            <a:r>
              <a:rPr lang="en-US" sz="1400" b="1" noProof="1" smtClean="0"/>
              <a:t>O</a:t>
            </a:r>
            <a:r>
              <a:rPr lang="en-US" sz="1200" noProof="1" smtClean="0"/>
              <a:t>xide      </a:t>
            </a:r>
            <a:r>
              <a:rPr kumimoji="0" lang="en-US" altLang="cs-CZ" sz="1600" b="1" i="0" u="none" strike="noStrike" cap="none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EO</a:t>
            </a:r>
            <a:r>
              <a:rPr kumimoji="0" lang="en-US" altLang="cs-CZ" sz="1600" b="0" i="0" u="none" strike="noStrike" cap="none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-</a:t>
            </a:r>
            <a:r>
              <a:rPr lang="en-US" altLang="cs-CZ" sz="1400" b="1" noProof="1" smtClean="0">
                <a:cs typeface="Arial" pitchFamily="34" charset="0"/>
              </a:rPr>
              <a:t>E</a:t>
            </a:r>
            <a:r>
              <a:rPr kumimoji="0" lang="en-US" altLang="cs-CZ" sz="1200" b="0" i="0" u="none" strike="noStrike" cap="none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thylene </a:t>
            </a:r>
            <a:r>
              <a:rPr kumimoji="0" lang="en-US" altLang="cs-CZ" sz="1400" b="1" i="0" u="none" strike="noStrike" cap="none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O</a:t>
            </a:r>
            <a:r>
              <a:rPr kumimoji="0" lang="en-US" altLang="cs-CZ" sz="1200" b="0" i="0" u="none" strike="noStrike" cap="none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xide</a:t>
            </a:r>
            <a:r>
              <a:rPr kumimoji="0" lang="cs-CZ" altLang="cs-CZ" sz="1200" b="0" i="0" u="none" strike="noStrike" cap="none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 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altLang="cs-CZ" sz="1600" b="1" noProof="1" smtClean="0">
                <a:cs typeface="Arial" pitchFamily="34" charset="0"/>
              </a:rPr>
              <a:t>PEBAX</a:t>
            </a:r>
            <a:r>
              <a:rPr lang="en-US" altLang="cs-CZ" sz="1600" noProof="1" smtClean="0">
                <a:cs typeface="Arial" pitchFamily="34" charset="0"/>
              </a:rPr>
              <a:t> -</a:t>
            </a:r>
            <a:r>
              <a:rPr lang="en-US" altLang="cs-CZ" sz="1200" noProof="1" smtClean="0">
                <a:cs typeface="Arial" pitchFamily="34" charset="0"/>
              </a:rPr>
              <a:t>PA-polyamid+PB polyether</a:t>
            </a:r>
            <a:r>
              <a:rPr lang="en-US" altLang="cs-CZ" sz="1400" noProof="1" smtClean="0">
                <a:cs typeface="Arial" pitchFamily="34" charset="0"/>
              </a:rPr>
              <a:t>   </a:t>
            </a:r>
            <a:r>
              <a:rPr kumimoji="0" lang="en-US" altLang="cs-CZ" sz="1600" b="1" i="0" u="none" strike="noStrike" cap="none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PBT</a:t>
            </a:r>
            <a:r>
              <a:rPr kumimoji="0" lang="en-US" altLang="cs-CZ" sz="1600" b="0" i="0" u="none" strike="noStrike" cap="none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-</a:t>
            </a:r>
            <a:r>
              <a:rPr lang="en-US" sz="1400" b="1" noProof="1" smtClean="0"/>
              <a:t>P</a:t>
            </a:r>
            <a:r>
              <a:rPr lang="en-US" sz="1200" noProof="1" smtClean="0"/>
              <a:t>oly(</a:t>
            </a:r>
            <a:r>
              <a:rPr lang="en-US" sz="1400" b="1" noProof="1" smtClean="0"/>
              <a:t>B</a:t>
            </a:r>
            <a:r>
              <a:rPr lang="en-US" sz="1200" noProof="1" smtClean="0"/>
              <a:t>utylene </a:t>
            </a:r>
            <a:r>
              <a:rPr lang="en-US" sz="1400" b="1" noProof="1" smtClean="0"/>
              <a:t>T</a:t>
            </a:r>
            <a:r>
              <a:rPr lang="en-US" sz="1200" noProof="1" smtClean="0"/>
              <a:t>erephthalate)    </a:t>
            </a:r>
            <a:r>
              <a:rPr lang="en-US" sz="1600" b="1" noProof="1" smtClean="0"/>
              <a:t>PBT+PEO</a:t>
            </a:r>
            <a:r>
              <a:rPr lang="en-US" sz="1200" noProof="1" smtClean="0"/>
              <a:t>,….</a:t>
            </a:r>
            <a:r>
              <a:rPr lang="cs-CZ" sz="1200" noProof="1" smtClean="0"/>
              <a:t> </a:t>
            </a:r>
            <a:endParaRPr lang="en-US" sz="1200" noProof="1" smtClean="0"/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altLang="cs-CZ" sz="800" noProof="1" smtClean="0">
              <a:hlinkClick r:id="rId2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altLang="cs-CZ" sz="800" noProof="1" smtClean="0">
                <a:cs typeface="Arial" pitchFamily="34" charset="0"/>
                <a:hlinkClick r:id="rId2"/>
              </a:rPr>
              <a:t> </a:t>
            </a:r>
            <a:r>
              <a:rPr lang="en-US" altLang="cs-CZ" sz="600" noProof="1" smtClean="0">
                <a:cs typeface="Arial" pitchFamily="34" charset="0"/>
                <a:hlinkClick r:id="rId2"/>
              </a:rPr>
              <a:t>https://www.researchgate.net/publication/264615211_Highly_permeable_membrane_materials_for_CO2_capture</a:t>
            </a:r>
            <a:r>
              <a:rPr lang="en-US" altLang="cs-CZ" sz="600" noProof="1" smtClean="0">
                <a:cs typeface="Arial" pitchFamily="34" charset="0"/>
              </a:rPr>
              <a:t> </a:t>
            </a:r>
            <a:r>
              <a:rPr lang="cs-CZ" altLang="cs-CZ" sz="600" noProof="1">
                <a:cs typeface="Arial" pitchFamily="34" charset="0"/>
              </a:rPr>
              <a:t> </a:t>
            </a:r>
            <a:r>
              <a:rPr lang="cs-CZ" altLang="cs-CZ" sz="600" noProof="1" smtClean="0">
                <a:cs typeface="Arial" pitchFamily="34" charset="0"/>
              </a:rPr>
              <a:t>          </a:t>
            </a:r>
            <a:r>
              <a:rPr lang="cs-CZ" altLang="cs-CZ" sz="600" noProof="1">
                <a:cs typeface="Arial" pitchFamily="34" charset="0"/>
                <a:hlinkClick r:id="rId3"/>
              </a:rPr>
              <a:t>https://</a:t>
            </a:r>
            <a:r>
              <a:rPr lang="cs-CZ" altLang="cs-CZ" sz="600" noProof="1" smtClean="0">
                <a:cs typeface="Arial" pitchFamily="34" charset="0"/>
                <a:hlinkClick r:id="rId3"/>
              </a:rPr>
              <a:t>www.researchgate.net/publication/286409831_Hybrid_aminopolymer-silica_materials_for_efficient_CO2_adsorption</a:t>
            </a:r>
            <a:r>
              <a:rPr lang="cs-CZ" altLang="cs-CZ" sz="600" noProof="1" smtClean="0">
                <a:cs typeface="Arial" pitchFamily="34" charset="0"/>
              </a:rPr>
              <a:t> </a:t>
            </a:r>
            <a:endParaRPr lang="en-US" altLang="cs-CZ" sz="600" noProof="1" smtClean="0">
              <a:cs typeface="Arial" pitchFamily="34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1412776"/>
            <a:ext cx="9144000" cy="96949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/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z="2000" b="1" dirty="0"/>
              <a:t>MCFCs </a:t>
            </a:r>
            <a:r>
              <a:rPr lang="en-US" sz="2000" b="1" dirty="0" smtClean="0"/>
              <a:t> </a:t>
            </a:r>
            <a:r>
              <a:rPr lang="en-US" altLang="cs-CZ" sz="1600" b="1" dirty="0" smtClean="0">
                <a:ea typeface="Times New Roman" pitchFamily="18" charset="0"/>
                <a:cs typeface="Courier New" pitchFamily="49" charset="0"/>
              </a:rPr>
              <a:t>( &gt; 600°C</a:t>
            </a:r>
            <a:r>
              <a:rPr lang="cs-CZ" altLang="cs-CZ" sz="1600" b="1" dirty="0" smtClean="0">
                <a:ea typeface="Times New Roman" pitchFamily="18" charset="0"/>
                <a:cs typeface="Courier New" pitchFamily="49" charset="0"/>
              </a:rPr>
              <a:t> - </a:t>
            </a:r>
            <a:r>
              <a:rPr lang="en-US" sz="1600" b="1" dirty="0" smtClean="0"/>
              <a:t>Allow  capture CO</a:t>
            </a:r>
            <a:r>
              <a:rPr lang="en-US" sz="1600" b="1" baseline="-25000" dirty="0" smtClean="0"/>
              <a:t>2</a:t>
            </a:r>
            <a:r>
              <a:rPr lang="en-US" sz="1600" b="1" dirty="0" smtClean="0"/>
              <a:t> and produce power at the same time</a:t>
            </a:r>
            <a:r>
              <a:rPr lang="en-US" altLang="cs-CZ" sz="1600" b="1" dirty="0" smtClean="0">
                <a:ea typeface="Times New Roman" pitchFamily="18" charset="0"/>
                <a:cs typeface="Courier New" pitchFamily="49" charset="0"/>
              </a:rPr>
              <a:t>)</a:t>
            </a:r>
            <a:endParaRPr lang="cs-CZ" altLang="cs-CZ" sz="1600" b="1" dirty="0" smtClean="0">
              <a:ea typeface="Times New Roman" pitchFamily="18" charset="0"/>
              <a:cs typeface="Courier New" pitchFamily="49" charset="0"/>
            </a:endParaRPr>
          </a:p>
          <a:p>
            <a:r>
              <a:rPr lang="en-US" sz="1600" dirty="0"/>
              <a:t>Combined Electric Power and </a:t>
            </a:r>
            <a:r>
              <a:rPr lang="cs-CZ" sz="1600" dirty="0" smtClean="0"/>
              <a:t>CO2 </a:t>
            </a:r>
            <a:r>
              <a:rPr lang="en-US" sz="1600" dirty="0" smtClean="0"/>
              <a:t>Separation</a:t>
            </a:r>
            <a:r>
              <a:rPr lang="cs-CZ" sz="1600" dirty="0" smtClean="0"/>
              <a:t> </a:t>
            </a:r>
            <a:r>
              <a:rPr lang="en-US" sz="1600" dirty="0" smtClean="0"/>
              <a:t>(</a:t>
            </a:r>
            <a:r>
              <a:rPr lang="en-US" sz="1600" dirty="0"/>
              <a:t>CEAPCS) </a:t>
            </a:r>
            <a:r>
              <a:rPr lang="cs-CZ" sz="1600" dirty="0" smtClean="0"/>
              <a:t>   </a:t>
            </a:r>
            <a:r>
              <a:rPr lang="cs-CZ" sz="1000" dirty="0" smtClean="0"/>
              <a:t>COAL 2 POWER (integrace SOFC)  </a:t>
            </a:r>
            <a:r>
              <a:rPr lang="en-US" sz="1000" dirty="0" smtClean="0"/>
              <a:t>efficiency</a:t>
            </a:r>
            <a:r>
              <a:rPr lang="cs-CZ" sz="1000" dirty="0" smtClean="0"/>
              <a:t> 45-50%</a:t>
            </a:r>
            <a:endParaRPr lang="en-US" sz="1000" dirty="0"/>
          </a:p>
          <a:p>
            <a:r>
              <a:rPr lang="en-US" sz="800" dirty="0">
                <a:hlinkClick r:id="rId4"/>
              </a:rPr>
              <a:t>https://</a:t>
            </a:r>
            <a:r>
              <a:rPr lang="en-US" sz="800" dirty="0" smtClean="0">
                <a:hlinkClick r:id="rId4"/>
              </a:rPr>
              <a:t>www.wyoleg.gov/InterimCommittee/2017/09-0629APPENDIXF-1.pdf</a:t>
            </a:r>
            <a:r>
              <a:rPr lang="cs-CZ" sz="800" dirty="0" smtClean="0"/>
              <a:t> </a:t>
            </a:r>
            <a:endParaRPr lang="en-US" sz="800" dirty="0" smtClean="0"/>
          </a:p>
          <a:p>
            <a:r>
              <a:rPr lang="en-US" sz="800" dirty="0" smtClean="0">
                <a:hlinkClick r:id="rId5"/>
              </a:rPr>
              <a:t>https://www.sciencedirect.com/science/article/abs/pii/S1750583612001053</a:t>
            </a:r>
            <a:r>
              <a:rPr lang="en-US" sz="800" dirty="0" smtClean="0"/>
              <a:t> </a:t>
            </a:r>
            <a:endParaRPr lang="cs-CZ" sz="800" dirty="0" smtClean="0"/>
          </a:p>
          <a:p>
            <a:r>
              <a:rPr lang="en-US" sz="800" dirty="0">
                <a:hlinkClick r:id="rId6"/>
              </a:rPr>
              <a:t>https://ac.els-cdn.com/S1876610217313851/1-s2.0-S1876610217313851-main.pdf?_</a:t>
            </a:r>
            <a:r>
              <a:rPr lang="en-US" sz="800" dirty="0" smtClean="0">
                <a:hlinkClick r:id="rId6"/>
              </a:rPr>
              <a:t>tid=2c25eaee-6750-4d86-9fcd-db09d93c4090&amp;acdnat=1540734522_f9718030ed4393c68c63536b77e3ce47</a:t>
            </a:r>
            <a:r>
              <a:rPr lang="cs-CZ" sz="800" dirty="0" smtClean="0"/>
              <a:t> </a:t>
            </a:r>
            <a:endParaRPr lang="en-US" sz="800" dirty="0" smtClean="0"/>
          </a:p>
        </p:txBody>
      </p:sp>
      <p:sp>
        <p:nvSpPr>
          <p:cNvPr id="5" name="Obdélník 4"/>
          <p:cNvSpPr/>
          <p:nvPr/>
        </p:nvSpPr>
        <p:spPr>
          <a:xfrm>
            <a:off x="-26507" y="2564904"/>
            <a:ext cx="9121416" cy="1107996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r>
              <a:rPr lang="en-US" sz="1400" b="1" dirty="0" smtClean="0"/>
              <a:t>Primary amines</a:t>
            </a:r>
            <a:r>
              <a:rPr lang="cs-CZ" sz="1400" b="1" dirty="0" smtClean="0"/>
              <a:t> </a:t>
            </a:r>
            <a:r>
              <a:rPr lang="cs-CZ" sz="1200" dirty="0" smtClean="0"/>
              <a:t>(MAE,EDA)</a:t>
            </a:r>
            <a:r>
              <a:rPr lang="en-US" sz="1200" dirty="0" smtClean="0"/>
              <a:t>, </a:t>
            </a:r>
            <a:r>
              <a:rPr lang="en-US" sz="1400" b="1" dirty="0" smtClean="0"/>
              <a:t>Secondary amines</a:t>
            </a:r>
            <a:r>
              <a:rPr lang="cs-CZ" sz="1400" b="1" dirty="0" smtClean="0"/>
              <a:t> </a:t>
            </a:r>
            <a:r>
              <a:rPr lang="cs-CZ" sz="1200" dirty="0" smtClean="0"/>
              <a:t>(DEA,DIPA) </a:t>
            </a:r>
            <a:r>
              <a:rPr lang="en-US" sz="1200" dirty="0" smtClean="0"/>
              <a:t>, </a:t>
            </a:r>
            <a:r>
              <a:rPr lang="en-US" sz="1400" b="1" dirty="0" smtClean="0"/>
              <a:t>Tertiary amines</a:t>
            </a:r>
            <a:r>
              <a:rPr lang="cs-CZ" sz="1400" b="1" dirty="0" smtClean="0"/>
              <a:t> </a:t>
            </a:r>
            <a:r>
              <a:rPr lang="cs-CZ" sz="1200" dirty="0" smtClean="0"/>
              <a:t>(MDEA,TEA) </a:t>
            </a:r>
            <a:r>
              <a:rPr lang="en-US" sz="1200" dirty="0" smtClean="0"/>
              <a:t>, </a:t>
            </a:r>
            <a:r>
              <a:rPr lang="en-US" sz="1400" b="1" dirty="0" smtClean="0"/>
              <a:t>Hindered amines</a:t>
            </a:r>
            <a:r>
              <a:rPr lang="cs-CZ" sz="1400" b="1" dirty="0" smtClean="0"/>
              <a:t> </a:t>
            </a:r>
            <a:r>
              <a:rPr lang="cs-CZ" sz="1200" dirty="0" smtClean="0"/>
              <a:t>(AMP, 2-PE)</a:t>
            </a:r>
          </a:p>
          <a:p>
            <a:r>
              <a:rPr lang="en-US" sz="1400" b="1" dirty="0" smtClean="0"/>
              <a:t>Polyamines</a:t>
            </a:r>
            <a:r>
              <a:rPr lang="cs-CZ" sz="1200" dirty="0" smtClean="0"/>
              <a:t> (PZ,HEP)</a:t>
            </a:r>
            <a:r>
              <a:rPr lang="cs-CZ" sz="1200" dirty="0"/>
              <a:t> </a:t>
            </a:r>
            <a:r>
              <a:rPr lang="cs-CZ" sz="1200" dirty="0" smtClean="0"/>
              <a:t>     </a:t>
            </a:r>
            <a:r>
              <a:rPr lang="en-US" sz="1400" b="1" dirty="0" smtClean="0"/>
              <a:t>Alkali carbonates</a:t>
            </a:r>
            <a:r>
              <a:rPr lang="cs-CZ" sz="1400" b="1" dirty="0"/>
              <a:t> </a:t>
            </a:r>
            <a:r>
              <a:rPr lang="cs-CZ" sz="1200" dirty="0" smtClean="0"/>
              <a:t>(K</a:t>
            </a:r>
            <a:r>
              <a:rPr lang="cs-CZ" sz="1200" baseline="-25000" dirty="0" smtClean="0"/>
              <a:t>2</a:t>
            </a:r>
            <a:r>
              <a:rPr lang="cs-CZ" sz="1200" dirty="0" smtClean="0"/>
              <a:t>CO</a:t>
            </a:r>
            <a:r>
              <a:rPr lang="cs-CZ" sz="1200" baseline="-25000" dirty="0"/>
              <a:t>3</a:t>
            </a:r>
            <a:r>
              <a:rPr lang="cs-CZ" sz="1200" dirty="0" smtClean="0"/>
              <a:t>, Na</a:t>
            </a:r>
            <a:r>
              <a:rPr lang="cs-CZ" sz="1200" baseline="-25000" dirty="0" smtClean="0"/>
              <a:t>2</a:t>
            </a:r>
            <a:r>
              <a:rPr lang="cs-CZ" sz="1200" dirty="0" smtClean="0"/>
              <a:t>CO</a:t>
            </a:r>
            <a:r>
              <a:rPr lang="cs-CZ" sz="1200" baseline="-25000" dirty="0" smtClean="0"/>
              <a:t>3</a:t>
            </a:r>
            <a:r>
              <a:rPr lang="cs-CZ" sz="1200" dirty="0" smtClean="0"/>
              <a:t>)</a:t>
            </a:r>
            <a:r>
              <a:rPr lang="cs-CZ" sz="1200" dirty="0"/>
              <a:t> </a:t>
            </a:r>
            <a:r>
              <a:rPr lang="cs-CZ" sz="1200" dirty="0" smtClean="0"/>
              <a:t>    </a:t>
            </a:r>
            <a:r>
              <a:rPr lang="en-US" sz="1200" dirty="0" smtClean="0"/>
              <a:t> </a:t>
            </a:r>
            <a:r>
              <a:rPr lang="en-US" sz="1400" b="1" dirty="0" smtClean="0"/>
              <a:t>Ammonia</a:t>
            </a:r>
            <a:r>
              <a:rPr lang="cs-CZ" sz="1200" dirty="0"/>
              <a:t> </a:t>
            </a:r>
            <a:r>
              <a:rPr lang="cs-CZ" sz="1200" dirty="0" smtClean="0"/>
              <a:t>(NH</a:t>
            </a:r>
            <a:r>
              <a:rPr lang="cs-CZ" sz="1200" baseline="-25000" dirty="0" smtClean="0"/>
              <a:t>3</a:t>
            </a:r>
            <a:r>
              <a:rPr lang="cs-CZ" sz="1200" dirty="0" smtClean="0"/>
              <a:t>)        </a:t>
            </a:r>
            <a:r>
              <a:rPr lang="en-US" sz="1200" dirty="0" smtClean="0"/>
              <a:t> </a:t>
            </a:r>
            <a:r>
              <a:rPr lang="en-US" sz="1400" b="1" dirty="0" smtClean="0"/>
              <a:t>Amino acid salts</a:t>
            </a:r>
            <a:r>
              <a:rPr lang="en-US" sz="1200" dirty="0" smtClean="0"/>
              <a:t>,</a:t>
            </a:r>
            <a:endParaRPr lang="cs-CZ" sz="1200" dirty="0" smtClean="0"/>
          </a:p>
          <a:p>
            <a:r>
              <a:rPr lang="en-US" sz="1400" b="1" dirty="0" smtClean="0"/>
              <a:t>Ionic Liquids</a:t>
            </a:r>
            <a:r>
              <a:rPr lang="cs-CZ" sz="1400" b="1" dirty="0"/>
              <a:t> </a:t>
            </a:r>
            <a:r>
              <a:rPr lang="cs-CZ" sz="1200" dirty="0" smtClean="0"/>
              <a:t>([</a:t>
            </a:r>
            <a:r>
              <a:rPr lang="cs-CZ" sz="1200" noProof="1" smtClean="0"/>
              <a:t>bmim</a:t>
            </a:r>
            <a:r>
              <a:rPr lang="cs-CZ" sz="1200" dirty="0" smtClean="0"/>
              <a:t>]-</a:t>
            </a:r>
            <a:r>
              <a:rPr lang="cs-CZ" sz="1200" dirty="0"/>
              <a:t>BF</a:t>
            </a:r>
            <a:r>
              <a:rPr lang="cs-CZ" sz="1200" baseline="-25000" dirty="0"/>
              <a:t>4</a:t>
            </a:r>
            <a:r>
              <a:rPr lang="cs-CZ" sz="1200" dirty="0" smtClean="0"/>
              <a:t>) [</a:t>
            </a:r>
            <a:r>
              <a:rPr lang="cs-CZ" sz="1200" dirty="0"/>
              <a:t>bmim</a:t>
            </a:r>
            <a:r>
              <a:rPr lang="cs-CZ" sz="1200" dirty="0" smtClean="0"/>
              <a:t>]-PF</a:t>
            </a:r>
            <a:r>
              <a:rPr lang="cs-CZ" sz="1200" baseline="-25000" dirty="0"/>
              <a:t>6</a:t>
            </a:r>
            <a:r>
              <a:rPr lang="cs-CZ" sz="1200" dirty="0" smtClean="0"/>
              <a:t>)    </a:t>
            </a:r>
            <a:r>
              <a:rPr lang="en-US" sz="1200" dirty="0" smtClean="0"/>
              <a:t> </a:t>
            </a:r>
            <a:r>
              <a:rPr lang="en-US" sz="1400" b="1" dirty="0" smtClean="0"/>
              <a:t>Deep eutectic solvents</a:t>
            </a:r>
            <a:r>
              <a:rPr lang="cs-CZ" sz="1400" b="1" dirty="0"/>
              <a:t>  </a:t>
            </a:r>
            <a:r>
              <a:rPr lang="cs-CZ" sz="1200" dirty="0" smtClean="0"/>
              <a:t>(Choline </a:t>
            </a:r>
            <a:r>
              <a:rPr lang="cs-CZ" sz="1200" dirty="0"/>
              <a:t>chloride (</a:t>
            </a:r>
            <a:r>
              <a:rPr lang="cs-CZ" sz="1200" dirty="0" err="1"/>
              <a:t>ChCl</a:t>
            </a:r>
            <a:r>
              <a:rPr lang="cs-CZ" sz="1200" dirty="0"/>
              <a:t>)/</a:t>
            </a:r>
            <a:r>
              <a:rPr lang="cs-CZ" sz="1200" dirty="0" smtClean="0"/>
              <a:t>MEA </a:t>
            </a:r>
            <a:r>
              <a:rPr lang="cs-CZ" sz="1200" dirty="0"/>
              <a:t>Choline </a:t>
            </a:r>
            <a:r>
              <a:rPr lang="cs-CZ" sz="1200" dirty="0" smtClean="0"/>
              <a:t>chloride </a:t>
            </a:r>
            <a:r>
              <a:rPr lang="cs-CZ" sz="1200" dirty="0"/>
              <a:t>(</a:t>
            </a:r>
            <a:r>
              <a:rPr lang="cs-CZ" sz="1200" dirty="0" err="1"/>
              <a:t>ChCl</a:t>
            </a:r>
            <a:r>
              <a:rPr lang="cs-CZ" sz="1200" dirty="0" smtClean="0"/>
              <a:t>)/urea) </a:t>
            </a:r>
            <a:endParaRPr lang="cs-CZ" sz="1200" dirty="0"/>
          </a:p>
          <a:p>
            <a:endParaRPr lang="en-US" sz="1600" dirty="0" smtClean="0"/>
          </a:p>
          <a:p>
            <a:r>
              <a:rPr lang="en-US" sz="800" dirty="0" smtClean="0">
                <a:hlinkClick r:id="rId7"/>
              </a:rPr>
              <a:t>https://www.researchgate.net/publication/323753367_Solvent_Development_for_Post-Combustion_CO_2_Capture_Recent_Development_and_Opportunities</a:t>
            </a:r>
            <a:r>
              <a:rPr lang="en-US" sz="800" dirty="0" smtClean="0"/>
              <a:t>  </a:t>
            </a:r>
          </a:p>
        </p:txBody>
      </p:sp>
      <p:sp>
        <p:nvSpPr>
          <p:cNvPr id="6" name="Obdélník 5"/>
          <p:cNvSpPr/>
          <p:nvPr/>
        </p:nvSpPr>
        <p:spPr>
          <a:xfrm>
            <a:off x="11292" y="3861048"/>
            <a:ext cx="9132708" cy="58477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en-US" sz="2000" b="1" dirty="0" smtClean="0"/>
              <a:t>High-pressure solvent capture </a:t>
            </a:r>
            <a:r>
              <a:rPr lang="en-US" sz="2000" b="1" dirty="0"/>
              <a:t>with exhaust gas compression </a:t>
            </a:r>
            <a:endParaRPr lang="cs-CZ" sz="2000" b="1" dirty="0" smtClean="0"/>
          </a:p>
          <a:p>
            <a:r>
              <a:rPr lang="cs-CZ" sz="1200" dirty="0"/>
              <a:t>Vysokotlaká absorpce rozpouštědla podporovaná kompresí výfukových </a:t>
            </a:r>
            <a:r>
              <a:rPr lang="cs-CZ" sz="1200" dirty="0" smtClean="0"/>
              <a:t>plynů     </a:t>
            </a:r>
            <a:endParaRPr lang="cs-CZ" sz="1200" dirty="0"/>
          </a:p>
        </p:txBody>
      </p:sp>
      <p:sp>
        <p:nvSpPr>
          <p:cNvPr id="11" name="Obdélník 10"/>
          <p:cNvSpPr/>
          <p:nvPr/>
        </p:nvSpPr>
        <p:spPr>
          <a:xfrm>
            <a:off x="0" y="4600506"/>
            <a:ext cx="9132708" cy="47705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en-US" sz="1400" b="1" dirty="0"/>
              <a:t>Novel CO2 condensation and separation in supersonic flows contributing to carbon capture and storage (CCS</a:t>
            </a:r>
            <a:r>
              <a:rPr lang="en-US" sz="1400" b="1" dirty="0" smtClean="0"/>
              <a:t>)</a:t>
            </a:r>
            <a:endParaRPr lang="cs-CZ" sz="1400" b="1" dirty="0" smtClean="0"/>
          </a:p>
          <a:p>
            <a:r>
              <a:rPr lang="en-US" sz="1100" dirty="0">
                <a:hlinkClick r:id="rId8"/>
              </a:rPr>
              <a:t>https://</a:t>
            </a:r>
            <a:r>
              <a:rPr lang="en-US" sz="1100" dirty="0" smtClean="0">
                <a:hlinkClick r:id="rId8"/>
              </a:rPr>
              <a:t>cordis.europa.eu/project/rcn/213958_en.html</a:t>
            </a:r>
            <a:r>
              <a:rPr lang="cs-CZ" sz="1100" dirty="0" smtClean="0"/>
              <a:t>      UK  + TU DENMARK</a:t>
            </a:r>
            <a:endParaRPr lang="en-US" sz="1100" dirty="0"/>
          </a:p>
        </p:txBody>
      </p:sp>
      <p:sp>
        <p:nvSpPr>
          <p:cNvPr id="13" name="Obdélník 12"/>
          <p:cNvSpPr/>
          <p:nvPr/>
        </p:nvSpPr>
        <p:spPr>
          <a:xfrm>
            <a:off x="11292" y="6627168"/>
            <a:ext cx="9127793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800" dirty="0">
                <a:hlinkClick r:id="rId9"/>
              </a:rPr>
              <a:t>https://ac.els-cdn.com/S1876610217316041/1-s2.0-S1876610217316041-main.pdf?_</a:t>
            </a:r>
            <a:r>
              <a:rPr lang="cs-CZ" sz="800" dirty="0" smtClean="0">
                <a:hlinkClick r:id="rId9"/>
              </a:rPr>
              <a:t>tid=1cbfbebb-c11d-4fb1-ba00-ef7ee040cdf3&amp;acdnat=1543944493_1121b0918217ac298c1c30d2c2261f9a</a:t>
            </a:r>
            <a:r>
              <a:rPr lang="cs-CZ" sz="800" dirty="0" smtClean="0"/>
              <a:t> </a:t>
            </a:r>
            <a:endParaRPr lang="cs-CZ" sz="800" dirty="0"/>
          </a:p>
        </p:txBody>
      </p:sp>
      <p:sp>
        <p:nvSpPr>
          <p:cNvPr id="18" name="Obdélník 17"/>
          <p:cNvSpPr/>
          <p:nvPr/>
        </p:nvSpPr>
        <p:spPr>
          <a:xfrm>
            <a:off x="10632" y="5157192"/>
            <a:ext cx="9132708" cy="146193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endParaRPr lang="cs-CZ" sz="1400" dirty="0" smtClean="0"/>
          </a:p>
          <a:p>
            <a:r>
              <a:rPr lang="en-US" b="1" dirty="0" smtClean="0"/>
              <a:t>Moisture </a:t>
            </a:r>
            <a:r>
              <a:rPr lang="en-US" b="1" dirty="0"/>
              <a:t>Swing Air Capture </a:t>
            </a:r>
            <a:r>
              <a:rPr lang="en-US" b="1" dirty="0" smtClean="0"/>
              <a:t>Technology</a:t>
            </a:r>
            <a:r>
              <a:rPr lang="cs-CZ" b="1" dirty="0"/>
              <a:t> </a:t>
            </a:r>
            <a:r>
              <a:rPr lang="cs-CZ" sz="1400" dirty="0"/>
              <a:t> </a:t>
            </a:r>
            <a:r>
              <a:rPr lang="en-US" sz="1400" dirty="0" smtClean="0"/>
              <a:t>filter</a:t>
            </a:r>
            <a:r>
              <a:rPr lang="cs-CZ" sz="1400" dirty="0" smtClean="0"/>
              <a:t>=</a:t>
            </a:r>
            <a:r>
              <a:rPr lang="en-US" sz="1400" dirty="0" smtClean="0"/>
              <a:t>panels </a:t>
            </a:r>
            <a:r>
              <a:rPr lang="en-US" sz="1400" dirty="0"/>
              <a:t>made of sorbent </a:t>
            </a:r>
            <a:r>
              <a:rPr lang="en-US" sz="1400" dirty="0" smtClean="0"/>
              <a:t>material</a:t>
            </a:r>
            <a:endParaRPr lang="cs-CZ" sz="1400" dirty="0"/>
          </a:p>
          <a:p>
            <a:r>
              <a:rPr lang="cs-CZ" sz="1400" dirty="0" smtClean="0"/>
              <a:t> </a:t>
            </a:r>
            <a:r>
              <a:rPr lang="cs-CZ" sz="1600" b="1" dirty="0" smtClean="0"/>
              <a:t>BICC – </a:t>
            </a:r>
            <a:r>
              <a:rPr lang="cs-CZ" sz="1600" b="1" dirty="0" err="1" smtClean="0"/>
              <a:t>Buiding</a:t>
            </a:r>
            <a:r>
              <a:rPr lang="cs-CZ" sz="1600" b="1" dirty="0" smtClean="0"/>
              <a:t> </a:t>
            </a:r>
            <a:r>
              <a:rPr lang="cs-CZ" sz="1600" b="1" dirty="0" err="1" smtClean="0"/>
              <a:t>Integrated</a:t>
            </a:r>
            <a:r>
              <a:rPr lang="cs-CZ" sz="1600" b="1" dirty="0" smtClean="0"/>
              <a:t> </a:t>
            </a:r>
            <a:r>
              <a:rPr lang="cs-CZ" sz="1600" b="1" dirty="0" err="1" smtClean="0"/>
              <a:t>Carbon</a:t>
            </a:r>
            <a:r>
              <a:rPr lang="cs-CZ" sz="1600" b="1" dirty="0" smtClean="0"/>
              <a:t> </a:t>
            </a:r>
            <a:r>
              <a:rPr lang="cs-CZ" sz="1600" b="1" dirty="0" err="1" smtClean="0"/>
              <a:t>Capturing</a:t>
            </a:r>
            <a:r>
              <a:rPr lang="cs-CZ" sz="1600" b="1" dirty="0" smtClean="0"/>
              <a:t>  </a:t>
            </a:r>
            <a:r>
              <a:rPr lang="en-US" sz="1400" dirty="0" smtClean="0"/>
              <a:t>integrate  </a:t>
            </a:r>
            <a:r>
              <a:rPr lang="cs-CZ" sz="1400" dirty="0" smtClean="0"/>
              <a:t>CC</a:t>
            </a:r>
            <a:r>
              <a:rPr lang="en-US" sz="1400" dirty="0" smtClean="0"/>
              <a:t> technology</a:t>
            </a:r>
            <a:r>
              <a:rPr lang="cs-CZ" sz="1400" dirty="0" smtClean="0"/>
              <a:t> </a:t>
            </a:r>
            <a:r>
              <a:rPr lang="en-US" sz="1400" dirty="0" smtClean="0"/>
              <a:t>onto </a:t>
            </a:r>
            <a:r>
              <a:rPr lang="en-US" sz="1400" dirty="0"/>
              <a:t>building facades. </a:t>
            </a:r>
            <a:endParaRPr lang="cs-CZ" sz="1400" dirty="0" smtClean="0"/>
          </a:p>
          <a:p>
            <a:r>
              <a:rPr lang="cs-CZ" sz="1600" b="1" dirty="0" smtClean="0">
                <a:solidFill>
                  <a:srgbClr val="FF0000"/>
                </a:solidFill>
              </a:rPr>
              <a:t>Na bázi </a:t>
            </a:r>
            <a:r>
              <a:rPr lang="cs-CZ" sz="1600" b="1" dirty="0" err="1">
                <a:solidFill>
                  <a:srgbClr val="FF0000"/>
                </a:solidFill>
              </a:rPr>
              <a:t>iontoměničové</a:t>
            </a:r>
            <a:r>
              <a:rPr lang="cs-CZ" sz="1600" b="1" dirty="0">
                <a:solidFill>
                  <a:srgbClr val="FF0000"/>
                </a:solidFill>
              </a:rPr>
              <a:t> </a:t>
            </a:r>
            <a:r>
              <a:rPr lang="cs-CZ" sz="1600" b="1" dirty="0" smtClean="0">
                <a:solidFill>
                  <a:srgbClr val="FF0000"/>
                </a:solidFill>
              </a:rPr>
              <a:t>pryskyřice</a:t>
            </a:r>
          </a:p>
          <a:p>
            <a:endParaRPr lang="cs-CZ" sz="900" b="1" dirty="0">
              <a:solidFill>
                <a:srgbClr val="FF0000"/>
              </a:solidFill>
            </a:endParaRPr>
          </a:p>
          <a:p>
            <a:endParaRPr lang="en-US" sz="800" dirty="0"/>
          </a:p>
          <a:p>
            <a:r>
              <a:rPr lang="cs-CZ" sz="800" dirty="0">
                <a:hlinkClick r:id="rId10"/>
              </a:rPr>
              <a:t>http://</a:t>
            </a:r>
            <a:r>
              <a:rPr lang="cs-CZ" sz="800" dirty="0" smtClean="0">
                <a:hlinkClick r:id="rId10"/>
              </a:rPr>
              <a:t>www.hrpub.org/download/20180530/CEA5-14811595.pdf</a:t>
            </a:r>
            <a:r>
              <a:rPr lang="cs-CZ" sz="800" dirty="0" smtClean="0"/>
              <a:t>  </a:t>
            </a:r>
            <a:endParaRPr lang="en-US" sz="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6660" y="5225613"/>
            <a:ext cx="1490741" cy="1186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/>
          <p:cNvSpPr/>
          <p:nvPr/>
        </p:nvSpPr>
        <p:spPr>
          <a:xfrm>
            <a:off x="-18964" y="-2382"/>
            <a:ext cx="9165234" cy="695977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 smtClean="0"/>
              <a:t>                      </a:t>
            </a:r>
            <a:r>
              <a:rPr lang="cs-CZ" sz="4000" dirty="0" smtClean="0"/>
              <a:t>  </a:t>
            </a:r>
            <a:r>
              <a:rPr lang="en-US" sz="4000" dirty="0" smtClean="0"/>
              <a:t> TOP SCIENCE</a:t>
            </a:r>
          </a:p>
          <a:p>
            <a:endParaRPr lang="en-US" sz="2400" dirty="0" smtClean="0"/>
          </a:p>
          <a:p>
            <a:r>
              <a:rPr lang="en-US" sz="2400" dirty="0" smtClean="0"/>
              <a:t>            </a:t>
            </a:r>
            <a:r>
              <a:rPr lang="en-US" sz="3200" dirty="0" smtClean="0"/>
              <a:t>New and immature technologies CO</a:t>
            </a:r>
            <a:r>
              <a:rPr lang="en-US" sz="3200" baseline="-25000" dirty="0"/>
              <a:t>2</a:t>
            </a:r>
            <a:r>
              <a:rPr lang="en-US" sz="3200" dirty="0" smtClean="0"/>
              <a:t> capture</a:t>
            </a:r>
          </a:p>
          <a:p>
            <a:endParaRPr lang="en-US" sz="2000" dirty="0" smtClean="0"/>
          </a:p>
          <a:p>
            <a:r>
              <a:rPr lang="en-US" sz="2000" dirty="0" smtClean="0"/>
              <a:t>        </a:t>
            </a:r>
            <a:r>
              <a:rPr lang="en-US" dirty="0" smtClean="0"/>
              <a:t>- Permeable membrane materials  MOF </a:t>
            </a:r>
            <a:r>
              <a:rPr lang="en-US" sz="1200" dirty="0" smtClean="0"/>
              <a:t>(Metal organic framework) </a:t>
            </a:r>
            <a:r>
              <a:rPr lang="en-US" dirty="0" smtClean="0"/>
              <a:t>ZIF </a:t>
            </a:r>
            <a:r>
              <a:rPr lang="en-US" sz="1200" dirty="0" smtClean="0"/>
              <a:t>(zeolite) </a:t>
            </a:r>
            <a:r>
              <a:rPr lang="en-US" dirty="0" smtClean="0"/>
              <a:t>COF </a:t>
            </a:r>
            <a:r>
              <a:rPr lang="en-US" sz="1200" dirty="0" smtClean="0"/>
              <a:t>(covalent)…</a:t>
            </a:r>
          </a:p>
          <a:p>
            <a:r>
              <a:rPr lang="en-US" dirty="0" smtClean="0"/>
              <a:t>         - Molten Carbonate</a:t>
            </a:r>
          </a:p>
          <a:p>
            <a:r>
              <a:rPr lang="en-US" dirty="0" smtClean="0"/>
              <a:t>         - High-pressure combustion with solvent capture</a:t>
            </a:r>
          </a:p>
          <a:p>
            <a:r>
              <a:rPr lang="en-US" dirty="0" smtClean="0"/>
              <a:t>         - Supersonic separator</a:t>
            </a:r>
          </a:p>
          <a:p>
            <a:r>
              <a:rPr lang="en-US" dirty="0" smtClean="0"/>
              <a:t>         - DAC – Direct Air Capture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5001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96" y="747418"/>
            <a:ext cx="9147494" cy="604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Nadpis 1"/>
          <p:cNvSpPr txBox="1">
            <a:spLocks/>
          </p:cNvSpPr>
          <p:nvPr/>
        </p:nvSpPr>
        <p:spPr>
          <a:xfrm>
            <a:off x="3990" y="-18256"/>
            <a:ext cx="2919513" cy="49492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 fontScale="6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700" b="1" dirty="0" smtClean="0">
                <a:latin typeface="+mn-lt"/>
              </a:rPr>
              <a:t>CO</a:t>
            </a:r>
            <a:r>
              <a:rPr lang="en-US" sz="2700" b="1" baseline="-25000" dirty="0" smtClean="0">
                <a:latin typeface="+mn-lt"/>
              </a:rPr>
              <a:t>2</a:t>
            </a:r>
            <a:r>
              <a:rPr lang="en-US" sz="2700" b="1" dirty="0" smtClean="0">
                <a:latin typeface="+mn-lt"/>
              </a:rPr>
              <a:t> VERIFICATION CENTRE</a:t>
            </a:r>
            <a:endParaRPr lang="cs-CZ" sz="2700" b="1" dirty="0" smtClean="0">
              <a:latin typeface="+mn-lt"/>
            </a:endParaRPr>
          </a:p>
          <a:p>
            <a:r>
              <a:rPr lang="cs-CZ" sz="2300" dirty="0" smtClean="0">
                <a:latin typeface="+mn-lt"/>
                <a:hlinkClick r:id="rId4"/>
              </a:rPr>
              <a:t>SCIENCE</a:t>
            </a:r>
            <a:r>
              <a:rPr lang="en-US" sz="2300" dirty="0" smtClean="0">
                <a:latin typeface="+mn-lt"/>
                <a:hlinkClick r:id="rId4"/>
              </a:rPr>
              <a:t>  </a:t>
            </a:r>
            <a:r>
              <a:rPr lang="cs-CZ" sz="2300" dirty="0" smtClean="0">
                <a:latin typeface="+mn-lt"/>
                <a:hlinkClick r:id="rId4"/>
              </a:rPr>
              <a:t>- R&amp;D&amp;I</a:t>
            </a:r>
            <a:endParaRPr lang="en-US" sz="2300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4118449"/>
            <a:ext cx="1975612" cy="1955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719" y="4913049"/>
            <a:ext cx="569559" cy="67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Obdélník 12"/>
          <p:cNvSpPr/>
          <p:nvPr/>
        </p:nvSpPr>
        <p:spPr>
          <a:xfrm>
            <a:off x="210447" y="6103308"/>
            <a:ext cx="9002405" cy="720843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1800" dirty="0" smtClean="0"/>
              <a:t>NG  -  ENERGY OUTPUT</a:t>
            </a:r>
            <a:endParaRPr lang="cs-CZ" sz="1800" dirty="0"/>
          </a:p>
        </p:txBody>
      </p:sp>
      <p:sp>
        <p:nvSpPr>
          <p:cNvPr id="15" name="Obdélník 14"/>
          <p:cNvSpPr/>
          <p:nvPr/>
        </p:nvSpPr>
        <p:spPr>
          <a:xfrm>
            <a:off x="1177381" y="2259612"/>
            <a:ext cx="792088" cy="3506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 smtClean="0"/>
              <a:t>Vanadium</a:t>
            </a:r>
          </a:p>
          <a:p>
            <a:pPr algn="ctr"/>
            <a:r>
              <a:rPr lang="en-US" sz="800" dirty="0" smtClean="0"/>
              <a:t>REDOX </a:t>
            </a:r>
          </a:p>
          <a:p>
            <a:pPr algn="ctr"/>
            <a:r>
              <a:rPr lang="en-US" sz="800" dirty="0" smtClean="0"/>
              <a:t>storage </a:t>
            </a:r>
            <a:endParaRPr lang="en-US" sz="800" dirty="0"/>
          </a:p>
        </p:txBody>
      </p:sp>
      <p:sp>
        <p:nvSpPr>
          <p:cNvPr id="5" name="Obdélník 4"/>
          <p:cNvSpPr/>
          <p:nvPr/>
        </p:nvSpPr>
        <p:spPr>
          <a:xfrm>
            <a:off x="2967972" y="1145437"/>
            <a:ext cx="6244879" cy="91346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NDGQs -Nitrogen-Doped Graphene Quantum dots</a:t>
            </a:r>
          </a:p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Liquid fuels </a:t>
            </a:r>
            <a:r>
              <a:rPr lang="cs-CZ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smtClean="0">
                <a:solidFill>
                  <a:schemeClr val="tx1"/>
                </a:solidFill>
              </a:rPr>
              <a:t>CH</a:t>
            </a:r>
            <a:r>
              <a:rPr lang="en-US" sz="1400" baseline="-25000" dirty="0" smtClean="0">
                <a:solidFill>
                  <a:schemeClr val="tx1"/>
                </a:solidFill>
              </a:rPr>
              <a:t>3</a:t>
            </a:r>
            <a:r>
              <a:rPr lang="en-US" sz="1400" dirty="0" smtClean="0">
                <a:solidFill>
                  <a:schemeClr val="tx1"/>
                </a:solidFill>
              </a:rPr>
              <a:t>CH</a:t>
            </a:r>
            <a:r>
              <a:rPr lang="en-US" sz="1400" baseline="-25000" dirty="0" smtClean="0">
                <a:solidFill>
                  <a:schemeClr val="tx1"/>
                </a:solidFill>
              </a:rPr>
              <a:t>2</a:t>
            </a:r>
            <a:r>
              <a:rPr lang="en-US" sz="1400" dirty="0" smtClean="0">
                <a:solidFill>
                  <a:schemeClr val="tx1"/>
                </a:solidFill>
              </a:rPr>
              <a:t>OH, C</a:t>
            </a:r>
            <a:r>
              <a:rPr lang="en-US" sz="1400" baseline="-25000" dirty="0" smtClean="0">
                <a:solidFill>
                  <a:schemeClr val="tx1"/>
                </a:solidFill>
              </a:rPr>
              <a:t>2</a:t>
            </a:r>
            <a:r>
              <a:rPr lang="en-US" sz="1400" dirty="0" smtClean="0">
                <a:solidFill>
                  <a:schemeClr val="tx1"/>
                </a:solidFill>
              </a:rPr>
              <a:t>H</a:t>
            </a:r>
            <a:r>
              <a:rPr lang="en-US" sz="1400" baseline="-25000" dirty="0" smtClean="0">
                <a:solidFill>
                  <a:schemeClr val="tx1"/>
                </a:solidFill>
              </a:rPr>
              <a:t>2</a:t>
            </a:r>
            <a:r>
              <a:rPr lang="en-US" sz="1400" dirty="0" smtClean="0">
                <a:solidFill>
                  <a:schemeClr val="tx1"/>
                </a:solidFill>
              </a:rPr>
              <a:t>,….. 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21" name="Obdélník 20"/>
          <p:cNvSpPr/>
          <p:nvPr/>
        </p:nvSpPr>
        <p:spPr>
          <a:xfrm>
            <a:off x="2967972" y="2058897"/>
            <a:ext cx="6181884" cy="79732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 smtClean="0">
                <a:solidFill>
                  <a:schemeClr val="tx1"/>
                </a:solidFill>
              </a:rPr>
              <a:t>Quantum     </a:t>
            </a:r>
            <a:r>
              <a:rPr lang="en-US" sz="1600" dirty="0" smtClean="0">
                <a:solidFill>
                  <a:schemeClr val="tx1"/>
                </a:solidFill>
              </a:rPr>
              <a:t>Photo - Engineered Catalysts</a:t>
            </a:r>
          </a:p>
          <a:p>
            <a:r>
              <a:rPr lang="en-US" sz="1600" dirty="0" smtClean="0">
                <a:solidFill>
                  <a:schemeClr val="tx1"/>
                </a:solidFill>
              </a:rPr>
              <a:t>                            Photo – electrochemical – H2 production</a:t>
            </a:r>
          </a:p>
          <a:p>
            <a:r>
              <a:rPr lang="en-US" sz="1600" dirty="0" smtClean="0">
                <a:solidFill>
                  <a:schemeClr val="tx1"/>
                </a:solidFill>
              </a:rPr>
              <a:t>                            Photolysis</a:t>
            </a:r>
            <a:endParaRPr lang="en-US" sz="1600" dirty="0">
              <a:solidFill>
                <a:schemeClr val="tx1"/>
              </a:solidFill>
            </a:endParaRPr>
          </a:p>
        </p:txBody>
      </p:sp>
      <p:pic>
        <p:nvPicPr>
          <p:cNvPr id="3074" name="Picture 2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1722" y="2132856"/>
            <a:ext cx="921271" cy="257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Obdélník 27"/>
          <p:cNvSpPr/>
          <p:nvPr/>
        </p:nvSpPr>
        <p:spPr>
          <a:xfrm>
            <a:off x="2988231" y="3717437"/>
            <a:ext cx="2663889" cy="9356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 smtClean="0">
              <a:solidFill>
                <a:schemeClr val="tx1"/>
              </a:solidFill>
            </a:endParaRPr>
          </a:p>
          <a:p>
            <a:pPr algn="ctr"/>
            <a:endParaRPr lang="en-US" sz="2000" b="1" dirty="0" smtClean="0">
              <a:solidFill>
                <a:schemeClr val="tx1"/>
              </a:solidFill>
            </a:endParaRPr>
          </a:p>
          <a:p>
            <a:pPr algn="ctr"/>
            <a:endParaRPr lang="en-US" sz="2000" b="1" dirty="0" smtClean="0">
              <a:solidFill>
                <a:schemeClr val="tx1"/>
              </a:solidFill>
            </a:endParaRPr>
          </a:p>
          <a:p>
            <a:pPr algn="ctr"/>
            <a:endParaRPr lang="en-US" sz="2000" b="1" dirty="0" smtClean="0">
              <a:solidFill>
                <a:schemeClr val="tx1"/>
              </a:solidFill>
            </a:endParaRPr>
          </a:p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 </a:t>
            </a:r>
          </a:p>
          <a:p>
            <a:pPr algn="ctr"/>
            <a:endParaRPr lang="en-US" sz="2000" b="1" dirty="0" smtClean="0">
              <a:solidFill>
                <a:schemeClr val="tx1"/>
              </a:solidFill>
            </a:endParaRPr>
          </a:p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 </a:t>
            </a:r>
          </a:p>
          <a:p>
            <a:pPr algn="ctr"/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395536" y="4653136"/>
            <a:ext cx="2425939" cy="141783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HER </a:t>
            </a:r>
            <a:r>
              <a:rPr lang="en-US" sz="1200" dirty="0" smtClean="0">
                <a:solidFill>
                  <a:schemeClr val="tx1"/>
                </a:solidFill>
              </a:rPr>
              <a:t>hydrogen evolution reaction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H</a:t>
            </a:r>
            <a:r>
              <a:rPr lang="en-US" baseline="-25000" dirty="0" smtClean="0">
                <a:solidFill>
                  <a:schemeClr val="tx1"/>
                </a:solidFill>
              </a:rPr>
              <a:t>2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cs-CZ" dirty="0" smtClean="0">
                <a:solidFill>
                  <a:schemeClr val="tx1"/>
                </a:solidFill>
              </a:rPr>
              <a:t>S</a:t>
            </a:r>
            <a:r>
              <a:rPr lang="en-US" dirty="0" err="1" smtClean="0">
                <a:solidFill>
                  <a:schemeClr val="tx1"/>
                </a:solidFill>
              </a:rPr>
              <a:t>torage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H</a:t>
            </a:r>
            <a:r>
              <a:rPr lang="en-US" baseline="-25000" dirty="0">
                <a:solidFill>
                  <a:schemeClr val="tx1"/>
                </a:solidFill>
              </a:rPr>
              <a:t>2 </a:t>
            </a:r>
            <a:r>
              <a:rPr lang="cs-CZ" baseline="-25000" dirty="0" smtClean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FUEL CELLS</a:t>
            </a:r>
            <a:endParaRPr lang="cs-CZ" dirty="0" smtClean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PEC</a:t>
            </a:r>
            <a:r>
              <a:rPr lang="cs-CZ" sz="1000" dirty="0" smtClean="0">
                <a:solidFill>
                  <a:schemeClr val="tx1"/>
                </a:solidFill>
              </a:rPr>
              <a:t>  </a:t>
            </a:r>
            <a:r>
              <a:rPr lang="cs-CZ" sz="1200" noProof="1" smtClean="0">
                <a:solidFill>
                  <a:schemeClr val="tx1"/>
                </a:solidFill>
              </a:rPr>
              <a:t>photo electrochemical  cells</a:t>
            </a:r>
          </a:p>
        </p:txBody>
      </p:sp>
      <p:sp>
        <p:nvSpPr>
          <p:cNvPr id="32" name="Obdélník 31"/>
          <p:cNvSpPr/>
          <p:nvPr/>
        </p:nvSpPr>
        <p:spPr>
          <a:xfrm>
            <a:off x="2965783" y="3496796"/>
            <a:ext cx="6249256" cy="575284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000" b="1" dirty="0" smtClean="0">
              <a:solidFill>
                <a:schemeClr val="tx1"/>
              </a:solidFill>
            </a:endParaRPr>
          </a:p>
          <a:p>
            <a:r>
              <a:rPr lang="en-US" sz="2000" b="1" dirty="0" smtClean="0">
                <a:solidFill>
                  <a:schemeClr val="tx1"/>
                </a:solidFill>
              </a:rPr>
              <a:t>             </a:t>
            </a:r>
          </a:p>
          <a:p>
            <a:r>
              <a:rPr lang="en-US" sz="2000" b="1" dirty="0" smtClean="0">
                <a:solidFill>
                  <a:schemeClr val="tx1"/>
                </a:solidFill>
              </a:rPr>
              <a:t>          </a:t>
            </a:r>
          </a:p>
          <a:p>
            <a:r>
              <a:rPr lang="en-US" sz="2000" b="1" dirty="0" smtClean="0">
                <a:solidFill>
                  <a:schemeClr val="tx1"/>
                </a:solidFill>
              </a:rPr>
              <a:t>         Thermomechanical, Plasmolysis,…</a:t>
            </a:r>
          </a:p>
          <a:p>
            <a:r>
              <a:rPr lang="en-US" sz="2000" b="1" dirty="0" smtClean="0">
                <a:solidFill>
                  <a:schemeClr val="tx1"/>
                </a:solidFill>
              </a:rPr>
              <a:t> </a:t>
            </a:r>
          </a:p>
          <a:p>
            <a:endParaRPr lang="en-US" sz="2000" b="1" dirty="0" smtClean="0">
              <a:solidFill>
                <a:schemeClr val="tx1"/>
              </a:solidFill>
            </a:endParaRPr>
          </a:p>
          <a:p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16" name="Obdélník 15"/>
          <p:cNvSpPr/>
          <p:nvPr/>
        </p:nvSpPr>
        <p:spPr>
          <a:xfrm>
            <a:off x="23303" y="1501527"/>
            <a:ext cx="2074516" cy="631329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b="1" dirty="0" smtClean="0">
                <a:solidFill>
                  <a:schemeClr val="tx1"/>
                </a:solidFill>
              </a:rPr>
              <a:t>CCS</a:t>
            </a:r>
            <a:r>
              <a:rPr lang="en-US" sz="800" noProof="1" smtClean="0">
                <a:solidFill>
                  <a:schemeClr val="tx1"/>
                </a:solidFill>
              </a:rPr>
              <a:t>  </a:t>
            </a:r>
            <a:r>
              <a:rPr lang="en-US" sz="1100" noProof="1" smtClean="0">
                <a:solidFill>
                  <a:schemeClr val="tx1"/>
                </a:solidFill>
              </a:rPr>
              <a:t>membrane  CO</a:t>
            </a:r>
            <a:r>
              <a:rPr lang="en-US" sz="1100" baseline="-25000" noProof="1" smtClean="0">
                <a:solidFill>
                  <a:schemeClr val="tx1"/>
                </a:solidFill>
              </a:rPr>
              <a:t>2</a:t>
            </a:r>
            <a:r>
              <a:rPr lang="en-US" sz="1100" noProof="1" smtClean="0">
                <a:solidFill>
                  <a:schemeClr val="tx1"/>
                </a:solidFill>
              </a:rPr>
              <a:t>/N</a:t>
            </a:r>
            <a:r>
              <a:rPr lang="en-US" sz="1100" baseline="-25000" noProof="1" smtClean="0">
                <a:solidFill>
                  <a:schemeClr val="tx1"/>
                </a:solidFill>
              </a:rPr>
              <a:t>2</a:t>
            </a:r>
            <a:endParaRPr lang="en-US" sz="1100" noProof="1" smtClean="0">
              <a:solidFill>
                <a:schemeClr val="tx1"/>
              </a:solidFill>
            </a:endParaRPr>
          </a:p>
          <a:p>
            <a:r>
              <a:rPr lang="en-US" sz="900" noProof="1" smtClean="0">
                <a:solidFill>
                  <a:schemeClr val="tx1"/>
                </a:solidFill>
              </a:rPr>
              <a:t> </a:t>
            </a:r>
            <a:r>
              <a:rPr lang="en-US" sz="1600" b="1" dirty="0" smtClean="0">
                <a:solidFill>
                  <a:schemeClr val="tx1"/>
                </a:solidFill>
              </a:rPr>
              <a:t>RES </a:t>
            </a:r>
            <a:r>
              <a:rPr lang="en-US" sz="1100" dirty="0" smtClean="0">
                <a:solidFill>
                  <a:schemeClr val="tx1"/>
                </a:solidFill>
              </a:rPr>
              <a:t>development</a:t>
            </a:r>
            <a:endParaRPr lang="en-US" sz="1100" b="1" dirty="0">
              <a:solidFill>
                <a:schemeClr val="tx1"/>
              </a:solidFill>
            </a:endParaRPr>
          </a:p>
        </p:txBody>
      </p:sp>
      <p:sp>
        <p:nvSpPr>
          <p:cNvPr id="29" name="Obdélník 28"/>
          <p:cNvSpPr/>
          <p:nvPr/>
        </p:nvSpPr>
        <p:spPr>
          <a:xfrm>
            <a:off x="2967972" y="2856219"/>
            <a:ext cx="6259898" cy="665799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000" b="1" dirty="0" smtClean="0">
              <a:solidFill>
                <a:schemeClr val="tx1"/>
              </a:solidFill>
            </a:endParaRPr>
          </a:p>
          <a:p>
            <a:endParaRPr lang="en-US" sz="2000" b="1" dirty="0" smtClean="0">
              <a:solidFill>
                <a:schemeClr val="tx1"/>
              </a:solidFill>
            </a:endParaRPr>
          </a:p>
          <a:p>
            <a:r>
              <a:rPr lang="cs-CZ" sz="2000" dirty="0" smtClean="0">
                <a:solidFill>
                  <a:schemeClr val="tx1"/>
                </a:solidFill>
              </a:rPr>
              <a:t>GENETICS,  PBE - </a:t>
            </a:r>
            <a:r>
              <a:rPr lang="en-US" sz="2000" dirty="0" smtClean="0">
                <a:solidFill>
                  <a:schemeClr val="tx1"/>
                </a:solidFill>
              </a:rPr>
              <a:t>Photo bio</a:t>
            </a:r>
            <a:r>
              <a:rPr lang="cs-CZ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smtClean="0">
                <a:solidFill>
                  <a:schemeClr val="tx1"/>
                </a:solidFill>
              </a:rPr>
              <a:t>electrochemical systems </a:t>
            </a:r>
          </a:p>
          <a:p>
            <a:r>
              <a:rPr lang="en-US" sz="1200" dirty="0" smtClean="0">
                <a:solidFill>
                  <a:schemeClr val="tx1"/>
                </a:solidFill>
              </a:rPr>
              <a:t>bacteria interaction with electrodes by exchanging electrons,  directly or via redox mediators</a:t>
            </a:r>
          </a:p>
          <a:p>
            <a:endParaRPr lang="en-US" sz="1200" b="1" dirty="0" smtClean="0">
              <a:solidFill>
                <a:schemeClr val="tx1"/>
              </a:solidFill>
            </a:endParaRPr>
          </a:p>
          <a:p>
            <a:r>
              <a:rPr lang="en-US" sz="2000" b="1" dirty="0" smtClean="0">
                <a:solidFill>
                  <a:schemeClr val="tx1"/>
                </a:solidFill>
              </a:rPr>
              <a:t> </a:t>
            </a:r>
          </a:p>
          <a:p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30" name="Obdélník 29"/>
          <p:cNvSpPr/>
          <p:nvPr/>
        </p:nvSpPr>
        <p:spPr>
          <a:xfrm>
            <a:off x="2937949" y="2855242"/>
            <a:ext cx="6255546" cy="634969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400" dirty="0" smtClean="0"/>
              <a:t>                         </a:t>
            </a:r>
          </a:p>
          <a:p>
            <a:r>
              <a:rPr lang="cs-CZ" sz="2400" dirty="0" smtClean="0"/>
              <a:t>MICROBIOLOGY DEVELOPMENT</a:t>
            </a:r>
          </a:p>
          <a:p>
            <a:r>
              <a:rPr lang="cs-CZ" sz="2400" dirty="0" smtClean="0"/>
              <a:t>   </a:t>
            </a:r>
          </a:p>
        </p:txBody>
      </p:sp>
      <p:sp>
        <p:nvSpPr>
          <p:cNvPr id="2" name="Obdélník 1"/>
          <p:cNvSpPr/>
          <p:nvPr/>
        </p:nvSpPr>
        <p:spPr>
          <a:xfrm>
            <a:off x="2967972" y="751361"/>
            <a:ext cx="6219219" cy="394076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6" name="Obdélník 35"/>
          <p:cNvSpPr/>
          <p:nvPr/>
        </p:nvSpPr>
        <p:spPr>
          <a:xfrm>
            <a:off x="2948396" y="1145437"/>
            <a:ext cx="6238795" cy="91346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2400" dirty="0" smtClean="0"/>
          </a:p>
          <a:p>
            <a:endParaRPr lang="cs-CZ" sz="2400" dirty="0" smtClean="0"/>
          </a:p>
          <a:p>
            <a:r>
              <a:rPr lang="cs-CZ" sz="2400" dirty="0" smtClean="0"/>
              <a:t>EU FLAGSHIP -  GRAPHENE </a:t>
            </a:r>
            <a:endParaRPr lang="cs-CZ" sz="2400" dirty="0"/>
          </a:p>
          <a:p>
            <a:r>
              <a:rPr lang="cs-CZ" sz="2400" dirty="0" smtClean="0"/>
              <a:t> </a:t>
            </a:r>
            <a:endParaRPr lang="en-US" sz="2400" dirty="0" smtClean="0"/>
          </a:p>
          <a:p>
            <a:endParaRPr lang="en-US" sz="2400" dirty="0" smtClean="0"/>
          </a:p>
        </p:txBody>
      </p:sp>
      <p:sp>
        <p:nvSpPr>
          <p:cNvPr id="57" name="Obdélník 56"/>
          <p:cNvSpPr/>
          <p:nvPr/>
        </p:nvSpPr>
        <p:spPr>
          <a:xfrm>
            <a:off x="2948396" y="555351"/>
            <a:ext cx="6256705" cy="587567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000" dirty="0"/>
              <a:t>CO</a:t>
            </a:r>
            <a:r>
              <a:rPr lang="cs-CZ" sz="2000" baseline="-25000" dirty="0"/>
              <a:t>2 </a:t>
            </a:r>
            <a:r>
              <a:rPr lang="cs-CZ" sz="2000" baseline="-25000" dirty="0" smtClean="0"/>
              <a:t> </a:t>
            </a:r>
            <a:r>
              <a:rPr lang="cs-CZ" sz="2000" dirty="0" smtClean="0"/>
              <a:t>MINERALIZATION </a:t>
            </a:r>
            <a:endParaRPr lang="cs-CZ" sz="2000" dirty="0"/>
          </a:p>
        </p:txBody>
      </p:sp>
      <p:sp>
        <p:nvSpPr>
          <p:cNvPr id="58" name="Obdélník 57"/>
          <p:cNvSpPr/>
          <p:nvPr/>
        </p:nvSpPr>
        <p:spPr>
          <a:xfrm>
            <a:off x="189321" y="3953758"/>
            <a:ext cx="1274425" cy="65119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300" noProof="1" smtClean="0">
                <a:solidFill>
                  <a:schemeClr val="tx1"/>
                </a:solidFill>
              </a:rPr>
              <a:t>P2A2P (NH</a:t>
            </a:r>
            <a:r>
              <a:rPr lang="cs-CZ" sz="1300" baseline="-25000" noProof="1" smtClean="0">
                <a:solidFill>
                  <a:schemeClr val="tx1"/>
                </a:solidFill>
              </a:rPr>
              <a:t>3</a:t>
            </a:r>
            <a:r>
              <a:rPr lang="cs-CZ" sz="1300" noProof="1" smtClean="0">
                <a:solidFill>
                  <a:schemeClr val="tx1"/>
                </a:solidFill>
              </a:rPr>
              <a:t>)</a:t>
            </a:r>
          </a:p>
          <a:p>
            <a:pPr algn="ctr"/>
            <a:r>
              <a:rPr lang="cs-CZ" sz="900" noProof="1" smtClean="0">
                <a:solidFill>
                  <a:schemeClr val="tx1"/>
                </a:solidFill>
              </a:rPr>
              <a:t>Ammonia economy</a:t>
            </a:r>
          </a:p>
          <a:p>
            <a:pPr algn="ctr"/>
            <a:endParaRPr lang="en-US" sz="1300" dirty="0">
              <a:solidFill>
                <a:schemeClr val="tx1"/>
              </a:solidFill>
            </a:endParaRPr>
          </a:p>
        </p:txBody>
      </p:sp>
      <p:sp>
        <p:nvSpPr>
          <p:cNvPr id="14" name="Obousměrná svislá šipka 13"/>
          <p:cNvSpPr/>
          <p:nvPr/>
        </p:nvSpPr>
        <p:spPr>
          <a:xfrm>
            <a:off x="755576" y="3807399"/>
            <a:ext cx="75921" cy="178279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2" name="Obdélník 61"/>
          <p:cNvSpPr/>
          <p:nvPr/>
        </p:nvSpPr>
        <p:spPr>
          <a:xfrm>
            <a:off x="14358" y="2132856"/>
            <a:ext cx="2138107" cy="1763682"/>
          </a:xfrm>
          <a:prstGeom prst="rect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400" b="1" baseline="-25000" dirty="0" smtClean="0"/>
          </a:p>
          <a:p>
            <a:r>
              <a:rPr lang="cs-CZ" sz="16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        </a:t>
            </a:r>
            <a:r>
              <a:rPr lang="en-US" sz="16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IN</a:t>
            </a:r>
            <a:r>
              <a:rPr lang="cs-CZ" sz="16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N</a:t>
            </a:r>
            <a:r>
              <a:rPr lang="en-US" sz="16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OVATION  </a:t>
            </a:r>
          </a:p>
          <a:p>
            <a:r>
              <a:rPr lang="cs-CZ" sz="10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 </a:t>
            </a:r>
            <a:r>
              <a:rPr lang="en-US" sz="9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SMART ELECTRICITY</a:t>
            </a:r>
            <a:r>
              <a:rPr lang="cs-CZ" sz="9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9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MANAGEMENT</a:t>
            </a:r>
            <a:endParaRPr lang="cs-CZ" sz="900" b="1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endParaRPr lang="cs-CZ" sz="5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r>
              <a:rPr lang="cs-CZ" sz="12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    -    </a:t>
            </a:r>
            <a:r>
              <a:rPr lang="en-US" sz="12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Distribution</a:t>
            </a:r>
            <a:r>
              <a:rPr lang="cs-CZ" sz="12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- </a:t>
            </a:r>
            <a:r>
              <a:rPr lang="en-US" sz="12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grid</a:t>
            </a:r>
          </a:p>
          <a:p>
            <a:r>
              <a:rPr lang="cs-CZ" sz="12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    -    BATTERY</a:t>
            </a:r>
          </a:p>
          <a:p>
            <a:r>
              <a:rPr lang="cs-CZ" sz="12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    -    V2G</a:t>
            </a:r>
          </a:p>
          <a:p>
            <a:r>
              <a:rPr lang="cs-CZ" sz="12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    -    P2 </a:t>
            </a:r>
            <a:r>
              <a:rPr lang="en-US" sz="12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Chemicals</a:t>
            </a:r>
          </a:p>
          <a:p>
            <a:r>
              <a:rPr lang="cs-CZ" sz="12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    -    P2 Hydrogen</a:t>
            </a:r>
          </a:p>
          <a:p>
            <a:r>
              <a:rPr lang="cs-CZ" sz="12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cs-CZ" sz="12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   -    e </a:t>
            </a:r>
            <a:r>
              <a:rPr lang="cs-CZ" sz="12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- </a:t>
            </a:r>
            <a:r>
              <a:rPr lang="cs-CZ" sz="12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mobility</a:t>
            </a:r>
          </a:p>
          <a:p>
            <a:r>
              <a:rPr lang="cs-CZ" sz="12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cs-CZ" sz="12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   -    g - mobility</a:t>
            </a:r>
          </a:p>
          <a:p>
            <a:r>
              <a:rPr lang="cs-CZ" sz="12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 </a:t>
            </a:r>
            <a:endParaRPr lang="en-US" sz="12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4" name="Obdélník 63"/>
          <p:cNvSpPr/>
          <p:nvPr/>
        </p:nvSpPr>
        <p:spPr>
          <a:xfrm>
            <a:off x="227357" y="4653135"/>
            <a:ext cx="2668492" cy="1427372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 sz="2400" dirty="0" smtClean="0"/>
          </a:p>
          <a:p>
            <a:pPr algn="ctr"/>
            <a:r>
              <a:rPr lang="en-US" sz="2400" dirty="0" smtClean="0"/>
              <a:t>H</a:t>
            </a:r>
            <a:r>
              <a:rPr lang="en-US" sz="2400" baseline="-25000" dirty="0" smtClean="0"/>
              <a:t>2</a:t>
            </a:r>
          </a:p>
          <a:p>
            <a:pPr algn="ctr"/>
            <a:r>
              <a:rPr lang="en-US" sz="2400" dirty="0" smtClean="0"/>
              <a:t>development</a:t>
            </a:r>
          </a:p>
        </p:txBody>
      </p:sp>
      <p:sp>
        <p:nvSpPr>
          <p:cNvPr id="66" name="Obdélník 65"/>
          <p:cNvSpPr/>
          <p:nvPr/>
        </p:nvSpPr>
        <p:spPr>
          <a:xfrm>
            <a:off x="2923503" y="3501320"/>
            <a:ext cx="6269992" cy="57076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400" dirty="0" smtClean="0"/>
              <a:t>INDIRECT  CO</a:t>
            </a:r>
            <a:r>
              <a:rPr lang="cs-CZ" sz="2400" baseline="-25000" dirty="0" smtClean="0"/>
              <a:t>2</a:t>
            </a:r>
            <a:r>
              <a:rPr lang="cs-CZ" sz="2400" dirty="0" smtClean="0"/>
              <a:t> CONVERSION PROGRESS</a:t>
            </a:r>
            <a:endParaRPr lang="cs-CZ" sz="2400" dirty="0"/>
          </a:p>
        </p:txBody>
      </p:sp>
      <p:sp>
        <p:nvSpPr>
          <p:cNvPr id="40" name="Obdélník 39"/>
          <p:cNvSpPr/>
          <p:nvPr/>
        </p:nvSpPr>
        <p:spPr>
          <a:xfrm>
            <a:off x="2980614" y="-6500"/>
            <a:ext cx="6155769" cy="483172"/>
          </a:xfrm>
          <a:prstGeom prst="rect">
            <a:avLst/>
          </a:prstGeom>
          <a:solidFill>
            <a:schemeClr val="bg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Vegetal ecosystem role in CO2 capture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41" name="Obdélník 40"/>
          <p:cNvSpPr/>
          <p:nvPr/>
        </p:nvSpPr>
        <p:spPr>
          <a:xfrm>
            <a:off x="2930597" y="-14947"/>
            <a:ext cx="6256705" cy="573607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/>
              <a:t>CO</a:t>
            </a:r>
            <a:r>
              <a:rPr lang="en-US" sz="2000" baseline="-25000" dirty="0" smtClean="0"/>
              <a:t>2  </a:t>
            </a:r>
            <a:r>
              <a:rPr lang="en-US" sz="2000" dirty="0" smtClean="0"/>
              <a:t>NATURAL BIOLOGICAL SEQUESTRATION</a:t>
            </a:r>
            <a:r>
              <a:rPr lang="cs-CZ" sz="2000" dirty="0" smtClean="0"/>
              <a:t>, BECCS</a:t>
            </a:r>
            <a:r>
              <a:rPr lang="en-US" sz="2000" dirty="0" smtClean="0"/>
              <a:t> </a:t>
            </a:r>
            <a:endParaRPr lang="en-US" sz="20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847" y="4356643"/>
            <a:ext cx="1253299" cy="191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" name="Obousměrná svislá šipka 46"/>
          <p:cNvSpPr/>
          <p:nvPr/>
        </p:nvSpPr>
        <p:spPr>
          <a:xfrm>
            <a:off x="738675" y="4489932"/>
            <a:ext cx="75921" cy="178279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8" name="Obdélník 47"/>
          <p:cNvSpPr/>
          <p:nvPr/>
        </p:nvSpPr>
        <p:spPr>
          <a:xfrm>
            <a:off x="189321" y="3953758"/>
            <a:ext cx="1296029" cy="67697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600" dirty="0" smtClean="0"/>
          </a:p>
          <a:p>
            <a:pPr algn="ctr"/>
            <a:r>
              <a:rPr lang="en-US" sz="1400" dirty="0" smtClean="0"/>
              <a:t>Power to Ammonia</a:t>
            </a:r>
          </a:p>
          <a:p>
            <a:pPr algn="ctr"/>
            <a:r>
              <a:rPr lang="en-US" sz="800" dirty="0" smtClean="0"/>
              <a:t>Nitrogen-Hydrogen</a:t>
            </a:r>
          </a:p>
          <a:p>
            <a:pPr algn="ctr"/>
            <a:endParaRPr lang="en-US" sz="1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2993" y="2076424"/>
            <a:ext cx="1227952" cy="778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Obdélník 36"/>
          <p:cNvSpPr/>
          <p:nvPr/>
        </p:nvSpPr>
        <p:spPr>
          <a:xfrm>
            <a:off x="2988231" y="2076669"/>
            <a:ext cx="6253473" cy="761778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200" dirty="0" smtClean="0"/>
              <a:t>QUANTUM  ENERGY  </a:t>
            </a:r>
            <a:r>
              <a:rPr lang="en-US" sz="1600" dirty="0" smtClean="0"/>
              <a:t>(PEC – Photo electrochemical  cells, Photosensitizer compounds, Photocatalysts,  Artificial leaf…) </a:t>
            </a:r>
          </a:p>
          <a:p>
            <a:endParaRPr lang="en-US" sz="2400" dirty="0" smtClean="0"/>
          </a:p>
          <a:p>
            <a:endParaRPr lang="en-US" sz="2400" dirty="0" smtClean="0"/>
          </a:p>
        </p:txBody>
      </p:sp>
      <p:pic>
        <p:nvPicPr>
          <p:cNvPr id="42" name="Picture 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7949" y="4653135"/>
            <a:ext cx="3343554" cy="1417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8865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585" y="538651"/>
            <a:ext cx="2541152" cy="289873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9" y="-48344"/>
            <a:ext cx="4107215" cy="5133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573494"/>
            <a:ext cx="3299030" cy="2814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bdélník 1"/>
          <p:cNvSpPr/>
          <p:nvPr/>
        </p:nvSpPr>
        <p:spPr>
          <a:xfrm>
            <a:off x="4139952" y="5517232"/>
            <a:ext cx="477165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400" dirty="0"/>
              <a:t>CO</a:t>
            </a:r>
            <a:r>
              <a:rPr lang="cs-CZ" sz="1400" baseline="-25000" dirty="0"/>
              <a:t>2</a:t>
            </a:r>
            <a:r>
              <a:rPr lang="cs-CZ" sz="1400" dirty="0"/>
              <a:t> s ribulosou-1,5-bisfosfátem za katalýzy enzymem </a:t>
            </a:r>
            <a:r>
              <a:rPr lang="cs-CZ" sz="1400" dirty="0" err="1" smtClean="0">
                <a:hlinkClick r:id="rId5" tooltip="RuBisCO"/>
              </a:rPr>
              <a:t>RuBisCO</a:t>
            </a:r>
            <a:r>
              <a:rPr lang="cs-CZ" sz="1400" dirty="0"/>
              <a:t> </a:t>
            </a:r>
            <a:r>
              <a:rPr lang="cs-CZ" sz="1400" dirty="0" smtClean="0"/>
              <a:t>vznikají  2 molekuly </a:t>
            </a:r>
            <a:r>
              <a:rPr lang="cs-CZ" sz="1400" dirty="0"/>
              <a:t>3-fosfoglycerátu. </a:t>
            </a:r>
            <a:endParaRPr lang="cs-CZ" sz="1400" dirty="0" smtClean="0"/>
          </a:p>
          <a:p>
            <a:r>
              <a:rPr lang="cs-CZ" sz="1400" dirty="0" smtClean="0"/>
              <a:t>Reakce </a:t>
            </a:r>
            <a:r>
              <a:rPr lang="cs-CZ" sz="1400" dirty="0"/>
              <a:t>probíhá v temnostní fázi </a:t>
            </a:r>
            <a:r>
              <a:rPr lang="cs-CZ" sz="1400" dirty="0">
                <a:hlinkClick r:id="rId6" tooltip="Fotosyntéza"/>
              </a:rPr>
              <a:t>fotosyntézy</a:t>
            </a:r>
            <a:r>
              <a:rPr lang="cs-CZ" sz="1400" dirty="0"/>
              <a:t> v </a:t>
            </a:r>
            <a:r>
              <a:rPr lang="cs-CZ" sz="1400" dirty="0" err="1">
                <a:hlinkClick r:id="rId7" tooltip="Calvinův cyklus"/>
              </a:rPr>
              <a:t>Calvinově</a:t>
            </a:r>
            <a:r>
              <a:rPr lang="cs-CZ" sz="1400" dirty="0">
                <a:hlinkClick r:id="rId7" tooltip="Calvinův cyklus"/>
              </a:rPr>
              <a:t> cyklu</a:t>
            </a:r>
            <a:r>
              <a:rPr lang="cs-CZ" sz="1400" dirty="0"/>
              <a:t>. </a:t>
            </a:r>
          </a:p>
        </p:txBody>
      </p:sp>
      <p:sp>
        <p:nvSpPr>
          <p:cNvPr id="8" name="Obdélník 7"/>
          <p:cNvSpPr/>
          <p:nvPr/>
        </p:nvSpPr>
        <p:spPr>
          <a:xfrm>
            <a:off x="-46976" y="-101774"/>
            <a:ext cx="9190975" cy="695977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 smtClean="0"/>
              <a:t>                          TOP SCIENCE         </a:t>
            </a:r>
          </a:p>
          <a:p>
            <a:endParaRPr lang="en-US" sz="2400" dirty="0" smtClean="0"/>
          </a:p>
          <a:p>
            <a:r>
              <a:rPr lang="en-US" sz="2400" dirty="0" smtClean="0"/>
              <a:t>                                           </a:t>
            </a:r>
            <a:r>
              <a:rPr lang="en-US" sz="3200" dirty="0" smtClean="0"/>
              <a:t>BECC – Bio CCS</a:t>
            </a:r>
          </a:p>
          <a:p>
            <a:r>
              <a:rPr lang="en-US" sz="2000" dirty="0" smtClean="0"/>
              <a:t>                                    Biogenic Carbon Capture and Sequestration</a:t>
            </a:r>
          </a:p>
        </p:txBody>
      </p:sp>
    </p:spTree>
    <p:extLst>
      <p:ext uri="{BB962C8B-B14F-4D97-AF65-F5344CB8AC3E}">
        <p14:creationId xmlns:p14="http://schemas.microsoft.com/office/powerpoint/2010/main" val="2268542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96" y="747418"/>
            <a:ext cx="9147494" cy="604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Nadpis 1"/>
          <p:cNvSpPr txBox="1">
            <a:spLocks/>
          </p:cNvSpPr>
          <p:nvPr/>
        </p:nvSpPr>
        <p:spPr>
          <a:xfrm>
            <a:off x="3990" y="-18256"/>
            <a:ext cx="2919513" cy="49492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 fontScale="6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700" b="1" dirty="0" smtClean="0">
                <a:latin typeface="+mn-lt"/>
              </a:rPr>
              <a:t>CO</a:t>
            </a:r>
            <a:r>
              <a:rPr lang="en-US" sz="2700" b="1" baseline="-25000" dirty="0" smtClean="0">
                <a:latin typeface="+mn-lt"/>
              </a:rPr>
              <a:t>2</a:t>
            </a:r>
            <a:r>
              <a:rPr lang="en-US" sz="2700" b="1" dirty="0" smtClean="0">
                <a:latin typeface="+mn-lt"/>
              </a:rPr>
              <a:t> VERIFICATION CENTRE</a:t>
            </a:r>
            <a:endParaRPr lang="cs-CZ" sz="2700" b="1" dirty="0" smtClean="0">
              <a:latin typeface="+mn-lt"/>
            </a:endParaRPr>
          </a:p>
          <a:p>
            <a:r>
              <a:rPr lang="cs-CZ" sz="2300" dirty="0" smtClean="0">
                <a:latin typeface="+mn-lt"/>
                <a:hlinkClick r:id="rId4"/>
              </a:rPr>
              <a:t>SCIENCE</a:t>
            </a:r>
            <a:r>
              <a:rPr lang="en-US" sz="2300" dirty="0" smtClean="0">
                <a:latin typeface="+mn-lt"/>
                <a:hlinkClick r:id="rId4"/>
              </a:rPr>
              <a:t>  </a:t>
            </a:r>
            <a:r>
              <a:rPr lang="cs-CZ" sz="2300" dirty="0" smtClean="0">
                <a:latin typeface="+mn-lt"/>
                <a:hlinkClick r:id="rId4"/>
              </a:rPr>
              <a:t>- R&amp;D&amp;I</a:t>
            </a:r>
            <a:endParaRPr lang="en-US" sz="2300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4118449"/>
            <a:ext cx="1975612" cy="1955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719" y="4913049"/>
            <a:ext cx="569559" cy="67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Obdélník 12"/>
          <p:cNvSpPr/>
          <p:nvPr/>
        </p:nvSpPr>
        <p:spPr>
          <a:xfrm>
            <a:off x="210447" y="6103308"/>
            <a:ext cx="9002405" cy="720843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1800" dirty="0" smtClean="0"/>
              <a:t>NG  -  ENERGY OUTPUT</a:t>
            </a:r>
            <a:endParaRPr lang="cs-CZ" sz="1800" dirty="0"/>
          </a:p>
        </p:txBody>
      </p:sp>
      <p:sp>
        <p:nvSpPr>
          <p:cNvPr id="15" name="Obdélník 14"/>
          <p:cNvSpPr/>
          <p:nvPr/>
        </p:nvSpPr>
        <p:spPr>
          <a:xfrm>
            <a:off x="1177381" y="2259612"/>
            <a:ext cx="792088" cy="3506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 smtClean="0"/>
              <a:t>Vanadium</a:t>
            </a:r>
          </a:p>
          <a:p>
            <a:pPr algn="ctr"/>
            <a:r>
              <a:rPr lang="en-US" sz="800" dirty="0" smtClean="0"/>
              <a:t>REDOX </a:t>
            </a:r>
          </a:p>
          <a:p>
            <a:pPr algn="ctr"/>
            <a:r>
              <a:rPr lang="en-US" sz="800" dirty="0" smtClean="0"/>
              <a:t>storage </a:t>
            </a:r>
            <a:endParaRPr lang="en-US" sz="800" dirty="0"/>
          </a:p>
        </p:txBody>
      </p:sp>
      <p:sp>
        <p:nvSpPr>
          <p:cNvPr id="5" name="Obdélník 4"/>
          <p:cNvSpPr/>
          <p:nvPr/>
        </p:nvSpPr>
        <p:spPr>
          <a:xfrm>
            <a:off x="2967972" y="1145437"/>
            <a:ext cx="6244879" cy="91346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NDGQs -Nitrogen-Doped Graphene Quantum dots</a:t>
            </a:r>
          </a:p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Liquid fuels </a:t>
            </a:r>
            <a:r>
              <a:rPr lang="cs-CZ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smtClean="0">
                <a:solidFill>
                  <a:schemeClr val="tx1"/>
                </a:solidFill>
              </a:rPr>
              <a:t>CH</a:t>
            </a:r>
            <a:r>
              <a:rPr lang="en-US" sz="1400" baseline="-25000" dirty="0" smtClean="0">
                <a:solidFill>
                  <a:schemeClr val="tx1"/>
                </a:solidFill>
              </a:rPr>
              <a:t>3</a:t>
            </a:r>
            <a:r>
              <a:rPr lang="en-US" sz="1400" dirty="0" smtClean="0">
                <a:solidFill>
                  <a:schemeClr val="tx1"/>
                </a:solidFill>
              </a:rPr>
              <a:t>CH</a:t>
            </a:r>
            <a:r>
              <a:rPr lang="en-US" sz="1400" baseline="-25000" dirty="0" smtClean="0">
                <a:solidFill>
                  <a:schemeClr val="tx1"/>
                </a:solidFill>
              </a:rPr>
              <a:t>2</a:t>
            </a:r>
            <a:r>
              <a:rPr lang="en-US" sz="1400" dirty="0" smtClean="0">
                <a:solidFill>
                  <a:schemeClr val="tx1"/>
                </a:solidFill>
              </a:rPr>
              <a:t>OH, C</a:t>
            </a:r>
            <a:r>
              <a:rPr lang="en-US" sz="1400" baseline="-25000" dirty="0" smtClean="0">
                <a:solidFill>
                  <a:schemeClr val="tx1"/>
                </a:solidFill>
              </a:rPr>
              <a:t>2</a:t>
            </a:r>
            <a:r>
              <a:rPr lang="en-US" sz="1400" dirty="0" smtClean="0">
                <a:solidFill>
                  <a:schemeClr val="tx1"/>
                </a:solidFill>
              </a:rPr>
              <a:t>H</a:t>
            </a:r>
            <a:r>
              <a:rPr lang="en-US" sz="1400" baseline="-25000" dirty="0" smtClean="0">
                <a:solidFill>
                  <a:schemeClr val="tx1"/>
                </a:solidFill>
              </a:rPr>
              <a:t>2</a:t>
            </a:r>
            <a:r>
              <a:rPr lang="en-US" sz="1400" dirty="0" smtClean="0">
                <a:solidFill>
                  <a:schemeClr val="tx1"/>
                </a:solidFill>
              </a:rPr>
              <a:t>,….. 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21" name="Obdélník 20"/>
          <p:cNvSpPr/>
          <p:nvPr/>
        </p:nvSpPr>
        <p:spPr>
          <a:xfrm>
            <a:off x="2967972" y="2058897"/>
            <a:ext cx="6181884" cy="79732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 smtClean="0">
                <a:solidFill>
                  <a:schemeClr val="tx1"/>
                </a:solidFill>
              </a:rPr>
              <a:t>Quantum     </a:t>
            </a:r>
            <a:r>
              <a:rPr lang="en-US" sz="1600" dirty="0" smtClean="0">
                <a:solidFill>
                  <a:schemeClr val="tx1"/>
                </a:solidFill>
              </a:rPr>
              <a:t>Photo - Engineered Catalysts</a:t>
            </a:r>
          </a:p>
          <a:p>
            <a:r>
              <a:rPr lang="en-US" sz="1600" dirty="0" smtClean="0">
                <a:solidFill>
                  <a:schemeClr val="tx1"/>
                </a:solidFill>
              </a:rPr>
              <a:t>                            Photo – electrochemical – H2 production</a:t>
            </a:r>
          </a:p>
          <a:p>
            <a:r>
              <a:rPr lang="en-US" sz="1600" dirty="0" smtClean="0">
                <a:solidFill>
                  <a:schemeClr val="tx1"/>
                </a:solidFill>
              </a:rPr>
              <a:t>                            Photolysis</a:t>
            </a:r>
            <a:endParaRPr lang="en-US" sz="1600" dirty="0">
              <a:solidFill>
                <a:schemeClr val="tx1"/>
              </a:solidFill>
            </a:endParaRPr>
          </a:p>
        </p:txBody>
      </p:sp>
      <p:pic>
        <p:nvPicPr>
          <p:cNvPr id="3074" name="Picture 2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1722" y="2132856"/>
            <a:ext cx="921271" cy="257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Obdélník 27"/>
          <p:cNvSpPr/>
          <p:nvPr/>
        </p:nvSpPr>
        <p:spPr>
          <a:xfrm>
            <a:off x="2988231" y="3717437"/>
            <a:ext cx="2663889" cy="9356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 smtClean="0">
              <a:solidFill>
                <a:schemeClr val="tx1"/>
              </a:solidFill>
            </a:endParaRPr>
          </a:p>
          <a:p>
            <a:pPr algn="ctr"/>
            <a:endParaRPr lang="en-US" sz="2000" b="1" dirty="0" smtClean="0">
              <a:solidFill>
                <a:schemeClr val="tx1"/>
              </a:solidFill>
            </a:endParaRPr>
          </a:p>
          <a:p>
            <a:pPr algn="ctr"/>
            <a:endParaRPr lang="en-US" sz="2000" b="1" dirty="0" smtClean="0">
              <a:solidFill>
                <a:schemeClr val="tx1"/>
              </a:solidFill>
            </a:endParaRPr>
          </a:p>
          <a:p>
            <a:pPr algn="ctr"/>
            <a:endParaRPr lang="en-US" sz="2000" b="1" dirty="0" smtClean="0">
              <a:solidFill>
                <a:schemeClr val="tx1"/>
              </a:solidFill>
            </a:endParaRPr>
          </a:p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 </a:t>
            </a:r>
          </a:p>
          <a:p>
            <a:pPr algn="ctr"/>
            <a:endParaRPr lang="en-US" sz="2000" b="1" dirty="0" smtClean="0">
              <a:solidFill>
                <a:schemeClr val="tx1"/>
              </a:solidFill>
            </a:endParaRPr>
          </a:p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 </a:t>
            </a:r>
          </a:p>
          <a:p>
            <a:pPr algn="ctr"/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395536" y="4653136"/>
            <a:ext cx="2425939" cy="141783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HER </a:t>
            </a:r>
            <a:r>
              <a:rPr lang="en-US" sz="1200" dirty="0" smtClean="0">
                <a:solidFill>
                  <a:schemeClr val="tx1"/>
                </a:solidFill>
              </a:rPr>
              <a:t>hydrogen evolution reaction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H</a:t>
            </a:r>
            <a:r>
              <a:rPr lang="en-US" baseline="-25000" dirty="0" smtClean="0">
                <a:solidFill>
                  <a:schemeClr val="tx1"/>
                </a:solidFill>
              </a:rPr>
              <a:t>2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cs-CZ" dirty="0" smtClean="0">
                <a:solidFill>
                  <a:schemeClr val="tx1"/>
                </a:solidFill>
              </a:rPr>
              <a:t>S</a:t>
            </a:r>
            <a:r>
              <a:rPr lang="en-US" dirty="0" err="1" smtClean="0">
                <a:solidFill>
                  <a:schemeClr val="tx1"/>
                </a:solidFill>
              </a:rPr>
              <a:t>torage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H</a:t>
            </a:r>
            <a:r>
              <a:rPr lang="en-US" baseline="-25000" dirty="0">
                <a:solidFill>
                  <a:schemeClr val="tx1"/>
                </a:solidFill>
              </a:rPr>
              <a:t>2 </a:t>
            </a:r>
            <a:r>
              <a:rPr lang="cs-CZ" baseline="-25000" dirty="0" smtClean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FUEL CELLS</a:t>
            </a:r>
            <a:endParaRPr lang="cs-CZ" dirty="0" smtClean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PEC</a:t>
            </a:r>
            <a:r>
              <a:rPr lang="cs-CZ" sz="1000" dirty="0" smtClean="0">
                <a:solidFill>
                  <a:schemeClr val="tx1"/>
                </a:solidFill>
              </a:rPr>
              <a:t>  </a:t>
            </a:r>
            <a:r>
              <a:rPr lang="cs-CZ" sz="1200" noProof="1" smtClean="0">
                <a:solidFill>
                  <a:schemeClr val="tx1"/>
                </a:solidFill>
              </a:rPr>
              <a:t>photo electrochemical  cells</a:t>
            </a:r>
          </a:p>
        </p:txBody>
      </p:sp>
      <p:sp>
        <p:nvSpPr>
          <p:cNvPr id="32" name="Obdélník 31"/>
          <p:cNvSpPr/>
          <p:nvPr/>
        </p:nvSpPr>
        <p:spPr>
          <a:xfrm>
            <a:off x="2965783" y="3496796"/>
            <a:ext cx="6249256" cy="575284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000" b="1" dirty="0" smtClean="0">
              <a:solidFill>
                <a:schemeClr val="tx1"/>
              </a:solidFill>
            </a:endParaRPr>
          </a:p>
          <a:p>
            <a:r>
              <a:rPr lang="en-US" sz="2000" b="1" dirty="0" smtClean="0">
                <a:solidFill>
                  <a:schemeClr val="tx1"/>
                </a:solidFill>
              </a:rPr>
              <a:t>             </a:t>
            </a:r>
          </a:p>
          <a:p>
            <a:r>
              <a:rPr lang="en-US" sz="2000" b="1" dirty="0" smtClean="0">
                <a:solidFill>
                  <a:schemeClr val="tx1"/>
                </a:solidFill>
              </a:rPr>
              <a:t>          </a:t>
            </a:r>
          </a:p>
          <a:p>
            <a:r>
              <a:rPr lang="en-US" sz="2000" b="1" dirty="0" smtClean="0">
                <a:solidFill>
                  <a:schemeClr val="tx1"/>
                </a:solidFill>
              </a:rPr>
              <a:t>         Thermomechanical, Plasmolysis,…</a:t>
            </a:r>
          </a:p>
          <a:p>
            <a:r>
              <a:rPr lang="en-US" sz="2000" b="1" dirty="0" smtClean="0">
                <a:solidFill>
                  <a:schemeClr val="tx1"/>
                </a:solidFill>
              </a:rPr>
              <a:t> </a:t>
            </a:r>
          </a:p>
          <a:p>
            <a:endParaRPr lang="en-US" sz="2000" b="1" dirty="0" smtClean="0">
              <a:solidFill>
                <a:schemeClr val="tx1"/>
              </a:solidFill>
            </a:endParaRPr>
          </a:p>
          <a:p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16" name="Obdélník 15"/>
          <p:cNvSpPr/>
          <p:nvPr/>
        </p:nvSpPr>
        <p:spPr>
          <a:xfrm>
            <a:off x="23303" y="1501527"/>
            <a:ext cx="2074516" cy="631329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b="1" dirty="0" smtClean="0">
                <a:solidFill>
                  <a:schemeClr val="tx1"/>
                </a:solidFill>
              </a:rPr>
              <a:t>CCS</a:t>
            </a:r>
            <a:r>
              <a:rPr lang="en-US" sz="800" noProof="1" smtClean="0">
                <a:solidFill>
                  <a:schemeClr val="tx1"/>
                </a:solidFill>
              </a:rPr>
              <a:t>  </a:t>
            </a:r>
            <a:r>
              <a:rPr lang="en-US" sz="1100" noProof="1" smtClean="0">
                <a:solidFill>
                  <a:schemeClr val="tx1"/>
                </a:solidFill>
              </a:rPr>
              <a:t>membrane  CO</a:t>
            </a:r>
            <a:r>
              <a:rPr lang="en-US" sz="1100" baseline="-25000" noProof="1" smtClean="0">
                <a:solidFill>
                  <a:schemeClr val="tx1"/>
                </a:solidFill>
              </a:rPr>
              <a:t>2</a:t>
            </a:r>
            <a:r>
              <a:rPr lang="en-US" sz="1100" noProof="1" smtClean="0">
                <a:solidFill>
                  <a:schemeClr val="tx1"/>
                </a:solidFill>
              </a:rPr>
              <a:t>/N</a:t>
            </a:r>
            <a:r>
              <a:rPr lang="en-US" sz="1100" baseline="-25000" noProof="1" smtClean="0">
                <a:solidFill>
                  <a:schemeClr val="tx1"/>
                </a:solidFill>
              </a:rPr>
              <a:t>2</a:t>
            </a:r>
            <a:endParaRPr lang="en-US" sz="1100" noProof="1" smtClean="0">
              <a:solidFill>
                <a:schemeClr val="tx1"/>
              </a:solidFill>
            </a:endParaRPr>
          </a:p>
          <a:p>
            <a:r>
              <a:rPr lang="en-US" sz="900" noProof="1" smtClean="0">
                <a:solidFill>
                  <a:schemeClr val="tx1"/>
                </a:solidFill>
              </a:rPr>
              <a:t> </a:t>
            </a:r>
            <a:r>
              <a:rPr lang="en-US" sz="1600" b="1" dirty="0" smtClean="0">
                <a:solidFill>
                  <a:schemeClr val="tx1"/>
                </a:solidFill>
              </a:rPr>
              <a:t>RES </a:t>
            </a:r>
            <a:r>
              <a:rPr lang="en-US" sz="1100" dirty="0" smtClean="0">
                <a:solidFill>
                  <a:schemeClr val="tx1"/>
                </a:solidFill>
              </a:rPr>
              <a:t>development</a:t>
            </a:r>
            <a:endParaRPr lang="en-US" sz="1100" b="1" dirty="0">
              <a:solidFill>
                <a:schemeClr val="tx1"/>
              </a:solidFill>
            </a:endParaRPr>
          </a:p>
        </p:txBody>
      </p:sp>
      <p:sp>
        <p:nvSpPr>
          <p:cNvPr id="29" name="Obdélník 28"/>
          <p:cNvSpPr/>
          <p:nvPr/>
        </p:nvSpPr>
        <p:spPr>
          <a:xfrm>
            <a:off x="2967972" y="2856219"/>
            <a:ext cx="6259898" cy="665799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000" b="1" dirty="0" smtClean="0">
              <a:solidFill>
                <a:schemeClr val="tx1"/>
              </a:solidFill>
            </a:endParaRPr>
          </a:p>
          <a:p>
            <a:endParaRPr lang="en-US" sz="2000" b="1" dirty="0" smtClean="0">
              <a:solidFill>
                <a:schemeClr val="tx1"/>
              </a:solidFill>
            </a:endParaRPr>
          </a:p>
          <a:p>
            <a:r>
              <a:rPr lang="cs-CZ" sz="2000" dirty="0" smtClean="0">
                <a:solidFill>
                  <a:schemeClr val="tx1"/>
                </a:solidFill>
              </a:rPr>
              <a:t>GENETICS,  PBE - </a:t>
            </a:r>
            <a:r>
              <a:rPr lang="en-US" sz="2000" dirty="0" smtClean="0">
                <a:solidFill>
                  <a:schemeClr val="tx1"/>
                </a:solidFill>
              </a:rPr>
              <a:t>Photo bio</a:t>
            </a:r>
            <a:r>
              <a:rPr lang="cs-CZ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smtClean="0">
                <a:solidFill>
                  <a:schemeClr val="tx1"/>
                </a:solidFill>
              </a:rPr>
              <a:t>electrochemical systems </a:t>
            </a:r>
          </a:p>
          <a:p>
            <a:r>
              <a:rPr lang="en-US" sz="1200" dirty="0" smtClean="0">
                <a:solidFill>
                  <a:schemeClr val="tx1"/>
                </a:solidFill>
              </a:rPr>
              <a:t>bacteria interaction with electrodes by exchanging electrons,  directly or via redox mediators</a:t>
            </a:r>
          </a:p>
          <a:p>
            <a:endParaRPr lang="en-US" sz="1200" b="1" dirty="0" smtClean="0">
              <a:solidFill>
                <a:schemeClr val="tx1"/>
              </a:solidFill>
            </a:endParaRPr>
          </a:p>
          <a:p>
            <a:r>
              <a:rPr lang="en-US" sz="2000" b="1" dirty="0" smtClean="0">
                <a:solidFill>
                  <a:schemeClr val="tx1"/>
                </a:solidFill>
              </a:rPr>
              <a:t> </a:t>
            </a:r>
          </a:p>
          <a:p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30" name="Obdélník 29"/>
          <p:cNvSpPr/>
          <p:nvPr/>
        </p:nvSpPr>
        <p:spPr>
          <a:xfrm>
            <a:off x="2937949" y="2855242"/>
            <a:ext cx="6255546" cy="634969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400" dirty="0" smtClean="0"/>
              <a:t>                         </a:t>
            </a:r>
          </a:p>
          <a:p>
            <a:r>
              <a:rPr lang="cs-CZ" sz="2400" dirty="0" smtClean="0"/>
              <a:t>MICROBIOLOGY DEVELOPMENT</a:t>
            </a:r>
          </a:p>
          <a:p>
            <a:r>
              <a:rPr lang="cs-CZ" sz="2400" dirty="0" smtClean="0"/>
              <a:t>   </a:t>
            </a:r>
          </a:p>
        </p:txBody>
      </p:sp>
      <p:sp>
        <p:nvSpPr>
          <p:cNvPr id="2" name="Obdélník 1"/>
          <p:cNvSpPr/>
          <p:nvPr/>
        </p:nvSpPr>
        <p:spPr>
          <a:xfrm>
            <a:off x="2967972" y="751361"/>
            <a:ext cx="6219219" cy="394076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6" name="Obdélník 35"/>
          <p:cNvSpPr/>
          <p:nvPr/>
        </p:nvSpPr>
        <p:spPr>
          <a:xfrm>
            <a:off x="2948396" y="1145437"/>
            <a:ext cx="6238795" cy="91346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2400" dirty="0" smtClean="0"/>
          </a:p>
          <a:p>
            <a:endParaRPr lang="cs-CZ" sz="2400" dirty="0" smtClean="0"/>
          </a:p>
          <a:p>
            <a:r>
              <a:rPr lang="cs-CZ" sz="2400" dirty="0" smtClean="0"/>
              <a:t>EU FLAGSHIP -  GRAPHENE </a:t>
            </a:r>
            <a:endParaRPr lang="cs-CZ" sz="2400" dirty="0"/>
          </a:p>
          <a:p>
            <a:r>
              <a:rPr lang="cs-CZ" sz="2400" dirty="0" smtClean="0"/>
              <a:t> </a:t>
            </a:r>
            <a:endParaRPr lang="en-US" sz="2400" dirty="0" smtClean="0"/>
          </a:p>
          <a:p>
            <a:endParaRPr lang="en-US" sz="2400" dirty="0" smtClean="0"/>
          </a:p>
        </p:txBody>
      </p:sp>
      <p:sp>
        <p:nvSpPr>
          <p:cNvPr id="57" name="Obdélník 56"/>
          <p:cNvSpPr/>
          <p:nvPr/>
        </p:nvSpPr>
        <p:spPr>
          <a:xfrm>
            <a:off x="2948396" y="555351"/>
            <a:ext cx="6256705" cy="587567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000" dirty="0"/>
              <a:t>CO</a:t>
            </a:r>
            <a:r>
              <a:rPr lang="cs-CZ" sz="2000" baseline="-25000" dirty="0"/>
              <a:t>2 </a:t>
            </a:r>
            <a:r>
              <a:rPr lang="cs-CZ" sz="2000" baseline="-25000" dirty="0" smtClean="0"/>
              <a:t> </a:t>
            </a:r>
            <a:r>
              <a:rPr lang="cs-CZ" sz="2000" dirty="0" smtClean="0"/>
              <a:t>MINERALIZATION </a:t>
            </a:r>
            <a:endParaRPr lang="cs-CZ" sz="2000" dirty="0"/>
          </a:p>
        </p:txBody>
      </p:sp>
      <p:sp>
        <p:nvSpPr>
          <p:cNvPr id="58" name="Obdélník 57"/>
          <p:cNvSpPr/>
          <p:nvPr/>
        </p:nvSpPr>
        <p:spPr>
          <a:xfrm>
            <a:off x="189321" y="3953758"/>
            <a:ext cx="1274425" cy="65119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300" noProof="1" smtClean="0">
                <a:solidFill>
                  <a:schemeClr val="tx1"/>
                </a:solidFill>
              </a:rPr>
              <a:t>P2A2P (NH</a:t>
            </a:r>
            <a:r>
              <a:rPr lang="cs-CZ" sz="1300" baseline="-25000" noProof="1" smtClean="0">
                <a:solidFill>
                  <a:schemeClr val="tx1"/>
                </a:solidFill>
              </a:rPr>
              <a:t>3</a:t>
            </a:r>
            <a:r>
              <a:rPr lang="cs-CZ" sz="1300" noProof="1" smtClean="0">
                <a:solidFill>
                  <a:schemeClr val="tx1"/>
                </a:solidFill>
              </a:rPr>
              <a:t>)</a:t>
            </a:r>
          </a:p>
          <a:p>
            <a:pPr algn="ctr"/>
            <a:r>
              <a:rPr lang="cs-CZ" sz="900" noProof="1" smtClean="0">
                <a:solidFill>
                  <a:schemeClr val="tx1"/>
                </a:solidFill>
              </a:rPr>
              <a:t>Ammonia economy</a:t>
            </a:r>
          </a:p>
          <a:p>
            <a:pPr algn="ctr"/>
            <a:endParaRPr lang="en-US" sz="1300" dirty="0">
              <a:solidFill>
                <a:schemeClr val="tx1"/>
              </a:solidFill>
            </a:endParaRPr>
          </a:p>
        </p:txBody>
      </p:sp>
      <p:sp>
        <p:nvSpPr>
          <p:cNvPr id="14" name="Obousměrná svislá šipka 13"/>
          <p:cNvSpPr/>
          <p:nvPr/>
        </p:nvSpPr>
        <p:spPr>
          <a:xfrm>
            <a:off x="755576" y="3807399"/>
            <a:ext cx="75921" cy="178279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2" name="Obdélník 61"/>
          <p:cNvSpPr/>
          <p:nvPr/>
        </p:nvSpPr>
        <p:spPr>
          <a:xfrm>
            <a:off x="14358" y="2132856"/>
            <a:ext cx="2138107" cy="1763682"/>
          </a:xfrm>
          <a:prstGeom prst="rect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400" b="1" baseline="-25000" dirty="0" smtClean="0"/>
          </a:p>
          <a:p>
            <a:r>
              <a:rPr lang="cs-CZ" sz="16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        </a:t>
            </a:r>
            <a:r>
              <a:rPr lang="en-US" sz="16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IN</a:t>
            </a:r>
            <a:r>
              <a:rPr lang="cs-CZ" sz="16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N</a:t>
            </a:r>
            <a:r>
              <a:rPr lang="en-US" sz="16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OVATION  </a:t>
            </a:r>
          </a:p>
          <a:p>
            <a:r>
              <a:rPr lang="cs-CZ" sz="10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 </a:t>
            </a:r>
            <a:r>
              <a:rPr lang="en-US" sz="9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SMART ELECTRICITY</a:t>
            </a:r>
            <a:r>
              <a:rPr lang="cs-CZ" sz="9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9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MANAGEMENT</a:t>
            </a:r>
            <a:endParaRPr lang="cs-CZ" sz="900" b="1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endParaRPr lang="cs-CZ" sz="5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r>
              <a:rPr lang="cs-CZ" sz="12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    -    </a:t>
            </a:r>
            <a:r>
              <a:rPr lang="en-US" sz="12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Distribution</a:t>
            </a:r>
            <a:r>
              <a:rPr lang="cs-CZ" sz="12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- </a:t>
            </a:r>
            <a:r>
              <a:rPr lang="en-US" sz="12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grid</a:t>
            </a:r>
          </a:p>
          <a:p>
            <a:r>
              <a:rPr lang="cs-CZ" sz="12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    -    BATTERY</a:t>
            </a:r>
          </a:p>
          <a:p>
            <a:r>
              <a:rPr lang="cs-CZ" sz="12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    -    V2G</a:t>
            </a:r>
          </a:p>
          <a:p>
            <a:r>
              <a:rPr lang="cs-CZ" sz="12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    -    P2 </a:t>
            </a:r>
            <a:r>
              <a:rPr lang="en-US" sz="12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Chemicals</a:t>
            </a:r>
          </a:p>
          <a:p>
            <a:r>
              <a:rPr lang="cs-CZ" sz="12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    -    P2 Hydrogen</a:t>
            </a:r>
          </a:p>
          <a:p>
            <a:r>
              <a:rPr lang="cs-CZ" sz="12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cs-CZ" sz="12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   -    e </a:t>
            </a:r>
            <a:r>
              <a:rPr lang="cs-CZ" sz="12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- </a:t>
            </a:r>
            <a:r>
              <a:rPr lang="cs-CZ" sz="12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mobility</a:t>
            </a:r>
          </a:p>
          <a:p>
            <a:r>
              <a:rPr lang="cs-CZ" sz="12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cs-CZ" sz="12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   -    g - mobility</a:t>
            </a:r>
          </a:p>
          <a:p>
            <a:r>
              <a:rPr lang="cs-CZ" sz="12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 </a:t>
            </a:r>
            <a:endParaRPr lang="en-US" sz="12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4" name="Obdélník 63"/>
          <p:cNvSpPr/>
          <p:nvPr/>
        </p:nvSpPr>
        <p:spPr>
          <a:xfrm>
            <a:off x="227357" y="4653135"/>
            <a:ext cx="2668492" cy="1427372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 sz="2400" dirty="0" smtClean="0"/>
          </a:p>
          <a:p>
            <a:pPr algn="ctr"/>
            <a:r>
              <a:rPr lang="en-US" sz="2400" dirty="0" smtClean="0"/>
              <a:t>H</a:t>
            </a:r>
            <a:r>
              <a:rPr lang="en-US" sz="2400" baseline="-25000" dirty="0" smtClean="0"/>
              <a:t>2</a:t>
            </a:r>
          </a:p>
          <a:p>
            <a:pPr algn="ctr"/>
            <a:r>
              <a:rPr lang="en-US" sz="2400" dirty="0" smtClean="0"/>
              <a:t>development</a:t>
            </a:r>
          </a:p>
        </p:txBody>
      </p:sp>
      <p:sp>
        <p:nvSpPr>
          <p:cNvPr id="66" name="Obdélník 65"/>
          <p:cNvSpPr/>
          <p:nvPr/>
        </p:nvSpPr>
        <p:spPr>
          <a:xfrm>
            <a:off x="2923503" y="3501320"/>
            <a:ext cx="6269992" cy="57076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400" dirty="0" smtClean="0"/>
              <a:t>INDIRECT  CO</a:t>
            </a:r>
            <a:r>
              <a:rPr lang="cs-CZ" sz="2400" baseline="-25000" dirty="0" smtClean="0"/>
              <a:t>2</a:t>
            </a:r>
            <a:r>
              <a:rPr lang="cs-CZ" sz="2400" dirty="0" smtClean="0"/>
              <a:t> CONVERSION PROGRESS</a:t>
            </a:r>
            <a:endParaRPr lang="cs-CZ" sz="2400" dirty="0"/>
          </a:p>
        </p:txBody>
      </p:sp>
      <p:sp>
        <p:nvSpPr>
          <p:cNvPr id="40" name="Obdélník 39"/>
          <p:cNvSpPr/>
          <p:nvPr/>
        </p:nvSpPr>
        <p:spPr>
          <a:xfrm>
            <a:off x="2980614" y="-6500"/>
            <a:ext cx="6155769" cy="483172"/>
          </a:xfrm>
          <a:prstGeom prst="rect">
            <a:avLst/>
          </a:prstGeom>
          <a:solidFill>
            <a:schemeClr val="bg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Vegetal ecosystem role in CO2 capture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847" y="4356643"/>
            <a:ext cx="1253299" cy="191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" name="Obousměrná svislá šipka 46"/>
          <p:cNvSpPr/>
          <p:nvPr/>
        </p:nvSpPr>
        <p:spPr>
          <a:xfrm>
            <a:off x="738675" y="4489932"/>
            <a:ext cx="75921" cy="178279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8" name="Obdélník 47"/>
          <p:cNvSpPr/>
          <p:nvPr/>
        </p:nvSpPr>
        <p:spPr>
          <a:xfrm>
            <a:off x="189321" y="3953758"/>
            <a:ext cx="1296029" cy="67697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600" dirty="0" smtClean="0"/>
          </a:p>
          <a:p>
            <a:pPr algn="ctr"/>
            <a:r>
              <a:rPr lang="en-US" sz="1400" dirty="0" smtClean="0"/>
              <a:t>Power to Ammonia</a:t>
            </a:r>
          </a:p>
          <a:p>
            <a:pPr algn="ctr"/>
            <a:r>
              <a:rPr lang="en-US" sz="800" dirty="0" smtClean="0"/>
              <a:t>Nitrogen-Hydrogen</a:t>
            </a:r>
          </a:p>
          <a:p>
            <a:pPr algn="ctr"/>
            <a:endParaRPr lang="en-US" sz="1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2993" y="2076424"/>
            <a:ext cx="1227952" cy="778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Obdélník 36"/>
          <p:cNvSpPr/>
          <p:nvPr/>
        </p:nvSpPr>
        <p:spPr>
          <a:xfrm>
            <a:off x="2988231" y="2076669"/>
            <a:ext cx="6253473" cy="761778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200" dirty="0" smtClean="0"/>
              <a:t>QUANTUM  ENERGY  </a:t>
            </a:r>
            <a:r>
              <a:rPr lang="en-US" sz="1600" dirty="0" smtClean="0"/>
              <a:t>(PEC – Photo electrochemical  cells, Photosensitizer compounds, Photocatalysts,  Artificial leaf…) </a:t>
            </a:r>
          </a:p>
          <a:p>
            <a:endParaRPr lang="en-US" sz="2400" dirty="0" smtClean="0"/>
          </a:p>
          <a:p>
            <a:endParaRPr lang="en-US" sz="2400" dirty="0" smtClean="0"/>
          </a:p>
        </p:txBody>
      </p:sp>
      <p:pic>
        <p:nvPicPr>
          <p:cNvPr id="42" name="Picture 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7949" y="4653135"/>
            <a:ext cx="3343554" cy="1417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8727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368001"/>
            <a:ext cx="8848101" cy="501119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9238" y="75613"/>
            <a:ext cx="3096344" cy="130617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Obdélník 1"/>
          <p:cNvSpPr/>
          <p:nvPr/>
        </p:nvSpPr>
        <p:spPr>
          <a:xfrm>
            <a:off x="5873051" y="6590566"/>
            <a:ext cx="3310239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800" dirty="0" smtClean="0">
                <a:hlinkClick r:id="rId4"/>
              </a:rPr>
              <a:t>https</a:t>
            </a:r>
            <a:r>
              <a:rPr lang="cs-CZ" sz="800" dirty="0">
                <a:hlinkClick r:id="rId4"/>
              </a:rPr>
              <a:t>://</a:t>
            </a:r>
            <a:r>
              <a:rPr lang="cs-CZ" sz="800" dirty="0" smtClean="0">
                <a:hlinkClick r:id="rId4"/>
              </a:rPr>
              <a:t>www.sciencedirect.com/science/article/pii/S2212982014000626</a:t>
            </a:r>
            <a:endParaRPr lang="cs-CZ" sz="800" dirty="0" smtClean="0"/>
          </a:p>
        </p:txBody>
      </p:sp>
      <p:sp>
        <p:nvSpPr>
          <p:cNvPr id="3" name="Obdélník 2"/>
          <p:cNvSpPr/>
          <p:nvPr/>
        </p:nvSpPr>
        <p:spPr>
          <a:xfrm>
            <a:off x="6074186" y="98286"/>
            <a:ext cx="2016224" cy="9361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Advantage impurities</a:t>
            </a:r>
          </a:p>
          <a:p>
            <a:pPr algn="ctr"/>
            <a:r>
              <a:rPr lang="en-US" dirty="0" smtClean="0"/>
              <a:t> tolerance</a:t>
            </a:r>
            <a:endParaRPr lang="en-US" dirty="0"/>
          </a:p>
        </p:txBody>
      </p:sp>
      <p:sp>
        <p:nvSpPr>
          <p:cNvPr id="4" name="Obdélník 3"/>
          <p:cNvSpPr/>
          <p:nvPr/>
        </p:nvSpPr>
        <p:spPr>
          <a:xfrm>
            <a:off x="5580653" y="4059052"/>
            <a:ext cx="18032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E 170,  NaHCO</a:t>
            </a:r>
            <a:r>
              <a:rPr lang="cs-CZ" baseline="-25000" dirty="0" smtClean="0">
                <a:solidFill>
                  <a:schemeClr val="bg1"/>
                </a:solidFill>
              </a:rPr>
              <a:t>3…..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5596501" y="4509120"/>
            <a:ext cx="22729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noProof="1" smtClean="0">
                <a:solidFill>
                  <a:schemeClr val="bg1"/>
                </a:solidFill>
              </a:rPr>
              <a:t>NaClO , HCl, </a:t>
            </a:r>
            <a:r>
              <a:rPr lang="cs-CZ" dirty="0" smtClean="0">
                <a:solidFill>
                  <a:schemeClr val="bg1"/>
                </a:solidFill>
              </a:rPr>
              <a:t>Na</a:t>
            </a:r>
            <a:r>
              <a:rPr lang="cs-CZ" baseline="-25000" dirty="0" smtClean="0">
                <a:solidFill>
                  <a:schemeClr val="bg1"/>
                </a:solidFill>
              </a:rPr>
              <a:t>2</a:t>
            </a:r>
            <a:r>
              <a:rPr lang="cs-CZ" dirty="0" smtClean="0">
                <a:solidFill>
                  <a:schemeClr val="bg1"/>
                </a:solidFill>
              </a:rPr>
              <a:t>CO</a:t>
            </a:r>
            <a:r>
              <a:rPr lang="cs-CZ" baseline="-25000" dirty="0" smtClean="0">
                <a:solidFill>
                  <a:schemeClr val="bg1"/>
                </a:solidFill>
              </a:rPr>
              <a:t>3  ….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5564384" y="3652909"/>
            <a:ext cx="9215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CaCO</a:t>
            </a:r>
            <a:r>
              <a:rPr lang="cs-CZ" baseline="-25000" dirty="0" smtClean="0">
                <a:solidFill>
                  <a:schemeClr val="bg1"/>
                </a:solidFill>
              </a:rPr>
              <a:t>3 …</a:t>
            </a:r>
            <a:endParaRPr lang="cs-CZ" dirty="0">
              <a:solidFill>
                <a:schemeClr val="bg1"/>
              </a:solidFill>
            </a:endParaRPr>
          </a:p>
        </p:txBody>
      </p:sp>
      <p:pic>
        <p:nvPicPr>
          <p:cNvPr id="3076" name="Picture 4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5691" y="6347373"/>
            <a:ext cx="424272" cy="396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4128" y="6484091"/>
            <a:ext cx="660634" cy="219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>
            <a:hlinkClick r:id="rId9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5321" y="6423299"/>
            <a:ext cx="936104" cy="313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7">
            <a:hlinkClick r:id="rId11"/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433" y="6469036"/>
            <a:ext cx="715757" cy="24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bdélník 5"/>
          <p:cNvSpPr/>
          <p:nvPr/>
        </p:nvSpPr>
        <p:spPr>
          <a:xfrm>
            <a:off x="5591433" y="3190715"/>
            <a:ext cx="11176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>
                <a:solidFill>
                  <a:schemeClr val="bg1"/>
                </a:solidFill>
              </a:rPr>
              <a:t>(NH₄)₂SO₄</a:t>
            </a:r>
          </a:p>
        </p:txBody>
      </p:sp>
      <p:pic>
        <p:nvPicPr>
          <p:cNvPr id="3081" name="Picture 9">
            <a:hlinkClick r:id="rId13"/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57" y="6434598"/>
            <a:ext cx="874294" cy="249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>
            <a:hlinkClick r:id="rId15"/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1425" y="6508739"/>
            <a:ext cx="868752" cy="192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>
            <a:hlinkClick r:id="rId17"/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5107" y="6520553"/>
            <a:ext cx="929683" cy="240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57" y="1268760"/>
            <a:ext cx="9130343" cy="5598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Obdélník 19"/>
          <p:cNvSpPr/>
          <p:nvPr/>
        </p:nvSpPr>
        <p:spPr>
          <a:xfrm>
            <a:off x="0" y="0"/>
            <a:ext cx="9240182" cy="695977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noProof="1" smtClean="0"/>
              <a:t>                         TOP SCIENCE</a:t>
            </a:r>
          </a:p>
          <a:p>
            <a:endParaRPr lang="en-US" sz="2400" noProof="1" smtClean="0"/>
          </a:p>
          <a:p>
            <a:r>
              <a:rPr lang="en-US" sz="3200" noProof="1" smtClean="0"/>
              <a:t>                            CO</a:t>
            </a:r>
            <a:r>
              <a:rPr lang="en-US" sz="3200" baseline="-25000" noProof="1" smtClean="0"/>
              <a:t>2</a:t>
            </a:r>
            <a:r>
              <a:rPr lang="en-US" sz="3200" noProof="1" smtClean="0"/>
              <a:t> mineralization</a:t>
            </a:r>
          </a:p>
          <a:p>
            <a:endParaRPr lang="en-US" sz="2000" noProof="1" smtClean="0"/>
          </a:p>
          <a:p>
            <a:r>
              <a:rPr lang="en-US" sz="2000" noProof="1" smtClean="0"/>
              <a:t>                                                 </a:t>
            </a:r>
            <a:r>
              <a:rPr lang="en-US" noProof="1" smtClean="0"/>
              <a:t>- AGRO Industry        (NH</a:t>
            </a:r>
            <a:r>
              <a:rPr lang="en-US" baseline="-25000" noProof="1" smtClean="0"/>
              <a:t>4</a:t>
            </a:r>
            <a:r>
              <a:rPr lang="en-US" noProof="1" smtClean="0"/>
              <a:t>)</a:t>
            </a:r>
            <a:r>
              <a:rPr lang="en-US" baseline="-25000" noProof="1" smtClean="0"/>
              <a:t> 2</a:t>
            </a:r>
            <a:r>
              <a:rPr lang="en-US" noProof="1" smtClean="0"/>
              <a:t>SO</a:t>
            </a:r>
            <a:r>
              <a:rPr lang="en-US" baseline="-25000" noProof="1" smtClean="0"/>
              <a:t>4</a:t>
            </a:r>
            <a:r>
              <a:rPr lang="en-US" noProof="1" smtClean="0"/>
              <a:t>     </a:t>
            </a:r>
          </a:p>
          <a:p>
            <a:r>
              <a:rPr lang="en-US" noProof="1" smtClean="0"/>
              <a:t>                                                     -  Building Industry    CaCO</a:t>
            </a:r>
            <a:r>
              <a:rPr lang="en-US" baseline="-25000" noProof="1" smtClean="0"/>
              <a:t>3</a:t>
            </a:r>
            <a:r>
              <a:rPr lang="en-US" noProof="1" smtClean="0"/>
              <a:t>, Geopolymery</a:t>
            </a:r>
          </a:p>
          <a:p>
            <a:r>
              <a:rPr lang="en-US" noProof="1" smtClean="0"/>
              <a:t>                                                     - Food Industry           E 170, NaHCO</a:t>
            </a:r>
            <a:r>
              <a:rPr lang="en-US" baseline="-25000" noProof="1" smtClean="0"/>
              <a:t>3</a:t>
            </a:r>
            <a:r>
              <a:rPr lang="en-US" noProof="1" smtClean="0"/>
              <a:t>…</a:t>
            </a:r>
          </a:p>
          <a:p>
            <a:r>
              <a:rPr lang="en-US" noProof="1" smtClean="0"/>
              <a:t>                                                     - Chemical Industry    NaClO, HCl, Na</a:t>
            </a:r>
            <a:r>
              <a:rPr lang="en-US" baseline="-25000" noProof="1" smtClean="0"/>
              <a:t>2</a:t>
            </a:r>
            <a:r>
              <a:rPr lang="en-US" noProof="1" smtClean="0"/>
              <a:t>CO</a:t>
            </a:r>
            <a:r>
              <a:rPr lang="en-US" baseline="-25000" noProof="1" smtClean="0"/>
              <a:t>3</a:t>
            </a:r>
            <a:r>
              <a:rPr lang="en-US" noProof="1" smtClean="0"/>
              <a:t>,…</a:t>
            </a:r>
          </a:p>
          <a:p>
            <a:r>
              <a:rPr lang="en-US" noProof="1" smtClean="0"/>
              <a:t>         </a:t>
            </a:r>
            <a:endParaRPr lang="en-US" noProof="1"/>
          </a:p>
        </p:txBody>
      </p:sp>
    </p:spTree>
    <p:extLst>
      <p:ext uri="{BB962C8B-B14F-4D97-AF65-F5344CB8AC3E}">
        <p14:creationId xmlns:p14="http://schemas.microsoft.com/office/powerpoint/2010/main" val="403064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>
            <a:off x="10277" y="8502"/>
            <a:ext cx="9144000" cy="5232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cs-CZ" sz="2800" b="1" dirty="0" smtClean="0"/>
              <a:t>Racionální cesta řešení jednoduchého problému </a:t>
            </a:r>
            <a:endParaRPr lang="en-US" sz="2800" b="1" dirty="0" smtClean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558" y="1052736"/>
            <a:ext cx="7573435" cy="2765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Obdélník 10"/>
          <p:cNvSpPr/>
          <p:nvPr/>
        </p:nvSpPr>
        <p:spPr>
          <a:xfrm>
            <a:off x="10277" y="8502"/>
            <a:ext cx="9133723" cy="95410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cs-CZ" sz="2800" b="1" dirty="0" smtClean="0"/>
              <a:t>Problematika CO2 je komplikovanější  </a:t>
            </a:r>
            <a:r>
              <a:rPr lang="cs-CZ" dirty="0" smtClean="0"/>
              <a:t>(replikace fotosyntézy)</a:t>
            </a:r>
          </a:p>
          <a:p>
            <a:r>
              <a:rPr lang="cs-CZ" sz="1400" dirty="0" smtClean="0"/>
              <a:t>Fotosyntéza </a:t>
            </a:r>
            <a:r>
              <a:rPr lang="cs-CZ" sz="1400" dirty="0"/>
              <a:t>- </a:t>
            </a:r>
            <a:r>
              <a:rPr lang="cs-CZ" sz="1400" dirty="0" smtClean="0"/>
              <a:t> </a:t>
            </a:r>
            <a:r>
              <a:rPr lang="cs-CZ" sz="1400" dirty="0"/>
              <a:t>extrémně složité proteinové struktury na základě přesně definovaného atomového </a:t>
            </a:r>
            <a:r>
              <a:rPr lang="cs-CZ" sz="1400" dirty="0" smtClean="0"/>
              <a:t>uspořádání</a:t>
            </a:r>
          </a:p>
          <a:p>
            <a:r>
              <a:rPr lang="cs-CZ" sz="1400" dirty="0" smtClean="0"/>
              <a:t>Je obtížná laboratorní replikace – </a:t>
            </a:r>
            <a:r>
              <a:rPr lang="cs-CZ" sz="1400" dirty="0" smtClean="0">
                <a:solidFill>
                  <a:srgbClr val="FF0000"/>
                </a:solidFill>
              </a:rPr>
              <a:t>nutné je dodávání energie </a:t>
            </a:r>
            <a:r>
              <a:rPr lang="cs-CZ" sz="1400" dirty="0" smtClean="0"/>
              <a:t>!!! 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195244"/>
            <a:ext cx="7483174" cy="4086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Obdélník 8"/>
          <p:cNvSpPr/>
          <p:nvPr/>
        </p:nvSpPr>
        <p:spPr>
          <a:xfrm>
            <a:off x="6380584" y="4797152"/>
            <a:ext cx="2650810" cy="181588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cs-CZ" sz="1400" dirty="0" smtClean="0"/>
              <a:t>Biologie</a:t>
            </a:r>
          </a:p>
          <a:p>
            <a:r>
              <a:rPr lang="cs-CZ" sz="1400" dirty="0" smtClean="0"/>
              <a:t>Biochemie</a:t>
            </a:r>
          </a:p>
          <a:p>
            <a:r>
              <a:rPr lang="cs-CZ" sz="1400" dirty="0" smtClean="0"/>
              <a:t>Biofyzika</a:t>
            </a:r>
          </a:p>
          <a:p>
            <a:r>
              <a:rPr lang="cs-CZ" sz="1400" dirty="0" smtClean="0"/>
              <a:t>Chemie</a:t>
            </a:r>
          </a:p>
          <a:p>
            <a:r>
              <a:rPr lang="cs-CZ" sz="1400" dirty="0" smtClean="0"/>
              <a:t>Fyzikální </a:t>
            </a:r>
            <a:r>
              <a:rPr lang="cs-CZ" sz="1400" dirty="0"/>
              <a:t>chemie</a:t>
            </a:r>
          </a:p>
          <a:p>
            <a:r>
              <a:rPr lang="cs-CZ" sz="1400" dirty="0" smtClean="0"/>
              <a:t>Elektrotechnika</a:t>
            </a:r>
          </a:p>
          <a:p>
            <a:r>
              <a:rPr lang="cs-CZ" sz="1400" dirty="0" smtClean="0"/>
              <a:t>Chemická </a:t>
            </a:r>
            <a:r>
              <a:rPr lang="cs-CZ" sz="1400" dirty="0"/>
              <a:t>technologie</a:t>
            </a:r>
          </a:p>
          <a:p>
            <a:r>
              <a:rPr lang="cs-CZ" sz="1400" dirty="0"/>
              <a:t>Energetika (komplex)</a:t>
            </a:r>
            <a:endParaRPr lang="en-US" sz="1400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7" y="8502"/>
            <a:ext cx="9192651" cy="6813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6213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9" grpId="0" animBg="1"/>
      <p:bldP spid="9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96" y="747418"/>
            <a:ext cx="9147494" cy="604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Nadpis 1"/>
          <p:cNvSpPr txBox="1">
            <a:spLocks/>
          </p:cNvSpPr>
          <p:nvPr/>
        </p:nvSpPr>
        <p:spPr>
          <a:xfrm>
            <a:off x="3990" y="-18256"/>
            <a:ext cx="2919513" cy="49492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 fontScale="6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700" b="1" dirty="0" smtClean="0">
                <a:latin typeface="+mn-lt"/>
              </a:rPr>
              <a:t>CO</a:t>
            </a:r>
            <a:r>
              <a:rPr lang="en-US" sz="2700" b="1" baseline="-25000" dirty="0" smtClean="0">
                <a:latin typeface="+mn-lt"/>
              </a:rPr>
              <a:t>2</a:t>
            </a:r>
            <a:r>
              <a:rPr lang="en-US" sz="2700" b="1" dirty="0" smtClean="0">
                <a:latin typeface="+mn-lt"/>
              </a:rPr>
              <a:t> VERIFICATION CENTRE</a:t>
            </a:r>
            <a:endParaRPr lang="cs-CZ" sz="2700" b="1" dirty="0" smtClean="0">
              <a:latin typeface="+mn-lt"/>
            </a:endParaRPr>
          </a:p>
          <a:p>
            <a:r>
              <a:rPr lang="cs-CZ" sz="2300" dirty="0" smtClean="0">
                <a:latin typeface="+mn-lt"/>
                <a:hlinkClick r:id="rId4"/>
              </a:rPr>
              <a:t>SCIENCE</a:t>
            </a:r>
            <a:r>
              <a:rPr lang="en-US" sz="2300" dirty="0" smtClean="0">
                <a:latin typeface="+mn-lt"/>
                <a:hlinkClick r:id="rId4"/>
              </a:rPr>
              <a:t>  </a:t>
            </a:r>
            <a:r>
              <a:rPr lang="cs-CZ" sz="2300" dirty="0" smtClean="0">
                <a:latin typeface="+mn-lt"/>
                <a:hlinkClick r:id="rId4"/>
              </a:rPr>
              <a:t>- R&amp;D&amp;I</a:t>
            </a:r>
            <a:endParaRPr lang="en-US" sz="2300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4118449"/>
            <a:ext cx="1975612" cy="1955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719" y="4913049"/>
            <a:ext cx="569559" cy="67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Obdélník 12"/>
          <p:cNvSpPr/>
          <p:nvPr/>
        </p:nvSpPr>
        <p:spPr>
          <a:xfrm>
            <a:off x="210447" y="6103308"/>
            <a:ext cx="9002405" cy="720843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1800" dirty="0" smtClean="0"/>
              <a:t>NG  -  ENERGY OUTPUT</a:t>
            </a:r>
            <a:endParaRPr lang="cs-CZ" sz="1800" dirty="0"/>
          </a:p>
        </p:txBody>
      </p:sp>
      <p:sp>
        <p:nvSpPr>
          <p:cNvPr id="15" name="Obdélník 14"/>
          <p:cNvSpPr/>
          <p:nvPr/>
        </p:nvSpPr>
        <p:spPr>
          <a:xfrm>
            <a:off x="1177381" y="2259612"/>
            <a:ext cx="792088" cy="3506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 smtClean="0"/>
              <a:t>Vanadium</a:t>
            </a:r>
          </a:p>
          <a:p>
            <a:pPr algn="ctr"/>
            <a:r>
              <a:rPr lang="en-US" sz="800" dirty="0" smtClean="0"/>
              <a:t>REDOX </a:t>
            </a:r>
          </a:p>
          <a:p>
            <a:pPr algn="ctr"/>
            <a:r>
              <a:rPr lang="en-US" sz="800" dirty="0" smtClean="0"/>
              <a:t>storage </a:t>
            </a:r>
            <a:endParaRPr lang="en-US" sz="800" dirty="0"/>
          </a:p>
        </p:txBody>
      </p:sp>
      <p:sp>
        <p:nvSpPr>
          <p:cNvPr id="5" name="Obdélník 4"/>
          <p:cNvSpPr/>
          <p:nvPr/>
        </p:nvSpPr>
        <p:spPr>
          <a:xfrm>
            <a:off x="2967972" y="1145437"/>
            <a:ext cx="6244879" cy="91346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NDGQs -Nitrogen-Doped Graphene Quantum dots</a:t>
            </a:r>
          </a:p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Liquid fuels </a:t>
            </a:r>
            <a:r>
              <a:rPr lang="cs-CZ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smtClean="0">
                <a:solidFill>
                  <a:schemeClr val="tx1"/>
                </a:solidFill>
              </a:rPr>
              <a:t>CH</a:t>
            </a:r>
            <a:r>
              <a:rPr lang="en-US" sz="1400" baseline="-25000" dirty="0" smtClean="0">
                <a:solidFill>
                  <a:schemeClr val="tx1"/>
                </a:solidFill>
              </a:rPr>
              <a:t>3</a:t>
            </a:r>
            <a:r>
              <a:rPr lang="en-US" sz="1400" dirty="0" smtClean="0">
                <a:solidFill>
                  <a:schemeClr val="tx1"/>
                </a:solidFill>
              </a:rPr>
              <a:t>CH</a:t>
            </a:r>
            <a:r>
              <a:rPr lang="en-US" sz="1400" baseline="-25000" dirty="0" smtClean="0">
                <a:solidFill>
                  <a:schemeClr val="tx1"/>
                </a:solidFill>
              </a:rPr>
              <a:t>2</a:t>
            </a:r>
            <a:r>
              <a:rPr lang="en-US" sz="1400" dirty="0" smtClean="0">
                <a:solidFill>
                  <a:schemeClr val="tx1"/>
                </a:solidFill>
              </a:rPr>
              <a:t>OH, C</a:t>
            </a:r>
            <a:r>
              <a:rPr lang="en-US" sz="1400" baseline="-25000" dirty="0" smtClean="0">
                <a:solidFill>
                  <a:schemeClr val="tx1"/>
                </a:solidFill>
              </a:rPr>
              <a:t>2</a:t>
            </a:r>
            <a:r>
              <a:rPr lang="en-US" sz="1400" dirty="0" smtClean="0">
                <a:solidFill>
                  <a:schemeClr val="tx1"/>
                </a:solidFill>
              </a:rPr>
              <a:t>H</a:t>
            </a:r>
            <a:r>
              <a:rPr lang="en-US" sz="1400" baseline="-25000" dirty="0" smtClean="0">
                <a:solidFill>
                  <a:schemeClr val="tx1"/>
                </a:solidFill>
              </a:rPr>
              <a:t>2</a:t>
            </a:r>
            <a:r>
              <a:rPr lang="en-US" sz="1400" dirty="0" smtClean="0">
                <a:solidFill>
                  <a:schemeClr val="tx1"/>
                </a:solidFill>
              </a:rPr>
              <a:t>,….. 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21" name="Obdélník 20"/>
          <p:cNvSpPr/>
          <p:nvPr/>
        </p:nvSpPr>
        <p:spPr>
          <a:xfrm>
            <a:off x="2967972" y="2058897"/>
            <a:ext cx="6181884" cy="79732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 smtClean="0">
                <a:solidFill>
                  <a:schemeClr val="tx1"/>
                </a:solidFill>
              </a:rPr>
              <a:t>Quantum     </a:t>
            </a:r>
            <a:r>
              <a:rPr lang="en-US" sz="1600" dirty="0" smtClean="0">
                <a:solidFill>
                  <a:schemeClr val="tx1"/>
                </a:solidFill>
              </a:rPr>
              <a:t>Photo - Engineered Catalysts</a:t>
            </a:r>
          </a:p>
          <a:p>
            <a:r>
              <a:rPr lang="en-US" sz="1600" dirty="0" smtClean="0">
                <a:solidFill>
                  <a:schemeClr val="tx1"/>
                </a:solidFill>
              </a:rPr>
              <a:t>                            Photo – electrochemical – H2 production</a:t>
            </a:r>
          </a:p>
          <a:p>
            <a:r>
              <a:rPr lang="en-US" sz="1600" dirty="0" smtClean="0">
                <a:solidFill>
                  <a:schemeClr val="tx1"/>
                </a:solidFill>
              </a:rPr>
              <a:t>                            Photolysis</a:t>
            </a:r>
            <a:endParaRPr lang="en-US" sz="1600" dirty="0">
              <a:solidFill>
                <a:schemeClr val="tx1"/>
              </a:solidFill>
            </a:endParaRPr>
          </a:p>
        </p:txBody>
      </p:sp>
      <p:pic>
        <p:nvPicPr>
          <p:cNvPr id="3074" name="Picture 2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1722" y="2132856"/>
            <a:ext cx="921271" cy="257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Obdélník 27"/>
          <p:cNvSpPr/>
          <p:nvPr/>
        </p:nvSpPr>
        <p:spPr>
          <a:xfrm>
            <a:off x="2988231" y="3717437"/>
            <a:ext cx="2663889" cy="9356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 smtClean="0">
              <a:solidFill>
                <a:schemeClr val="tx1"/>
              </a:solidFill>
            </a:endParaRPr>
          </a:p>
          <a:p>
            <a:pPr algn="ctr"/>
            <a:endParaRPr lang="en-US" sz="2000" b="1" dirty="0" smtClean="0">
              <a:solidFill>
                <a:schemeClr val="tx1"/>
              </a:solidFill>
            </a:endParaRPr>
          </a:p>
          <a:p>
            <a:pPr algn="ctr"/>
            <a:endParaRPr lang="en-US" sz="2000" b="1" dirty="0" smtClean="0">
              <a:solidFill>
                <a:schemeClr val="tx1"/>
              </a:solidFill>
            </a:endParaRPr>
          </a:p>
          <a:p>
            <a:pPr algn="ctr"/>
            <a:endParaRPr lang="en-US" sz="2000" b="1" dirty="0" smtClean="0">
              <a:solidFill>
                <a:schemeClr val="tx1"/>
              </a:solidFill>
            </a:endParaRPr>
          </a:p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 </a:t>
            </a:r>
          </a:p>
          <a:p>
            <a:pPr algn="ctr"/>
            <a:endParaRPr lang="en-US" sz="2000" b="1" dirty="0" smtClean="0">
              <a:solidFill>
                <a:schemeClr val="tx1"/>
              </a:solidFill>
            </a:endParaRPr>
          </a:p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 </a:t>
            </a:r>
          </a:p>
          <a:p>
            <a:pPr algn="ctr"/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395536" y="4653136"/>
            <a:ext cx="2425939" cy="141783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HER </a:t>
            </a:r>
            <a:r>
              <a:rPr lang="en-US" sz="1200" dirty="0" smtClean="0">
                <a:solidFill>
                  <a:schemeClr val="tx1"/>
                </a:solidFill>
              </a:rPr>
              <a:t>hydrogen evolution reaction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H</a:t>
            </a:r>
            <a:r>
              <a:rPr lang="en-US" baseline="-25000" dirty="0" smtClean="0">
                <a:solidFill>
                  <a:schemeClr val="tx1"/>
                </a:solidFill>
              </a:rPr>
              <a:t>2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cs-CZ" dirty="0" smtClean="0">
                <a:solidFill>
                  <a:schemeClr val="tx1"/>
                </a:solidFill>
              </a:rPr>
              <a:t>S</a:t>
            </a:r>
            <a:r>
              <a:rPr lang="en-US" dirty="0" err="1" smtClean="0">
                <a:solidFill>
                  <a:schemeClr val="tx1"/>
                </a:solidFill>
              </a:rPr>
              <a:t>torage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H</a:t>
            </a:r>
            <a:r>
              <a:rPr lang="en-US" baseline="-25000" dirty="0">
                <a:solidFill>
                  <a:schemeClr val="tx1"/>
                </a:solidFill>
              </a:rPr>
              <a:t>2 </a:t>
            </a:r>
            <a:r>
              <a:rPr lang="cs-CZ" baseline="-25000" dirty="0" smtClean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FUEL CELLS</a:t>
            </a:r>
            <a:endParaRPr lang="cs-CZ" dirty="0" smtClean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PEC</a:t>
            </a:r>
            <a:r>
              <a:rPr lang="cs-CZ" sz="1000" dirty="0" smtClean="0">
                <a:solidFill>
                  <a:schemeClr val="tx1"/>
                </a:solidFill>
              </a:rPr>
              <a:t>  </a:t>
            </a:r>
            <a:r>
              <a:rPr lang="cs-CZ" sz="1200" noProof="1" smtClean="0">
                <a:solidFill>
                  <a:schemeClr val="tx1"/>
                </a:solidFill>
              </a:rPr>
              <a:t>photo electrochemical  cells</a:t>
            </a:r>
          </a:p>
        </p:txBody>
      </p:sp>
      <p:sp>
        <p:nvSpPr>
          <p:cNvPr id="32" name="Obdélník 31"/>
          <p:cNvSpPr/>
          <p:nvPr/>
        </p:nvSpPr>
        <p:spPr>
          <a:xfrm>
            <a:off x="2965783" y="3496796"/>
            <a:ext cx="6249256" cy="575284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000" b="1" dirty="0" smtClean="0">
              <a:solidFill>
                <a:schemeClr val="tx1"/>
              </a:solidFill>
            </a:endParaRPr>
          </a:p>
          <a:p>
            <a:r>
              <a:rPr lang="en-US" sz="2000" b="1" dirty="0" smtClean="0">
                <a:solidFill>
                  <a:schemeClr val="tx1"/>
                </a:solidFill>
              </a:rPr>
              <a:t>             </a:t>
            </a:r>
          </a:p>
          <a:p>
            <a:r>
              <a:rPr lang="en-US" sz="2000" b="1" dirty="0" smtClean="0">
                <a:solidFill>
                  <a:schemeClr val="tx1"/>
                </a:solidFill>
              </a:rPr>
              <a:t>          </a:t>
            </a:r>
          </a:p>
          <a:p>
            <a:r>
              <a:rPr lang="en-US" sz="2000" b="1" dirty="0" smtClean="0">
                <a:solidFill>
                  <a:schemeClr val="tx1"/>
                </a:solidFill>
              </a:rPr>
              <a:t>         Thermomechanical, Plasmolysis,…</a:t>
            </a:r>
          </a:p>
          <a:p>
            <a:r>
              <a:rPr lang="en-US" sz="2000" b="1" dirty="0" smtClean="0">
                <a:solidFill>
                  <a:schemeClr val="tx1"/>
                </a:solidFill>
              </a:rPr>
              <a:t> </a:t>
            </a:r>
          </a:p>
          <a:p>
            <a:endParaRPr lang="en-US" sz="2000" b="1" dirty="0" smtClean="0">
              <a:solidFill>
                <a:schemeClr val="tx1"/>
              </a:solidFill>
            </a:endParaRPr>
          </a:p>
          <a:p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16" name="Obdélník 15"/>
          <p:cNvSpPr/>
          <p:nvPr/>
        </p:nvSpPr>
        <p:spPr>
          <a:xfrm>
            <a:off x="23303" y="1501527"/>
            <a:ext cx="2074516" cy="631329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b="1" dirty="0" smtClean="0">
                <a:solidFill>
                  <a:schemeClr val="tx1"/>
                </a:solidFill>
              </a:rPr>
              <a:t>CCS</a:t>
            </a:r>
            <a:r>
              <a:rPr lang="en-US" sz="800" noProof="1" smtClean="0">
                <a:solidFill>
                  <a:schemeClr val="tx1"/>
                </a:solidFill>
              </a:rPr>
              <a:t>  </a:t>
            </a:r>
            <a:r>
              <a:rPr lang="en-US" sz="1100" noProof="1" smtClean="0">
                <a:solidFill>
                  <a:schemeClr val="tx1"/>
                </a:solidFill>
              </a:rPr>
              <a:t>membrane  CO</a:t>
            </a:r>
            <a:r>
              <a:rPr lang="en-US" sz="1100" baseline="-25000" noProof="1" smtClean="0">
                <a:solidFill>
                  <a:schemeClr val="tx1"/>
                </a:solidFill>
              </a:rPr>
              <a:t>2</a:t>
            </a:r>
            <a:r>
              <a:rPr lang="en-US" sz="1100" noProof="1" smtClean="0">
                <a:solidFill>
                  <a:schemeClr val="tx1"/>
                </a:solidFill>
              </a:rPr>
              <a:t>/N</a:t>
            </a:r>
            <a:r>
              <a:rPr lang="en-US" sz="1100" baseline="-25000" noProof="1" smtClean="0">
                <a:solidFill>
                  <a:schemeClr val="tx1"/>
                </a:solidFill>
              </a:rPr>
              <a:t>2</a:t>
            </a:r>
            <a:endParaRPr lang="en-US" sz="1100" noProof="1" smtClean="0">
              <a:solidFill>
                <a:schemeClr val="tx1"/>
              </a:solidFill>
            </a:endParaRPr>
          </a:p>
          <a:p>
            <a:r>
              <a:rPr lang="en-US" sz="900" noProof="1" smtClean="0">
                <a:solidFill>
                  <a:schemeClr val="tx1"/>
                </a:solidFill>
              </a:rPr>
              <a:t> </a:t>
            </a:r>
            <a:r>
              <a:rPr lang="en-US" sz="1600" b="1" dirty="0" smtClean="0">
                <a:solidFill>
                  <a:schemeClr val="tx1"/>
                </a:solidFill>
              </a:rPr>
              <a:t>RES </a:t>
            </a:r>
            <a:r>
              <a:rPr lang="en-US" sz="1100" dirty="0" smtClean="0">
                <a:solidFill>
                  <a:schemeClr val="tx1"/>
                </a:solidFill>
              </a:rPr>
              <a:t>development</a:t>
            </a:r>
            <a:endParaRPr lang="en-US" sz="1100" b="1" dirty="0">
              <a:solidFill>
                <a:schemeClr val="tx1"/>
              </a:solidFill>
            </a:endParaRPr>
          </a:p>
        </p:txBody>
      </p:sp>
      <p:sp>
        <p:nvSpPr>
          <p:cNvPr id="29" name="Obdélník 28"/>
          <p:cNvSpPr/>
          <p:nvPr/>
        </p:nvSpPr>
        <p:spPr>
          <a:xfrm>
            <a:off x="2967972" y="2856219"/>
            <a:ext cx="6259898" cy="665799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000" b="1" dirty="0" smtClean="0">
              <a:solidFill>
                <a:schemeClr val="tx1"/>
              </a:solidFill>
            </a:endParaRPr>
          </a:p>
          <a:p>
            <a:endParaRPr lang="en-US" sz="2000" b="1" dirty="0" smtClean="0">
              <a:solidFill>
                <a:schemeClr val="tx1"/>
              </a:solidFill>
            </a:endParaRPr>
          </a:p>
          <a:p>
            <a:r>
              <a:rPr lang="cs-CZ" sz="2000" dirty="0" smtClean="0">
                <a:solidFill>
                  <a:schemeClr val="tx1"/>
                </a:solidFill>
              </a:rPr>
              <a:t>GENETICS,  PBE - </a:t>
            </a:r>
            <a:r>
              <a:rPr lang="en-US" sz="2000" dirty="0" smtClean="0">
                <a:solidFill>
                  <a:schemeClr val="tx1"/>
                </a:solidFill>
              </a:rPr>
              <a:t>Photo bio</a:t>
            </a:r>
            <a:r>
              <a:rPr lang="cs-CZ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smtClean="0">
                <a:solidFill>
                  <a:schemeClr val="tx1"/>
                </a:solidFill>
              </a:rPr>
              <a:t>electrochemical systems </a:t>
            </a:r>
          </a:p>
          <a:p>
            <a:r>
              <a:rPr lang="en-US" sz="1200" dirty="0" smtClean="0">
                <a:solidFill>
                  <a:schemeClr val="tx1"/>
                </a:solidFill>
              </a:rPr>
              <a:t>bacteria interaction with electrodes by exchanging electrons,  directly or via redox mediators</a:t>
            </a:r>
          </a:p>
          <a:p>
            <a:endParaRPr lang="en-US" sz="1200" b="1" dirty="0" smtClean="0">
              <a:solidFill>
                <a:schemeClr val="tx1"/>
              </a:solidFill>
            </a:endParaRPr>
          </a:p>
          <a:p>
            <a:r>
              <a:rPr lang="en-US" sz="2000" b="1" dirty="0" smtClean="0">
                <a:solidFill>
                  <a:schemeClr val="tx1"/>
                </a:solidFill>
              </a:rPr>
              <a:t> </a:t>
            </a:r>
          </a:p>
          <a:p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30" name="Obdélník 29"/>
          <p:cNvSpPr/>
          <p:nvPr/>
        </p:nvSpPr>
        <p:spPr>
          <a:xfrm>
            <a:off x="2937949" y="2855242"/>
            <a:ext cx="6255546" cy="634969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400" dirty="0" smtClean="0"/>
              <a:t>                         </a:t>
            </a:r>
          </a:p>
          <a:p>
            <a:r>
              <a:rPr lang="cs-CZ" sz="2400" dirty="0" smtClean="0"/>
              <a:t>MICROBIOLOGY DEVELOPMENT</a:t>
            </a:r>
          </a:p>
          <a:p>
            <a:r>
              <a:rPr lang="cs-CZ" sz="2400" dirty="0" smtClean="0"/>
              <a:t>   </a:t>
            </a:r>
          </a:p>
        </p:txBody>
      </p:sp>
      <p:sp>
        <p:nvSpPr>
          <p:cNvPr id="2" name="Obdélník 1"/>
          <p:cNvSpPr/>
          <p:nvPr/>
        </p:nvSpPr>
        <p:spPr>
          <a:xfrm>
            <a:off x="2967972" y="751361"/>
            <a:ext cx="6219219" cy="394076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6" name="Obdélník 35"/>
          <p:cNvSpPr/>
          <p:nvPr/>
        </p:nvSpPr>
        <p:spPr>
          <a:xfrm>
            <a:off x="2948396" y="1145437"/>
            <a:ext cx="6238795" cy="91346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2400" dirty="0" smtClean="0"/>
          </a:p>
          <a:p>
            <a:endParaRPr lang="cs-CZ" sz="2400" dirty="0" smtClean="0"/>
          </a:p>
          <a:p>
            <a:r>
              <a:rPr lang="cs-CZ" sz="2400" dirty="0" smtClean="0"/>
              <a:t>EU FLAGSHIP -  GRAPHENE </a:t>
            </a:r>
            <a:endParaRPr lang="cs-CZ" sz="2400" dirty="0"/>
          </a:p>
          <a:p>
            <a:r>
              <a:rPr lang="cs-CZ" sz="2400" dirty="0" smtClean="0"/>
              <a:t> </a:t>
            </a:r>
            <a:endParaRPr lang="en-US" sz="2400" dirty="0" smtClean="0"/>
          </a:p>
          <a:p>
            <a:endParaRPr lang="en-US" sz="2400" dirty="0" smtClean="0"/>
          </a:p>
        </p:txBody>
      </p:sp>
      <p:sp>
        <p:nvSpPr>
          <p:cNvPr id="58" name="Obdélník 57"/>
          <p:cNvSpPr/>
          <p:nvPr/>
        </p:nvSpPr>
        <p:spPr>
          <a:xfrm>
            <a:off x="189321" y="3953758"/>
            <a:ext cx="1274425" cy="65119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300" noProof="1" smtClean="0">
                <a:solidFill>
                  <a:schemeClr val="tx1"/>
                </a:solidFill>
              </a:rPr>
              <a:t>P2A2P (NH</a:t>
            </a:r>
            <a:r>
              <a:rPr lang="cs-CZ" sz="1300" baseline="-25000" noProof="1" smtClean="0">
                <a:solidFill>
                  <a:schemeClr val="tx1"/>
                </a:solidFill>
              </a:rPr>
              <a:t>3</a:t>
            </a:r>
            <a:r>
              <a:rPr lang="cs-CZ" sz="1300" noProof="1" smtClean="0">
                <a:solidFill>
                  <a:schemeClr val="tx1"/>
                </a:solidFill>
              </a:rPr>
              <a:t>)</a:t>
            </a:r>
          </a:p>
          <a:p>
            <a:pPr algn="ctr"/>
            <a:r>
              <a:rPr lang="cs-CZ" sz="900" noProof="1" smtClean="0">
                <a:solidFill>
                  <a:schemeClr val="tx1"/>
                </a:solidFill>
              </a:rPr>
              <a:t>Ammonia economy</a:t>
            </a:r>
          </a:p>
          <a:p>
            <a:pPr algn="ctr"/>
            <a:endParaRPr lang="en-US" sz="1300" dirty="0">
              <a:solidFill>
                <a:schemeClr val="tx1"/>
              </a:solidFill>
            </a:endParaRPr>
          </a:p>
        </p:txBody>
      </p:sp>
      <p:sp>
        <p:nvSpPr>
          <p:cNvPr id="14" name="Obousměrná svislá šipka 13"/>
          <p:cNvSpPr/>
          <p:nvPr/>
        </p:nvSpPr>
        <p:spPr>
          <a:xfrm>
            <a:off x="755576" y="3807399"/>
            <a:ext cx="75921" cy="178279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2" name="Obdélník 61"/>
          <p:cNvSpPr/>
          <p:nvPr/>
        </p:nvSpPr>
        <p:spPr>
          <a:xfrm>
            <a:off x="14358" y="2132856"/>
            <a:ext cx="2138107" cy="1763682"/>
          </a:xfrm>
          <a:prstGeom prst="rect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400" b="1" baseline="-25000" dirty="0" smtClean="0"/>
          </a:p>
          <a:p>
            <a:r>
              <a:rPr lang="cs-CZ" sz="16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        </a:t>
            </a:r>
            <a:r>
              <a:rPr lang="en-US" sz="16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IN</a:t>
            </a:r>
            <a:r>
              <a:rPr lang="cs-CZ" sz="16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N</a:t>
            </a:r>
            <a:r>
              <a:rPr lang="en-US" sz="16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OVATION  </a:t>
            </a:r>
          </a:p>
          <a:p>
            <a:r>
              <a:rPr lang="cs-CZ" sz="10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 </a:t>
            </a:r>
            <a:r>
              <a:rPr lang="en-US" sz="9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SMART ELECTRICITY</a:t>
            </a:r>
            <a:r>
              <a:rPr lang="cs-CZ" sz="9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9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MANAGEMENT</a:t>
            </a:r>
            <a:endParaRPr lang="cs-CZ" sz="900" b="1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endParaRPr lang="cs-CZ" sz="5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r>
              <a:rPr lang="cs-CZ" sz="12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    -    </a:t>
            </a:r>
            <a:r>
              <a:rPr lang="en-US" sz="12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Distribution</a:t>
            </a:r>
            <a:r>
              <a:rPr lang="cs-CZ" sz="12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- </a:t>
            </a:r>
            <a:r>
              <a:rPr lang="en-US" sz="12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grid</a:t>
            </a:r>
          </a:p>
          <a:p>
            <a:r>
              <a:rPr lang="cs-CZ" sz="12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    -    BATTERY</a:t>
            </a:r>
          </a:p>
          <a:p>
            <a:r>
              <a:rPr lang="cs-CZ" sz="12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    -    V2G</a:t>
            </a:r>
          </a:p>
          <a:p>
            <a:r>
              <a:rPr lang="cs-CZ" sz="12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    -    P2 </a:t>
            </a:r>
            <a:r>
              <a:rPr lang="en-US" sz="12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Chemicals</a:t>
            </a:r>
          </a:p>
          <a:p>
            <a:r>
              <a:rPr lang="cs-CZ" sz="12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    -    P2 Hydrogen</a:t>
            </a:r>
          </a:p>
          <a:p>
            <a:r>
              <a:rPr lang="cs-CZ" sz="12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cs-CZ" sz="12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   -    e </a:t>
            </a:r>
            <a:r>
              <a:rPr lang="cs-CZ" sz="12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- </a:t>
            </a:r>
            <a:r>
              <a:rPr lang="cs-CZ" sz="12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mobility</a:t>
            </a:r>
          </a:p>
          <a:p>
            <a:r>
              <a:rPr lang="cs-CZ" sz="12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cs-CZ" sz="12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   -    g - mobility</a:t>
            </a:r>
          </a:p>
          <a:p>
            <a:r>
              <a:rPr lang="cs-CZ" sz="12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 </a:t>
            </a:r>
            <a:endParaRPr lang="en-US" sz="12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4" name="Obdélník 63"/>
          <p:cNvSpPr/>
          <p:nvPr/>
        </p:nvSpPr>
        <p:spPr>
          <a:xfrm>
            <a:off x="227357" y="4653135"/>
            <a:ext cx="2668492" cy="1427372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 sz="2400" dirty="0" smtClean="0"/>
          </a:p>
          <a:p>
            <a:pPr algn="ctr"/>
            <a:r>
              <a:rPr lang="en-US" sz="2400" dirty="0" smtClean="0"/>
              <a:t>H</a:t>
            </a:r>
            <a:r>
              <a:rPr lang="en-US" sz="2400" baseline="-25000" dirty="0" smtClean="0"/>
              <a:t>2</a:t>
            </a:r>
          </a:p>
          <a:p>
            <a:pPr algn="ctr"/>
            <a:r>
              <a:rPr lang="en-US" sz="2400" dirty="0" smtClean="0"/>
              <a:t>development</a:t>
            </a:r>
          </a:p>
        </p:txBody>
      </p:sp>
      <p:sp>
        <p:nvSpPr>
          <p:cNvPr id="66" name="Obdélník 65"/>
          <p:cNvSpPr/>
          <p:nvPr/>
        </p:nvSpPr>
        <p:spPr>
          <a:xfrm>
            <a:off x="2923503" y="3501320"/>
            <a:ext cx="6269992" cy="57076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400" dirty="0" smtClean="0"/>
              <a:t>INDIRECT  CO</a:t>
            </a:r>
            <a:r>
              <a:rPr lang="cs-CZ" sz="2400" baseline="-25000" dirty="0" smtClean="0"/>
              <a:t>2</a:t>
            </a:r>
            <a:r>
              <a:rPr lang="cs-CZ" sz="2400" dirty="0" smtClean="0"/>
              <a:t> CONVERSION PROGRESS</a:t>
            </a:r>
            <a:endParaRPr lang="cs-CZ" sz="2400" dirty="0"/>
          </a:p>
        </p:txBody>
      </p:sp>
      <p:sp>
        <p:nvSpPr>
          <p:cNvPr id="40" name="Obdélník 39"/>
          <p:cNvSpPr/>
          <p:nvPr/>
        </p:nvSpPr>
        <p:spPr>
          <a:xfrm>
            <a:off x="2980614" y="-6500"/>
            <a:ext cx="6155769" cy="483172"/>
          </a:xfrm>
          <a:prstGeom prst="rect">
            <a:avLst/>
          </a:prstGeom>
          <a:solidFill>
            <a:schemeClr val="bg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Vegetal ecosystem role in CO2 capture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847" y="4356643"/>
            <a:ext cx="1253299" cy="191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" name="Obousměrná svislá šipka 46"/>
          <p:cNvSpPr/>
          <p:nvPr/>
        </p:nvSpPr>
        <p:spPr>
          <a:xfrm>
            <a:off x="738675" y="4489932"/>
            <a:ext cx="75921" cy="178279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8" name="Obdélník 47"/>
          <p:cNvSpPr/>
          <p:nvPr/>
        </p:nvSpPr>
        <p:spPr>
          <a:xfrm>
            <a:off x="189321" y="3953758"/>
            <a:ext cx="1296029" cy="67697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600" dirty="0" smtClean="0"/>
          </a:p>
          <a:p>
            <a:pPr algn="ctr"/>
            <a:r>
              <a:rPr lang="en-US" sz="1400" dirty="0" smtClean="0"/>
              <a:t>Power to Ammonia</a:t>
            </a:r>
          </a:p>
          <a:p>
            <a:pPr algn="ctr"/>
            <a:r>
              <a:rPr lang="en-US" sz="800" dirty="0" smtClean="0"/>
              <a:t>Nitrogen-Hydrogen</a:t>
            </a:r>
          </a:p>
          <a:p>
            <a:pPr algn="ctr"/>
            <a:endParaRPr lang="en-US" sz="1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2993" y="2076424"/>
            <a:ext cx="1227952" cy="778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Obdélník 36"/>
          <p:cNvSpPr/>
          <p:nvPr/>
        </p:nvSpPr>
        <p:spPr>
          <a:xfrm>
            <a:off x="2988231" y="2076669"/>
            <a:ext cx="6253473" cy="761778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200" dirty="0" smtClean="0"/>
              <a:t>QUANTUM  ENERGY  </a:t>
            </a:r>
            <a:r>
              <a:rPr lang="en-US" sz="1600" dirty="0" smtClean="0"/>
              <a:t>(PEC – Photo electrochemical  cells, Photosensitizer compounds, Photocatalysts,  Artificial leaf…) </a:t>
            </a:r>
          </a:p>
          <a:p>
            <a:endParaRPr lang="en-US" sz="2400" dirty="0" smtClean="0"/>
          </a:p>
          <a:p>
            <a:endParaRPr lang="en-US" sz="2400" dirty="0" smtClean="0"/>
          </a:p>
        </p:txBody>
      </p:sp>
      <p:pic>
        <p:nvPicPr>
          <p:cNvPr id="42" name="Picture 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7949" y="4653135"/>
            <a:ext cx="3343554" cy="1417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2282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4148" y="116632"/>
            <a:ext cx="2761792" cy="279516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Obdélník 3"/>
          <p:cNvSpPr/>
          <p:nvPr/>
        </p:nvSpPr>
        <p:spPr>
          <a:xfrm>
            <a:off x="238087" y="3531685"/>
            <a:ext cx="48275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400" dirty="0" smtClean="0"/>
              <a:t>- </a:t>
            </a:r>
            <a:r>
              <a:rPr lang="en-US" sz="1400" dirty="0" smtClean="0"/>
              <a:t>mesoporous TiO</a:t>
            </a:r>
            <a:r>
              <a:rPr lang="en-US" sz="1400" baseline="-25000" dirty="0" smtClean="0"/>
              <a:t>2</a:t>
            </a:r>
            <a:r>
              <a:rPr lang="en-US" sz="1400" dirty="0" smtClean="0"/>
              <a:t>/graphene oxide</a:t>
            </a:r>
            <a:r>
              <a:rPr lang="cs-CZ" sz="1400" dirty="0" smtClean="0"/>
              <a:t>  </a:t>
            </a:r>
            <a:r>
              <a:rPr lang="en-US" sz="1400" dirty="0" smtClean="0"/>
              <a:t>nanocomposites</a:t>
            </a:r>
            <a:endParaRPr lang="cs-CZ" sz="1400" dirty="0" smtClean="0"/>
          </a:p>
          <a:p>
            <a:r>
              <a:rPr lang="cs-CZ" sz="1400" dirty="0" smtClean="0"/>
              <a:t>- </a:t>
            </a:r>
            <a:r>
              <a:rPr lang="en-GB" sz="1400" dirty="0" smtClean="0"/>
              <a:t> </a:t>
            </a:r>
            <a:r>
              <a:rPr lang="cs-CZ" sz="1400" dirty="0"/>
              <a:t>s</a:t>
            </a:r>
            <a:r>
              <a:rPr lang="en-GB" sz="1400" dirty="0"/>
              <a:t>elective </a:t>
            </a:r>
            <a:r>
              <a:rPr lang="cs-CZ" sz="1400" dirty="0"/>
              <a:t> </a:t>
            </a:r>
            <a:r>
              <a:rPr lang="en-GB" sz="1400" dirty="0"/>
              <a:t>Gas-Transport Channels</a:t>
            </a:r>
            <a:r>
              <a:rPr lang="cs-CZ" sz="1400" dirty="0"/>
              <a:t>  </a:t>
            </a:r>
            <a:r>
              <a:rPr lang="en-GB" sz="1400" dirty="0"/>
              <a:t>of Laminar Graphene </a:t>
            </a:r>
            <a:r>
              <a:rPr lang="en-GB" sz="1400" dirty="0" smtClean="0"/>
              <a:t>Oxide</a:t>
            </a:r>
            <a:endParaRPr lang="cs-CZ" sz="1400" b="1" dirty="0"/>
          </a:p>
        </p:txBody>
      </p:sp>
      <p:pic>
        <p:nvPicPr>
          <p:cNvPr id="12292" name="Picture 4" descr="https://ars.els-cdn.com/content/image/1-s2.0-S1385894714014922-fx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4298" y="3181992"/>
            <a:ext cx="1728192" cy="1019582"/>
          </a:xfrm>
          <a:prstGeom prst="rect">
            <a:avLst/>
          </a:prstGeom>
          <a:noFill/>
          <a:ln w="31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3181992"/>
            <a:ext cx="1686247" cy="1018426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Obdélník 5"/>
          <p:cNvSpPr/>
          <p:nvPr/>
        </p:nvSpPr>
        <p:spPr>
          <a:xfrm>
            <a:off x="169157" y="5716126"/>
            <a:ext cx="18235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CO2 </a:t>
            </a:r>
            <a:r>
              <a:rPr lang="en-US" b="1" dirty="0"/>
              <a:t>to Graphene</a:t>
            </a:r>
          </a:p>
        </p:txBody>
      </p:sp>
      <p:sp>
        <p:nvSpPr>
          <p:cNvPr id="7" name="Obdélník 6"/>
          <p:cNvSpPr/>
          <p:nvPr/>
        </p:nvSpPr>
        <p:spPr>
          <a:xfrm>
            <a:off x="276035" y="6038655"/>
            <a:ext cx="85293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CVMR® and </a:t>
            </a:r>
            <a:r>
              <a:rPr lang="en-US" sz="1400" dirty="0" err="1"/>
              <a:t>EnerCarbon</a:t>
            </a:r>
            <a:r>
              <a:rPr lang="en-US" sz="1400" dirty="0"/>
              <a:t>® have been able to Capture CO2 that is emitted from various industrial outlets and convert the captured CO2 into value-added products with a high level of market demand such as graphite and graphene.</a:t>
            </a:r>
            <a:endParaRPr lang="cs-CZ" sz="1400" dirty="0"/>
          </a:p>
        </p:txBody>
      </p:sp>
      <p:pic>
        <p:nvPicPr>
          <p:cNvPr id="12295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9454" y="4287658"/>
            <a:ext cx="2131933" cy="1369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Obdélník 13"/>
          <p:cNvSpPr/>
          <p:nvPr/>
        </p:nvSpPr>
        <p:spPr>
          <a:xfrm>
            <a:off x="196023" y="4786845"/>
            <a:ext cx="17601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Graphene</a:t>
            </a:r>
            <a:r>
              <a:rPr lang="cs-CZ" b="1" dirty="0" smtClean="0"/>
              <a:t> - </a:t>
            </a:r>
            <a:r>
              <a:rPr lang="en-US" b="1" dirty="0" smtClean="0"/>
              <a:t>fuels</a:t>
            </a:r>
            <a:endParaRPr lang="en-US" b="1" dirty="0"/>
          </a:p>
        </p:txBody>
      </p:sp>
      <p:sp>
        <p:nvSpPr>
          <p:cNvPr id="8" name="Obdélník 7"/>
          <p:cNvSpPr/>
          <p:nvPr/>
        </p:nvSpPr>
        <p:spPr>
          <a:xfrm>
            <a:off x="265635" y="3162353"/>
            <a:ext cx="13740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CO</a:t>
            </a:r>
            <a:r>
              <a:rPr lang="en-US" b="1" baseline="-25000" dirty="0" smtClean="0"/>
              <a:t>2</a:t>
            </a:r>
            <a:r>
              <a:rPr lang="en-US" b="1" dirty="0" smtClean="0"/>
              <a:t> </a:t>
            </a:r>
            <a:r>
              <a:rPr lang="en-US" b="1" dirty="0"/>
              <a:t>capture </a:t>
            </a:r>
            <a:endParaRPr lang="cs-CZ" b="1" dirty="0"/>
          </a:p>
        </p:txBody>
      </p:sp>
      <p:sp>
        <p:nvSpPr>
          <p:cNvPr id="10" name="Obdélník 9"/>
          <p:cNvSpPr/>
          <p:nvPr/>
        </p:nvSpPr>
        <p:spPr>
          <a:xfrm>
            <a:off x="169157" y="3058854"/>
            <a:ext cx="8795331" cy="12288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Obdélník 16"/>
          <p:cNvSpPr/>
          <p:nvPr/>
        </p:nvSpPr>
        <p:spPr>
          <a:xfrm>
            <a:off x="167736" y="4287658"/>
            <a:ext cx="8795331" cy="143635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Obdélník 17"/>
          <p:cNvSpPr/>
          <p:nvPr/>
        </p:nvSpPr>
        <p:spPr>
          <a:xfrm>
            <a:off x="169157" y="5724013"/>
            <a:ext cx="8795331" cy="82347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Obdélník 14"/>
          <p:cNvSpPr/>
          <p:nvPr/>
        </p:nvSpPr>
        <p:spPr>
          <a:xfrm>
            <a:off x="-96182" y="-22770"/>
            <a:ext cx="9240182" cy="695977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noProof="1" smtClean="0"/>
              <a:t>                         TOP SCIENCE</a:t>
            </a:r>
          </a:p>
          <a:p>
            <a:endParaRPr lang="en-US" sz="2400" noProof="1" smtClean="0"/>
          </a:p>
          <a:p>
            <a:r>
              <a:rPr lang="en-US" sz="3200" noProof="1" smtClean="0"/>
              <a:t>                          </a:t>
            </a:r>
            <a:r>
              <a:rPr lang="cs-CZ" sz="3200" noProof="1" smtClean="0"/>
              <a:t>GRAPHENE and derivates</a:t>
            </a:r>
            <a:endParaRPr lang="en-US" sz="3200" noProof="1" smtClean="0"/>
          </a:p>
          <a:p>
            <a:endParaRPr lang="en-US" sz="2000" noProof="1" smtClean="0"/>
          </a:p>
          <a:p>
            <a:r>
              <a:rPr lang="en-US" sz="2000" noProof="1" smtClean="0"/>
              <a:t>                                                 </a:t>
            </a:r>
            <a:r>
              <a:rPr lang="en-US" noProof="1" smtClean="0"/>
              <a:t>- </a:t>
            </a:r>
            <a:r>
              <a:rPr lang="cs-CZ" noProof="1" smtClean="0"/>
              <a:t>CCS</a:t>
            </a:r>
            <a:r>
              <a:rPr lang="en-US" noProof="1" smtClean="0"/>
              <a:t>    </a:t>
            </a:r>
            <a:endParaRPr lang="cs-CZ" noProof="1" smtClean="0"/>
          </a:p>
          <a:p>
            <a:r>
              <a:rPr lang="cs-CZ" noProof="1"/>
              <a:t> </a:t>
            </a:r>
            <a:r>
              <a:rPr lang="cs-CZ" noProof="1" smtClean="0"/>
              <a:t>                                                    -  Convertion CO2 to fuels</a:t>
            </a:r>
            <a:endParaRPr lang="en-US" noProof="1" smtClean="0"/>
          </a:p>
          <a:p>
            <a:r>
              <a:rPr lang="en-US" noProof="1" smtClean="0"/>
              <a:t>                                                     -  </a:t>
            </a:r>
            <a:r>
              <a:rPr lang="cs-CZ" noProof="1" smtClean="0"/>
              <a:t>Convertion CO2 to graphen</a:t>
            </a:r>
            <a:endParaRPr lang="en-US" noProof="1" smtClean="0"/>
          </a:p>
          <a:p>
            <a:r>
              <a:rPr lang="en-US" noProof="1" smtClean="0"/>
              <a:t>                                                     </a:t>
            </a:r>
            <a:endParaRPr lang="en-US" noProof="1"/>
          </a:p>
        </p:txBody>
      </p:sp>
    </p:spTree>
    <p:extLst>
      <p:ext uri="{BB962C8B-B14F-4D97-AF65-F5344CB8AC3E}">
        <p14:creationId xmlns:p14="http://schemas.microsoft.com/office/powerpoint/2010/main" val="1057234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96" y="747418"/>
            <a:ext cx="9147494" cy="604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Nadpis 1"/>
          <p:cNvSpPr txBox="1">
            <a:spLocks/>
          </p:cNvSpPr>
          <p:nvPr/>
        </p:nvSpPr>
        <p:spPr>
          <a:xfrm>
            <a:off x="3990" y="-18256"/>
            <a:ext cx="2919513" cy="49492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 fontScale="6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700" b="1" dirty="0" smtClean="0">
                <a:latin typeface="+mn-lt"/>
              </a:rPr>
              <a:t>CO</a:t>
            </a:r>
            <a:r>
              <a:rPr lang="en-US" sz="2700" b="1" baseline="-25000" dirty="0" smtClean="0">
                <a:latin typeface="+mn-lt"/>
              </a:rPr>
              <a:t>2</a:t>
            </a:r>
            <a:r>
              <a:rPr lang="en-US" sz="2700" b="1" dirty="0" smtClean="0">
                <a:latin typeface="+mn-lt"/>
              </a:rPr>
              <a:t> VERIFICATION CENTRE</a:t>
            </a:r>
            <a:endParaRPr lang="cs-CZ" sz="2700" b="1" dirty="0" smtClean="0">
              <a:latin typeface="+mn-lt"/>
            </a:endParaRPr>
          </a:p>
          <a:p>
            <a:r>
              <a:rPr lang="cs-CZ" sz="2300" dirty="0" smtClean="0">
                <a:latin typeface="+mn-lt"/>
                <a:hlinkClick r:id="rId4"/>
              </a:rPr>
              <a:t>SCIENCE</a:t>
            </a:r>
            <a:r>
              <a:rPr lang="en-US" sz="2300" dirty="0" smtClean="0">
                <a:latin typeface="+mn-lt"/>
                <a:hlinkClick r:id="rId4"/>
              </a:rPr>
              <a:t>  </a:t>
            </a:r>
            <a:r>
              <a:rPr lang="cs-CZ" sz="2300" dirty="0" smtClean="0">
                <a:latin typeface="+mn-lt"/>
                <a:hlinkClick r:id="rId4"/>
              </a:rPr>
              <a:t>- R&amp;D&amp;I</a:t>
            </a:r>
            <a:endParaRPr lang="en-US" sz="2300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4118449"/>
            <a:ext cx="1975612" cy="1955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719" y="4913049"/>
            <a:ext cx="569559" cy="67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Obdélník 12"/>
          <p:cNvSpPr/>
          <p:nvPr/>
        </p:nvSpPr>
        <p:spPr>
          <a:xfrm>
            <a:off x="210447" y="6103308"/>
            <a:ext cx="9002405" cy="720843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1800" dirty="0" smtClean="0"/>
              <a:t>NG  -  ENERGY OUTPUT</a:t>
            </a:r>
            <a:endParaRPr lang="cs-CZ" sz="1800" dirty="0"/>
          </a:p>
        </p:txBody>
      </p:sp>
      <p:sp>
        <p:nvSpPr>
          <p:cNvPr id="15" name="Obdélník 14"/>
          <p:cNvSpPr/>
          <p:nvPr/>
        </p:nvSpPr>
        <p:spPr>
          <a:xfrm>
            <a:off x="1177381" y="2259612"/>
            <a:ext cx="792088" cy="3506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 smtClean="0"/>
              <a:t>Vanadium</a:t>
            </a:r>
          </a:p>
          <a:p>
            <a:pPr algn="ctr"/>
            <a:r>
              <a:rPr lang="en-US" sz="800" dirty="0" smtClean="0"/>
              <a:t>REDOX </a:t>
            </a:r>
          </a:p>
          <a:p>
            <a:pPr algn="ctr"/>
            <a:r>
              <a:rPr lang="en-US" sz="800" dirty="0" smtClean="0"/>
              <a:t>storage </a:t>
            </a:r>
            <a:endParaRPr lang="en-US" sz="800" dirty="0"/>
          </a:p>
        </p:txBody>
      </p:sp>
      <p:sp>
        <p:nvSpPr>
          <p:cNvPr id="5" name="Obdélník 4"/>
          <p:cNvSpPr/>
          <p:nvPr/>
        </p:nvSpPr>
        <p:spPr>
          <a:xfrm>
            <a:off x="2967972" y="1145437"/>
            <a:ext cx="6244879" cy="91346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NDGQs -Nitrogen-Doped Graphene Quantum dots</a:t>
            </a:r>
          </a:p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Liquid fuels </a:t>
            </a:r>
            <a:r>
              <a:rPr lang="cs-CZ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smtClean="0">
                <a:solidFill>
                  <a:schemeClr val="tx1"/>
                </a:solidFill>
              </a:rPr>
              <a:t>CH</a:t>
            </a:r>
            <a:r>
              <a:rPr lang="en-US" sz="1400" baseline="-25000" dirty="0" smtClean="0">
                <a:solidFill>
                  <a:schemeClr val="tx1"/>
                </a:solidFill>
              </a:rPr>
              <a:t>3</a:t>
            </a:r>
            <a:r>
              <a:rPr lang="en-US" sz="1400" dirty="0" smtClean="0">
                <a:solidFill>
                  <a:schemeClr val="tx1"/>
                </a:solidFill>
              </a:rPr>
              <a:t>CH</a:t>
            </a:r>
            <a:r>
              <a:rPr lang="en-US" sz="1400" baseline="-25000" dirty="0" smtClean="0">
                <a:solidFill>
                  <a:schemeClr val="tx1"/>
                </a:solidFill>
              </a:rPr>
              <a:t>2</a:t>
            </a:r>
            <a:r>
              <a:rPr lang="en-US" sz="1400" dirty="0" smtClean="0">
                <a:solidFill>
                  <a:schemeClr val="tx1"/>
                </a:solidFill>
              </a:rPr>
              <a:t>OH, C</a:t>
            </a:r>
            <a:r>
              <a:rPr lang="en-US" sz="1400" baseline="-25000" dirty="0" smtClean="0">
                <a:solidFill>
                  <a:schemeClr val="tx1"/>
                </a:solidFill>
              </a:rPr>
              <a:t>2</a:t>
            </a:r>
            <a:r>
              <a:rPr lang="en-US" sz="1400" dirty="0" smtClean="0">
                <a:solidFill>
                  <a:schemeClr val="tx1"/>
                </a:solidFill>
              </a:rPr>
              <a:t>H</a:t>
            </a:r>
            <a:r>
              <a:rPr lang="en-US" sz="1400" baseline="-25000" dirty="0" smtClean="0">
                <a:solidFill>
                  <a:schemeClr val="tx1"/>
                </a:solidFill>
              </a:rPr>
              <a:t>2</a:t>
            </a:r>
            <a:r>
              <a:rPr lang="en-US" sz="1400" dirty="0" smtClean="0">
                <a:solidFill>
                  <a:schemeClr val="tx1"/>
                </a:solidFill>
              </a:rPr>
              <a:t>,….. 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21" name="Obdélník 20"/>
          <p:cNvSpPr/>
          <p:nvPr/>
        </p:nvSpPr>
        <p:spPr>
          <a:xfrm>
            <a:off x="2967972" y="2058897"/>
            <a:ext cx="6181884" cy="79732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 smtClean="0">
                <a:solidFill>
                  <a:schemeClr val="tx1"/>
                </a:solidFill>
              </a:rPr>
              <a:t>Quantum     </a:t>
            </a:r>
            <a:r>
              <a:rPr lang="en-US" sz="1600" dirty="0" smtClean="0">
                <a:solidFill>
                  <a:schemeClr val="tx1"/>
                </a:solidFill>
              </a:rPr>
              <a:t>Photo - Engineered Catalysts</a:t>
            </a:r>
          </a:p>
          <a:p>
            <a:r>
              <a:rPr lang="en-US" sz="1600" dirty="0" smtClean="0">
                <a:solidFill>
                  <a:schemeClr val="tx1"/>
                </a:solidFill>
              </a:rPr>
              <a:t>                            Photo – electrochemical – H2 production</a:t>
            </a:r>
          </a:p>
          <a:p>
            <a:r>
              <a:rPr lang="en-US" sz="1600" dirty="0" smtClean="0">
                <a:solidFill>
                  <a:schemeClr val="tx1"/>
                </a:solidFill>
              </a:rPr>
              <a:t>                            Photolysis</a:t>
            </a:r>
            <a:endParaRPr lang="en-US" sz="1600" dirty="0">
              <a:solidFill>
                <a:schemeClr val="tx1"/>
              </a:solidFill>
            </a:endParaRPr>
          </a:p>
        </p:txBody>
      </p:sp>
      <p:pic>
        <p:nvPicPr>
          <p:cNvPr id="3074" name="Picture 2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1722" y="2132856"/>
            <a:ext cx="921271" cy="257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Obdélník 27"/>
          <p:cNvSpPr/>
          <p:nvPr/>
        </p:nvSpPr>
        <p:spPr>
          <a:xfrm>
            <a:off x="2988231" y="3717437"/>
            <a:ext cx="2663889" cy="9356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 smtClean="0">
              <a:solidFill>
                <a:schemeClr val="tx1"/>
              </a:solidFill>
            </a:endParaRPr>
          </a:p>
          <a:p>
            <a:pPr algn="ctr"/>
            <a:endParaRPr lang="en-US" sz="2000" b="1" dirty="0" smtClean="0">
              <a:solidFill>
                <a:schemeClr val="tx1"/>
              </a:solidFill>
            </a:endParaRPr>
          </a:p>
          <a:p>
            <a:pPr algn="ctr"/>
            <a:endParaRPr lang="en-US" sz="2000" b="1" dirty="0" smtClean="0">
              <a:solidFill>
                <a:schemeClr val="tx1"/>
              </a:solidFill>
            </a:endParaRPr>
          </a:p>
          <a:p>
            <a:pPr algn="ctr"/>
            <a:endParaRPr lang="en-US" sz="2000" b="1" dirty="0" smtClean="0">
              <a:solidFill>
                <a:schemeClr val="tx1"/>
              </a:solidFill>
            </a:endParaRPr>
          </a:p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 </a:t>
            </a:r>
          </a:p>
          <a:p>
            <a:pPr algn="ctr"/>
            <a:endParaRPr lang="en-US" sz="2000" b="1" dirty="0" smtClean="0">
              <a:solidFill>
                <a:schemeClr val="tx1"/>
              </a:solidFill>
            </a:endParaRPr>
          </a:p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 </a:t>
            </a:r>
          </a:p>
          <a:p>
            <a:pPr algn="ctr"/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395536" y="4653136"/>
            <a:ext cx="2425939" cy="141783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HER </a:t>
            </a:r>
            <a:r>
              <a:rPr lang="en-US" sz="1200" dirty="0" smtClean="0">
                <a:solidFill>
                  <a:schemeClr val="tx1"/>
                </a:solidFill>
              </a:rPr>
              <a:t>hydrogen evolution reaction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H</a:t>
            </a:r>
            <a:r>
              <a:rPr lang="en-US" baseline="-25000" dirty="0" smtClean="0">
                <a:solidFill>
                  <a:schemeClr val="tx1"/>
                </a:solidFill>
              </a:rPr>
              <a:t>2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cs-CZ" dirty="0" smtClean="0">
                <a:solidFill>
                  <a:schemeClr val="tx1"/>
                </a:solidFill>
              </a:rPr>
              <a:t>S</a:t>
            </a:r>
            <a:r>
              <a:rPr lang="en-US" dirty="0" err="1" smtClean="0">
                <a:solidFill>
                  <a:schemeClr val="tx1"/>
                </a:solidFill>
              </a:rPr>
              <a:t>torage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H</a:t>
            </a:r>
            <a:r>
              <a:rPr lang="en-US" baseline="-25000" dirty="0">
                <a:solidFill>
                  <a:schemeClr val="tx1"/>
                </a:solidFill>
              </a:rPr>
              <a:t>2 </a:t>
            </a:r>
            <a:r>
              <a:rPr lang="cs-CZ" baseline="-25000" dirty="0" smtClean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FUEL CELLS</a:t>
            </a:r>
            <a:endParaRPr lang="cs-CZ" dirty="0" smtClean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PEC</a:t>
            </a:r>
            <a:r>
              <a:rPr lang="cs-CZ" sz="1000" dirty="0" smtClean="0">
                <a:solidFill>
                  <a:schemeClr val="tx1"/>
                </a:solidFill>
              </a:rPr>
              <a:t>  </a:t>
            </a:r>
            <a:r>
              <a:rPr lang="cs-CZ" sz="1200" noProof="1" smtClean="0">
                <a:solidFill>
                  <a:schemeClr val="tx1"/>
                </a:solidFill>
              </a:rPr>
              <a:t>photo electrochemical  cells</a:t>
            </a:r>
          </a:p>
        </p:txBody>
      </p:sp>
      <p:sp>
        <p:nvSpPr>
          <p:cNvPr id="32" name="Obdélník 31"/>
          <p:cNvSpPr/>
          <p:nvPr/>
        </p:nvSpPr>
        <p:spPr>
          <a:xfrm>
            <a:off x="2965783" y="3496796"/>
            <a:ext cx="6249256" cy="575284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000" b="1" dirty="0" smtClean="0">
              <a:solidFill>
                <a:schemeClr val="tx1"/>
              </a:solidFill>
            </a:endParaRPr>
          </a:p>
          <a:p>
            <a:r>
              <a:rPr lang="en-US" sz="2000" b="1" dirty="0" smtClean="0">
                <a:solidFill>
                  <a:schemeClr val="tx1"/>
                </a:solidFill>
              </a:rPr>
              <a:t>             </a:t>
            </a:r>
          </a:p>
          <a:p>
            <a:r>
              <a:rPr lang="en-US" sz="2000" b="1" dirty="0" smtClean="0">
                <a:solidFill>
                  <a:schemeClr val="tx1"/>
                </a:solidFill>
              </a:rPr>
              <a:t>          </a:t>
            </a:r>
          </a:p>
          <a:p>
            <a:r>
              <a:rPr lang="en-US" sz="2000" b="1" dirty="0" smtClean="0">
                <a:solidFill>
                  <a:schemeClr val="tx1"/>
                </a:solidFill>
              </a:rPr>
              <a:t>         Thermomechanical, Plasmolysis,…</a:t>
            </a:r>
          </a:p>
          <a:p>
            <a:r>
              <a:rPr lang="en-US" sz="2000" b="1" dirty="0" smtClean="0">
                <a:solidFill>
                  <a:schemeClr val="tx1"/>
                </a:solidFill>
              </a:rPr>
              <a:t> </a:t>
            </a:r>
          </a:p>
          <a:p>
            <a:endParaRPr lang="en-US" sz="2000" b="1" dirty="0" smtClean="0">
              <a:solidFill>
                <a:schemeClr val="tx1"/>
              </a:solidFill>
            </a:endParaRPr>
          </a:p>
          <a:p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16" name="Obdélník 15"/>
          <p:cNvSpPr/>
          <p:nvPr/>
        </p:nvSpPr>
        <p:spPr>
          <a:xfrm>
            <a:off x="23303" y="1501527"/>
            <a:ext cx="2074516" cy="631329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b="1" dirty="0" smtClean="0">
                <a:solidFill>
                  <a:schemeClr val="tx1"/>
                </a:solidFill>
              </a:rPr>
              <a:t>CCS</a:t>
            </a:r>
            <a:r>
              <a:rPr lang="en-US" sz="800" noProof="1" smtClean="0">
                <a:solidFill>
                  <a:schemeClr val="tx1"/>
                </a:solidFill>
              </a:rPr>
              <a:t>  </a:t>
            </a:r>
            <a:r>
              <a:rPr lang="en-US" sz="1100" noProof="1" smtClean="0">
                <a:solidFill>
                  <a:schemeClr val="tx1"/>
                </a:solidFill>
              </a:rPr>
              <a:t>membrane  CO</a:t>
            </a:r>
            <a:r>
              <a:rPr lang="en-US" sz="1100" baseline="-25000" noProof="1" smtClean="0">
                <a:solidFill>
                  <a:schemeClr val="tx1"/>
                </a:solidFill>
              </a:rPr>
              <a:t>2</a:t>
            </a:r>
            <a:r>
              <a:rPr lang="en-US" sz="1100" noProof="1" smtClean="0">
                <a:solidFill>
                  <a:schemeClr val="tx1"/>
                </a:solidFill>
              </a:rPr>
              <a:t>/N</a:t>
            </a:r>
            <a:r>
              <a:rPr lang="en-US" sz="1100" baseline="-25000" noProof="1" smtClean="0">
                <a:solidFill>
                  <a:schemeClr val="tx1"/>
                </a:solidFill>
              </a:rPr>
              <a:t>2</a:t>
            </a:r>
            <a:endParaRPr lang="en-US" sz="1100" noProof="1" smtClean="0">
              <a:solidFill>
                <a:schemeClr val="tx1"/>
              </a:solidFill>
            </a:endParaRPr>
          </a:p>
          <a:p>
            <a:r>
              <a:rPr lang="en-US" sz="900" noProof="1" smtClean="0">
                <a:solidFill>
                  <a:schemeClr val="tx1"/>
                </a:solidFill>
              </a:rPr>
              <a:t> </a:t>
            </a:r>
            <a:r>
              <a:rPr lang="en-US" sz="1600" b="1" dirty="0" smtClean="0">
                <a:solidFill>
                  <a:schemeClr val="tx1"/>
                </a:solidFill>
              </a:rPr>
              <a:t>RES </a:t>
            </a:r>
            <a:r>
              <a:rPr lang="en-US" sz="1100" dirty="0" smtClean="0">
                <a:solidFill>
                  <a:schemeClr val="tx1"/>
                </a:solidFill>
              </a:rPr>
              <a:t>development</a:t>
            </a:r>
            <a:endParaRPr lang="en-US" sz="1100" b="1" dirty="0">
              <a:solidFill>
                <a:schemeClr val="tx1"/>
              </a:solidFill>
            </a:endParaRPr>
          </a:p>
        </p:txBody>
      </p:sp>
      <p:sp>
        <p:nvSpPr>
          <p:cNvPr id="29" name="Obdélník 28"/>
          <p:cNvSpPr/>
          <p:nvPr/>
        </p:nvSpPr>
        <p:spPr>
          <a:xfrm>
            <a:off x="2967972" y="2856219"/>
            <a:ext cx="6259898" cy="665799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000" b="1" dirty="0" smtClean="0">
              <a:solidFill>
                <a:schemeClr val="tx1"/>
              </a:solidFill>
            </a:endParaRPr>
          </a:p>
          <a:p>
            <a:endParaRPr lang="en-US" sz="2000" b="1" dirty="0" smtClean="0">
              <a:solidFill>
                <a:schemeClr val="tx1"/>
              </a:solidFill>
            </a:endParaRPr>
          </a:p>
          <a:p>
            <a:r>
              <a:rPr lang="cs-CZ" sz="2000" dirty="0" smtClean="0">
                <a:solidFill>
                  <a:schemeClr val="tx1"/>
                </a:solidFill>
              </a:rPr>
              <a:t>GENETICS,  PBE - </a:t>
            </a:r>
            <a:r>
              <a:rPr lang="en-US" sz="2000" dirty="0" smtClean="0">
                <a:solidFill>
                  <a:schemeClr val="tx1"/>
                </a:solidFill>
              </a:rPr>
              <a:t>Photo bio</a:t>
            </a:r>
            <a:r>
              <a:rPr lang="cs-CZ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smtClean="0">
                <a:solidFill>
                  <a:schemeClr val="tx1"/>
                </a:solidFill>
              </a:rPr>
              <a:t>electrochemical systems </a:t>
            </a:r>
          </a:p>
          <a:p>
            <a:r>
              <a:rPr lang="en-US" sz="1200" dirty="0" smtClean="0">
                <a:solidFill>
                  <a:schemeClr val="tx1"/>
                </a:solidFill>
              </a:rPr>
              <a:t>bacteria interaction with electrodes by exchanging electrons,  directly or via redox mediators</a:t>
            </a:r>
          </a:p>
          <a:p>
            <a:endParaRPr lang="en-US" sz="1200" b="1" dirty="0" smtClean="0">
              <a:solidFill>
                <a:schemeClr val="tx1"/>
              </a:solidFill>
            </a:endParaRPr>
          </a:p>
          <a:p>
            <a:r>
              <a:rPr lang="en-US" sz="2000" b="1" dirty="0" smtClean="0">
                <a:solidFill>
                  <a:schemeClr val="tx1"/>
                </a:solidFill>
              </a:rPr>
              <a:t> </a:t>
            </a:r>
          </a:p>
          <a:p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30" name="Obdélník 29"/>
          <p:cNvSpPr/>
          <p:nvPr/>
        </p:nvSpPr>
        <p:spPr>
          <a:xfrm>
            <a:off x="2937949" y="2855242"/>
            <a:ext cx="6255546" cy="634969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400" dirty="0" smtClean="0"/>
              <a:t>                         </a:t>
            </a:r>
          </a:p>
          <a:p>
            <a:r>
              <a:rPr lang="cs-CZ" sz="2400" dirty="0" smtClean="0"/>
              <a:t>MICROBIOLOGY DEVELOPMENT</a:t>
            </a:r>
          </a:p>
          <a:p>
            <a:r>
              <a:rPr lang="cs-CZ" sz="2400" dirty="0" smtClean="0"/>
              <a:t>   </a:t>
            </a:r>
          </a:p>
        </p:txBody>
      </p:sp>
      <p:sp>
        <p:nvSpPr>
          <p:cNvPr id="2" name="Obdélník 1"/>
          <p:cNvSpPr/>
          <p:nvPr/>
        </p:nvSpPr>
        <p:spPr>
          <a:xfrm>
            <a:off x="2967972" y="751361"/>
            <a:ext cx="6219219" cy="394076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8" name="Obdélník 57"/>
          <p:cNvSpPr/>
          <p:nvPr/>
        </p:nvSpPr>
        <p:spPr>
          <a:xfrm>
            <a:off x="189321" y="3953758"/>
            <a:ext cx="1274425" cy="65119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300" noProof="1" smtClean="0">
                <a:solidFill>
                  <a:schemeClr val="tx1"/>
                </a:solidFill>
              </a:rPr>
              <a:t>P2A2P (NH</a:t>
            </a:r>
            <a:r>
              <a:rPr lang="cs-CZ" sz="1300" baseline="-25000" noProof="1" smtClean="0">
                <a:solidFill>
                  <a:schemeClr val="tx1"/>
                </a:solidFill>
              </a:rPr>
              <a:t>3</a:t>
            </a:r>
            <a:r>
              <a:rPr lang="cs-CZ" sz="1300" noProof="1" smtClean="0">
                <a:solidFill>
                  <a:schemeClr val="tx1"/>
                </a:solidFill>
              </a:rPr>
              <a:t>)</a:t>
            </a:r>
          </a:p>
          <a:p>
            <a:pPr algn="ctr"/>
            <a:r>
              <a:rPr lang="cs-CZ" sz="900" noProof="1" smtClean="0">
                <a:solidFill>
                  <a:schemeClr val="tx1"/>
                </a:solidFill>
              </a:rPr>
              <a:t>Ammonia economy</a:t>
            </a:r>
          </a:p>
          <a:p>
            <a:pPr algn="ctr"/>
            <a:endParaRPr lang="en-US" sz="1300" dirty="0">
              <a:solidFill>
                <a:schemeClr val="tx1"/>
              </a:solidFill>
            </a:endParaRPr>
          </a:p>
        </p:txBody>
      </p:sp>
      <p:sp>
        <p:nvSpPr>
          <p:cNvPr id="14" name="Obousměrná svislá šipka 13"/>
          <p:cNvSpPr/>
          <p:nvPr/>
        </p:nvSpPr>
        <p:spPr>
          <a:xfrm>
            <a:off x="755576" y="3807399"/>
            <a:ext cx="75921" cy="178279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2" name="Obdélník 61"/>
          <p:cNvSpPr/>
          <p:nvPr/>
        </p:nvSpPr>
        <p:spPr>
          <a:xfrm>
            <a:off x="14358" y="2132856"/>
            <a:ext cx="2138107" cy="1763682"/>
          </a:xfrm>
          <a:prstGeom prst="rect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400" b="1" baseline="-25000" dirty="0" smtClean="0"/>
          </a:p>
          <a:p>
            <a:r>
              <a:rPr lang="cs-CZ" sz="16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        </a:t>
            </a:r>
            <a:r>
              <a:rPr lang="en-US" sz="16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IN</a:t>
            </a:r>
            <a:r>
              <a:rPr lang="cs-CZ" sz="16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N</a:t>
            </a:r>
            <a:r>
              <a:rPr lang="en-US" sz="16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OVATION  </a:t>
            </a:r>
          </a:p>
          <a:p>
            <a:r>
              <a:rPr lang="cs-CZ" sz="10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 </a:t>
            </a:r>
            <a:r>
              <a:rPr lang="en-US" sz="9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SMART ELECTRICITY</a:t>
            </a:r>
            <a:r>
              <a:rPr lang="cs-CZ" sz="9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9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MANAGEMENT</a:t>
            </a:r>
            <a:endParaRPr lang="cs-CZ" sz="900" b="1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endParaRPr lang="cs-CZ" sz="5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r>
              <a:rPr lang="cs-CZ" sz="12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    -    </a:t>
            </a:r>
            <a:r>
              <a:rPr lang="en-US" sz="12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Distribution</a:t>
            </a:r>
            <a:r>
              <a:rPr lang="cs-CZ" sz="12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- </a:t>
            </a:r>
            <a:r>
              <a:rPr lang="en-US" sz="12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grid</a:t>
            </a:r>
          </a:p>
          <a:p>
            <a:r>
              <a:rPr lang="cs-CZ" sz="12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    -    BATTERY</a:t>
            </a:r>
          </a:p>
          <a:p>
            <a:r>
              <a:rPr lang="cs-CZ" sz="12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    -    V2G</a:t>
            </a:r>
          </a:p>
          <a:p>
            <a:r>
              <a:rPr lang="cs-CZ" sz="12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    -    P2 </a:t>
            </a:r>
            <a:r>
              <a:rPr lang="en-US" sz="12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Chemicals</a:t>
            </a:r>
          </a:p>
          <a:p>
            <a:r>
              <a:rPr lang="cs-CZ" sz="12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    -    P2 Hydrogen</a:t>
            </a:r>
          </a:p>
          <a:p>
            <a:r>
              <a:rPr lang="cs-CZ" sz="12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cs-CZ" sz="12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   -    e </a:t>
            </a:r>
            <a:r>
              <a:rPr lang="cs-CZ" sz="12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- </a:t>
            </a:r>
            <a:r>
              <a:rPr lang="cs-CZ" sz="12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mobility</a:t>
            </a:r>
          </a:p>
          <a:p>
            <a:r>
              <a:rPr lang="cs-CZ" sz="12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cs-CZ" sz="12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   -    g - mobility</a:t>
            </a:r>
          </a:p>
          <a:p>
            <a:r>
              <a:rPr lang="cs-CZ" sz="12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 </a:t>
            </a:r>
            <a:endParaRPr lang="en-US" sz="12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4" name="Obdélník 63"/>
          <p:cNvSpPr/>
          <p:nvPr/>
        </p:nvSpPr>
        <p:spPr>
          <a:xfrm>
            <a:off x="227357" y="4653135"/>
            <a:ext cx="2668492" cy="1427372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 sz="2400" dirty="0" smtClean="0"/>
          </a:p>
          <a:p>
            <a:pPr algn="ctr"/>
            <a:r>
              <a:rPr lang="en-US" sz="2400" dirty="0" smtClean="0"/>
              <a:t>H</a:t>
            </a:r>
            <a:r>
              <a:rPr lang="en-US" sz="2400" baseline="-25000" dirty="0" smtClean="0"/>
              <a:t>2</a:t>
            </a:r>
          </a:p>
          <a:p>
            <a:pPr algn="ctr"/>
            <a:r>
              <a:rPr lang="en-US" sz="2400" dirty="0" smtClean="0"/>
              <a:t>development</a:t>
            </a:r>
          </a:p>
        </p:txBody>
      </p:sp>
      <p:sp>
        <p:nvSpPr>
          <p:cNvPr id="66" name="Obdélník 65"/>
          <p:cNvSpPr/>
          <p:nvPr/>
        </p:nvSpPr>
        <p:spPr>
          <a:xfrm>
            <a:off x="2923503" y="3501320"/>
            <a:ext cx="6269992" cy="57076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400" dirty="0" smtClean="0"/>
              <a:t>INDIRECT  CO</a:t>
            </a:r>
            <a:r>
              <a:rPr lang="cs-CZ" sz="2400" baseline="-25000" dirty="0" smtClean="0"/>
              <a:t>2</a:t>
            </a:r>
            <a:r>
              <a:rPr lang="cs-CZ" sz="2400" dirty="0" smtClean="0"/>
              <a:t> CONVERSION PROGRESS</a:t>
            </a:r>
            <a:endParaRPr lang="cs-CZ" sz="2400" dirty="0"/>
          </a:p>
        </p:txBody>
      </p:sp>
      <p:sp>
        <p:nvSpPr>
          <p:cNvPr id="40" name="Obdélník 39"/>
          <p:cNvSpPr/>
          <p:nvPr/>
        </p:nvSpPr>
        <p:spPr>
          <a:xfrm>
            <a:off x="2980614" y="-6500"/>
            <a:ext cx="6155769" cy="483172"/>
          </a:xfrm>
          <a:prstGeom prst="rect">
            <a:avLst/>
          </a:prstGeom>
          <a:solidFill>
            <a:schemeClr val="bg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Vegetal ecosystem role in CO2 capture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847" y="4356643"/>
            <a:ext cx="1253299" cy="191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" name="Obousměrná svislá šipka 46"/>
          <p:cNvSpPr/>
          <p:nvPr/>
        </p:nvSpPr>
        <p:spPr>
          <a:xfrm>
            <a:off x="738675" y="4489932"/>
            <a:ext cx="75921" cy="178279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8" name="Obdélník 47"/>
          <p:cNvSpPr/>
          <p:nvPr/>
        </p:nvSpPr>
        <p:spPr>
          <a:xfrm>
            <a:off x="189321" y="3953758"/>
            <a:ext cx="1296029" cy="67697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600" dirty="0" smtClean="0"/>
          </a:p>
          <a:p>
            <a:pPr algn="ctr"/>
            <a:r>
              <a:rPr lang="en-US" sz="1400" dirty="0" smtClean="0"/>
              <a:t>Power to Ammonia</a:t>
            </a:r>
          </a:p>
          <a:p>
            <a:pPr algn="ctr"/>
            <a:r>
              <a:rPr lang="en-US" sz="800" dirty="0" smtClean="0"/>
              <a:t>Nitrogen-Hydrogen</a:t>
            </a:r>
          </a:p>
          <a:p>
            <a:pPr algn="ctr"/>
            <a:endParaRPr lang="en-US" sz="1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2993" y="2076424"/>
            <a:ext cx="1227952" cy="778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Obdélník 36"/>
          <p:cNvSpPr/>
          <p:nvPr/>
        </p:nvSpPr>
        <p:spPr>
          <a:xfrm>
            <a:off x="2988231" y="2076669"/>
            <a:ext cx="6253473" cy="761778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200" dirty="0" smtClean="0"/>
              <a:t>QUANTUM  ENERGY  </a:t>
            </a:r>
            <a:r>
              <a:rPr lang="en-US" sz="1600" dirty="0" smtClean="0"/>
              <a:t>(PEC – Photo electrochemical  cells, Photosensitizer compounds, Photocatalysts,  Artificial leaf…) </a:t>
            </a:r>
          </a:p>
          <a:p>
            <a:endParaRPr lang="en-US" sz="2400" dirty="0" smtClean="0"/>
          </a:p>
          <a:p>
            <a:endParaRPr lang="en-US" sz="2400" dirty="0" smtClean="0"/>
          </a:p>
        </p:txBody>
      </p:sp>
      <p:pic>
        <p:nvPicPr>
          <p:cNvPr id="42" name="Picture 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7949" y="4653135"/>
            <a:ext cx="3343554" cy="1417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7270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484784"/>
            <a:ext cx="5446139" cy="405016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Obdélník 4"/>
          <p:cNvSpPr/>
          <p:nvPr/>
        </p:nvSpPr>
        <p:spPr>
          <a:xfrm>
            <a:off x="182220" y="5631046"/>
            <a:ext cx="8784976" cy="107721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cs-CZ" sz="1600" b="1" dirty="0" smtClean="0"/>
              <a:t>Výzvy:</a:t>
            </a:r>
          </a:p>
          <a:p>
            <a:r>
              <a:rPr lang="cs-CZ" sz="1600" b="1" dirty="0" smtClean="0"/>
              <a:t>1.Laser</a:t>
            </a:r>
          </a:p>
          <a:p>
            <a:r>
              <a:rPr lang="cs-CZ" sz="1600" b="1" dirty="0" smtClean="0"/>
              <a:t>2.Foto katalyzátory</a:t>
            </a:r>
            <a:r>
              <a:rPr lang="cs-CZ" sz="1600" dirty="0" smtClean="0"/>
              <a:t>:  heterogenní bimetalické sloučeniny </a:t>
            </a:r>
            <a:r>
              <a:rPr lang="cs-CZ" sz="1600" dirty="0"/>
              <a:t> </a:t>
            </a:r>
            <a:r>
              <a:rPr lang="cs-CZ" sz="1600" dirty="0" smtClean="0"/>
              <a:t>nebo  </a:t>
            </a:r>
            <a:r>
              <a:rPr lang="en-US" sz="1600" dirty="0" smtClean="0"/>
              <a:t>cross-linked </a:t>
            </a:r>
            <a:r>
              <a:rPr lang="cs-CZ" sz="1600" dirty="0" smtClean="0"/>
              <a:t>materiály </a:t>
            </a:r>
            <a:r>
              <a:rPr lang="en-US" sz="1600" dirty="0" smtClean="0"/>
              <a:t>C</a:t>
            </a:r>
            <a:r>
              <a:rPr lang="en-US" sz="1600" baseline="-25000" dirty="0" smtClean="0"/>
              <a:t>3</a:t>
            </a:r>
            <a:r>
              <a:rPr lang="en-US" sz="1600" dirty="0" smtClean="0"/>
              <a:t>N</a:t>
            </a:r>
            <a:r>
              <a:rPr lang="en-US" sz="1600" baseline="-25000" dirty="0" smtClean="0"/>
              <a:t>4</a:t>
            </a:r>
            <a:endParaRPr lang="en-US" sz="1600" baseline="-25000" dirty="0"/>
          </a:p>
          <a:p>
            <a:r>
              <a:rPr lang="cs-CZ" sz="1600" b="1" dirty="0" smtClean="0"/>
              <a:t>3.Bipolární membrány</a:t>
            </a:r>
          </a:p>
        </p:txBody>
      </p:sp>
      <p:sp>
        <p:nvSpPr>
          <p:cNvPr id="2" name="Obdélník 1"/>
          <p:cNvSpPr/>
          <p:nvPr/>
        </p:nvSpPr>
        <p:spPr>
          <a:xfrm>
            <a:off x="6444208" y="6642556"/>
            <a:ext cx="2627192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800" dirty="0">
                <a:hlinkClick r:id="rId3"/>
              </a:rPr>
              <a:t>https://</a:t>
            </a:r>
            <a:r>
              <a:rPr lang="cs-CZ" sz="800" dirty="0" smtClean="0">
                <a:hlinkClick r:id="rId3"/>
              </a:rPr>
              <a:t>www.nature.com/articles/s41467-019-08356-1</a:t>
            </a:r>
            <a:r>
              <a:rPr lang="cs-CZ" sz="800" dirty="0" smtClean="0"/>
              <a:t> </a:t>
            </a:r>
            <a:endParaRPr lang="cs-CZ" sz="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5" y="188762"/>
            <a:ext cx="3168352" cy="121718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8" name="Obdélník 7"/>
          <p:cNvSpPr/>
          <p:nvPr/>
        </p:nvSpPr>
        <p:spPr>
          <a:xfrm>
            <a:off x="-20780" y="-10595"/>
            <a:ext cx="9190975" cy="695977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 smtClean="0"/>
              <a:t>                          TOP SCIENCE         </a:t>
            </a:r>
          </a:p>
          <a:p>
            <a:endParaRPr lang="en-US" sz="2400" dirty="0" smtClean="0"/>
          </a:p>
          <a:p>
            <a:r>
              <a:rPr lang="en-US" sz="2400" dirty="0" smtClean="0"/>
              <a:t>                           </a:t>
            </a:r>
            <a:r>
              <a:rPr lang="en-US" sz="3200" dirty="0" smtClean="0"/>
              <a:t>Photocatalytic conversion CO</a:t>
            </a:r>
            <a:r>
              <a:rPr lang="en-US" sz="3200" baseline="-25000" dirty="0" smtClean="0"/>
              <a:t>2</a:t>
            </a:r>
            <a:endParaRPr lang="cs-CZ" sz="3200" baseline="-25000" dirty="0" smtClean="0"/>
          </a:p>
          <a:p>
            <a:endParaRPr lang="en-US" sz="3200" baseline="-25000" dirty="0" smtClean="0"/>
          </a:p>
          <a:p>
            <a:r>
              <a:rPr lang="en-US" sz="2000" dirty="0" smtClean="0"/>
              <a:t>                                                   photon – quantum of light</a:t>
            </a:r>
          </a:p>
          <a:p>
            <a:r>
              <a:rPr lang="en-US" sz="2000" dirty="0" smtClean="0"/>
              <a:t>                                    (or other form of electromagnetic radiation)</a:t>
            </a:r>
          </a:p>
        </p:txBody>
      </p:sp>
    </p:spTree>
    <p:extLst>
      <p:ext uri="{BB962C8B-B14F-4D97-AF65-F5344CB8AC3E}">
        <p14:creationId xmlns:p14="http://schemas.microsoft.com/office/powerpoint/2010/main" val="3694222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96" y="747418"/>
            <a:ext cx="9147494" cy="604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Nadpis 1"/>
          <p:cNvSpPr txBox="1">
            <a:spLocks/>
          </p:cNvSpPr>
          <p:nvPr/>
        </p:nvSpPr>
        <p:spPr>
          <a:xfrm>
            <a:off x="3990" y="-18256"/>
            <a:ext cx="2919513" cy="49492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 fontScale="6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700" b="1" dirty="0" smtClean="0">
                <a:latin typeface="+mn-lt"/>
              </a:rPr>
              <a:t>CO</a:t>
            </a:r>
            <a:r>
              <a:rPr lang="en-US" sz="2700" b="1" baseline="-25000" dirty="0" smtClean="0">
                <a:latin typeface="+mn-lt"/>
              </a:rPr>
              <a:t>2</a:t>
            </a:r>
            <a:r>
              <a:rPr lang="en-US" sz="2700" b="1" dirty="0" smtClean="0">
                <a:latin typeface="+mn-lt"/>
              </a:rPr>
              <a:t> VERIFICATION CENTRE</a:t>
            </a:r>
            <a:endParaRPr lang="cs-CZ" sz="2700" b="1" dirty="0" smtClean="0">
              <a:latin typeface="+mn-lt"/>
            </a:endParaRPr>
          </a:p>
          <a:p>
            <a:r>
              <a:rPr lang="cs-CZ" sz="2300" dirty="0" smtClean="0">
                <a:latin typeface="+mn-lt"/>
                <a:hlinkClick r:id="rId4"/>
              </a:rPr>
              <a:t>SCIENCE</a:t>
            </a:r>
            <a:r>
              <a:rPr lang="en-US" sz="2300" dirty="0" smtClean="0">
                <a:latin typeface="+mn-lt"/>
                <a:hlinkClick r:id="rId4"/>
              </a:rPr>
              <a:t>  </a:t>
            </a:r>
            <a:r>
              <a:rPr lang="cs-CZ" sz="2300" dirty="0" smtClean="0">
                <a:latin typeface="+mn-lt"/>
                <a:hlinkClick r:id="rId4"/>
              </a:rPr>
              <a:t>- R&amp;D&amp;I</a:t>
            </a:r>
            <a:endParaRPr lang="en-US" sz="2300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4118449"/>
            <a:ext cx="1975612" cy="1955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719" y="4913049"/>
            <a:ext cx="569559" cy="67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Obdélník 12"/>
          <p:cNvSpPr/>
          <p:nvPr/>
        </p:nvSpPr>
        <p:spPr>
          <a:xfrm>
            <a:off x="210447" y="6103308"/>
            <a:ext cx="9002405" cy="720843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1800" dirty="0" smtClean="0"/>
              <a:t>NG  -  ENERGY OUTPUT</a:t>
            </a:r>
            <a:endParaRPr lang="cs-CZ" sz="1800" dirty="0"/>
          </a:p>
        </p:txBody>
      </p:sp>
      <p:sp>
        <p:nvSpPr>
          <p:cNvPr id="15" name="Obdélník 14"/>
          <p:cNvSpPr/>
          <p:nvPr/>
        </p:nvSpPr>
        <p:spPr>
          <a:xfrm>
            <a:off x="1177381" y="2259612"/>
            <a:ext cx="792088" cy="3506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 smtClean="0"/>
              <a:t>Vanadium</a:t>
            </a:r>
          </a:p>
          <a:p>
            <a:pPr algn="ctr"/>
            <a:r>
              <a:rPr lang="en-US" sz="800" dirty="0" smtClean="0"/>
              <a:t>REDOX </a:t>
            </a:r>
          </a:p>
          <a:p>
            <a:pPr algn="ctr"/>
            <a:r>
              <a:rPr lang="en-US" sz="800" dirty="0" smtClean="0"/>
              <a:t>storage </a:t>
            </a:r>
            <a:endParaRPr lang="en-US" sz="800" dirty="0"/>
          </a:p>
        </p:txBody>
      </p:sp>
      <p:sp>
        <p:nvSpPr>
          <p:cNvPr id="5" name="Obdélník 4"/>
          <p:cNvSpPr/>
          <p:nvPr/>
        </p:nvSpPr>
        <p:spPr>
          <a:xfrm>
            <a:off x="2967972" y="1145437"/>
            <a:ext cx="6244879" cy="91346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NDGQs -Nitrogen-Doped Graphene Quantum dots</a:t>
            </a:r>
          </a:p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Liquid fuels </a:t>
            </a:r>
            <a:r>
              <a:rPr lang="cs-CZ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smtClean="0">
                <a:solidFill>
                  <a:schemeClr val="tx1"/>
                </a:solidFill>
              </a:rPr>
              <a:t>CH</a:t>
            </a:r>
            <a:r>
              <a:rPr lang="en-US" sz="1400" baseline="-25000" dirty="0" smtClean="0">
                <a:solidFill>
                  <a:schemeClr val="tx1"/>
                </a:solidFill>
              </a:rPr>
              <a:t>3</a:t>
            </a:r>
            <a:r>
              <a:rPr lang="en-US" sz="1400" dirty="0" smtClean="0">
                <a:solidFill>
                  <a:schemeClr val="tx1"/>
                </a:solidFill>
              </a:rPr>
              <a:t>CH</a:t>
            </a:r>
            <a:r>
              <a:rPr lang="en-US" sz="1400" baseline="-25000" dirty="0" smtClean="0">
                <a:solidFill>
                  <a:schemeClr val="tx1"/>
                </a:solidFill>
              </a:rPr>
              <a:t>2</a:t>
            </a:r>
            <a:r>
              <a:rPr lang="en-US" sz="1400" dirty="0" smtClean="0">
                <a:solidFill>
                  <a:schemeClr val="tx1"/>
                </a:solidFill>
              </a:rPr>
              <a:t>OH, C</a:t>
            </a:r>
            <a:r>
              <a:rPr lang="en-US" sz="1400" baseline="-25000" dirty="0" smtClean="0">
                <a:solidFill>
                  <a:schemeClr val="tx1"/>
                </a:solidFill>
              </a:rPr>
              <a:t>2</a:t>
            </a:r>
            <a:r>
              <a:rPr lang="en-US" sz="1400" dirty="0" smtClean="0">
                <a:solidFill>
                  <a:schemeClr val="tx1"/>
                </a:solidFill>
              </a:rPr>
              <a:t>H</a:t>
            </a:r>
            <a:r>
              <a:rPr lang="en-US" sz="1400" baseline="-25000" dirty="0" smtClean="0">
                <a:solidFill>
                  <a:schemeClr val="tx1"/>
                </a:solidFill>
              </a:rPr>
              <a:t>2</a:t>
            </a:r>
            <a:r>
              <a:rPr lang="en-US" sz="1400" dirty="0" smtClean="0">
                <a:solidFill>
                  <a:schemeClr val="tx1"/>
                </a:solidFill>
              </a:rPr>
              <a:t>,….. 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21" name="Obdélník 20"/>
          <p:cNvSpPr/>
          <p:nvPr/>
        </p:nvSpPr>
        <p:spPr>
          <a:xfrm>
            <a:off x="2967972" y="2058897"/>
            <a:ext cx="6181884" cy="79732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 smtClean="0">
                <a:solidFill>
                  <a:schemeClr val="tx1"/>
                </a:solidFill>
              </a:rPr>
              <a:t>Quantum     </a:t>
            </a:r>
            <a:r>
              <a:rPr lang="en-US" sz="1600" dirty="0" smtClean="0">
                <a:solidFill>
                  <a:schemeClr val="tx1"/>
                </a:solidFill>
              </a:rPr>
              <a:t>Photo - Engineered Catalysts</a:t>
            </a:r>
          </a:p>
          <a:p>
            <a:r>
              <a:rPr lang="en-US" sz="1600" dirty="0" smtClean="0">
                <a:solidFill>
                  <a:schemeClr val="tx1"/>
                </a:solidFill>
              </a:rPr>
              <a:t>                            Photo – electrochemical – H2 production</a:t>
            </a:r>
          </a:p>
          <a:p>
            <a:r>
              <a:rPr lang="en-US" sz="1600" dirty="0" smtClean="0">
                <a:solidFill>
                  <a:schemeClr val="tx1"/>
                </a:solidFill>
              </a:rPr>
              <a:t>                            Photolysis</a:t>
            </a:r>
            <a:endParaRPr lang="en-US" sz="1600" dirty="0">
              <a:solidFill>
                <a:schemeClr val="tx1"/>
              </a:solidFill>
            </a:endParaRPr>
          </a:p>
        </p:txBody>
      </p:sp>
      <p:pic>
        <p:nvPicPr>
          <p:cNvPr id="3074" name="Picture 2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1722" y="2132856"/>
            <a:ext cx="921271" cy="257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Obdélník 27"/>
          <p:cNvSpPr/>
          <p:nvPr/>
        </p:nvSpPr>
        <p:spPr>
          <a:xfrm>
            <a:off x="2988231" y="3717437"/>
            <a:ext cx="2663889" cy="9356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 smtClean="0">
              <a:solidFill>
                <a:schemeClr val="tx1"/>
              </a:solidFill>
            </a:endParaRPr>
          </a:p>
          <a:p>
            <a:pPr algn="ctr"/>
            <a:endParaRPr lang="en-US" sz="2000" b="1" dirty="0" smtClean="0">
              <a:solidFill>
                <a:schemeClr val="tx1"/>
              </a:solidFill>
            </a:endParaRPr>
          </a:p>
          <a:p>
            <a:pPr algn="ctr"/>
            <a:endParaRPr lang="en-US" sz="2000" b="1" dirty="0" smtClean="0">
              <a:solidFill>
                <a:schemeClr val="tx1"/>
              </a:solidFill>
            </a:endParaRPr>
          </a:p>
          <a:p>
            <a:pPr algn="ctr"/>
            <a:endParaRPr lang="en-US" sz="2000" b="1" dirty="0" smtClean="0">
              <a:solidFill>
                <a:schemeClr val="tx1"/>
              </a:solidFill>
            </a:endParaRPr>
          </a:p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 </a:t>
            </a:r>
          </a:p>
          <a:p>
            <a:pPr algn="ctr"/>
            <a:endParaRPr lang="en-US" sz="2000" b="1" dirty="0" smtClean="0">
              <a:solidFill>
                <a:schemeClr val="tx1"/>
              </a:solidFill>
            </a:endParaRPr>
          </a:p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 </a:t>
            </a:r>
          </a:p>
          <a:p>
            <a:pPr algn="ctr"/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395536" y="4653136"/>
            <a:ext cx="2425939" cy="141783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HER </a:t>
            </a:r>
            <a:r>
              <a:rPr lang="en-US" sz="1200" dirty="0" smtClean="0">
                <a:solidFill>
                  <a:schemeClr val="tx1"/>
                </a:solidFill>
              </a:rPr>
              <a:t>hydrogen evolution reaction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H</a:t>
            </a:r>
            <a:r>
              <a:rPr lang="en-US" baseline="-25000" dirty="0" smtClean="0">
                <a:solidFill>
                  <a:schemeClr val="tx1"/>
                </a:solidFill>
              </a:rPr>
              <a:t>2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cs-CZ" dirty="0" smtClean="0">
                <a:solidFill>
                  <a:schemeClr val="tx1"/>
                </a:solidFill>
              </a:rPr>
              <a:t>S</a:t>
            </a:r>
            <a:r>
              <a:rPr lang="en-US" dirty="0" err="1" smtClean="0">
                <a:solidFill>
                  <a:schemeClr val="tx1"/>
                </a:solidFill>
              </a:rPr>
              <a:t>torage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H</a:t>
            </a:r>
            <a:r>
              <a:rPr lang="en-US" baseline="-25000" dirty="0">
                <a:solidFill>
                  <a:schemeClr val="tx1"/>
                </a:solidFill>
              </a:rPr>
              <a:t>2 </a:t>
            </a:r>
            <a:r>
              <a:rPr lang="cs-CZ" baseline="-25000" dirty="0" smtClean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FUEL CELLS</a:t>
            </a:r>
            <a:endParaRPr lang="cs-CZ" dirty="0" smtClean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PEC</a:t>
            </a:r>
            <a:r>
              <a:rPr lang="cs-CZ" sz="1000" dirty="0" smtClean="0">
                <a:solidFill>
                  <a:schemeClr val="tx1"/>
                </a:solidFill>
              </a:rPr>
              <a:t>  </a:t>
            </a:r>
            <a:r>
              <a:rPr lang="cs-CZ" sz="1200" noProof="1" smtClean="0">
                <a:solidFill>
                  <a:schemeClr val="tx1"/>
                </a:solidFill>
              </a:rPr>
              <a:t>photo electrochemical  cells</a:t>
            </a:r>
          </a:p>
        </p:txBody>
      </p:sp>
      <p:sp>
        <p:nvSpPr>
          <p:cNvPr id="32" name="Obdélník 31"/>
          <p:cNvSpPr/>
          <p:nvPr/>
        </p:nvSpPr>
        <p:spPr>
          <a:xfrm>
            <a:off x="2965783" y="3496796"/>
            <a:ext cx="6249256" cy="575284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000" b="1" dirty="0" smtClean="0">
              <a:solidFill>
                <a:schemeClr val="tx1"/>
              </a:solidFill>
            </a:endParaRPr>
          </a:p>
          <a:p>
            <a:r>
              <a:rPr lang="en-US" sz="2000" b="1" dirty="0" smtClean="0">
                <a:solidFill>
                  <a:schemeClr val="tx1"/>
                </a:solidFill>
              </a:rPr>
              <a:t>             </a:t>
            </a:r>
          </a:p>
          <a:p>
            <a:r>
              <a:rPr lang="en-US" sz="2000" b="1" dirty="0" smtClean="0">
                <a:solidFill>
                  <a:schemeClr val="tx1"/>
                </a:solidFill>
              </a:rPr>
              <a:t>          </a:t>
            </a:r>
          </a:p>
          <a:p>
            <a:r>
              <a:rPr lang="en-US" sz="2000" b="1" dirty="0" smtClean="0">
                <a:solidFill>
                  <a:schemeClr val="tx1"/>
                </a:solidFill>
              </a:rPr>
              <a:t>         Thermomechanical, Plasmolysis,…</a:t>
            </a:r>
          </a:p>
          <a:p>
            <a:r>
              <a:rPr lang="en-US" sz="2000" b="1" dirty="0" smtClean="0">
                <a:solidFill>
                  <a:schemeClr val="tx1"/>
                </a:solidFill>
              </a:rPr>
              <a:t> </a:t>
            </a:r>
          </a:p>
          <a:p>
            <a:endParaRPr lang="en-US" sz="2000" b="1" dirty="0" smtClean="0">
              <a:solidFill>
                <a:schemeClr val="tx1"/>
              </a:solidFill>
            </a:endParaRPr>
          </a:p>
          <a:p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16" name="Obdélník 15"/>
          <p:cNvSpPr/>
          <p:nvPr/>
        </p:nvSpPr>
        <p:spPr>
          <a:xfrm>
            <a:off x="23303" y="1501527"/>
            <a:ext cx="2074516" cy="631329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b="1" dirty="0" smtClean="0">
                <a:solidFill>
                  <a:schemeClr val="tx1"/>
                </a:solidFill>
              </a:rPr>
              <a:t>CCS</a:t>
            </a:r>
            <a:r>
              <a:rPr lang="en-US" sz="800" noProof="1" smtClean="0">
                <a:solidFill>
                  <a:schemeClr val="tx1"/>
                </a:solidFill>
              </a:rPr>
              <a:t>  </a:t>
            </a:r>
            <a:r>
              <a:rPr lang="en-US" sz="1100" noProof="1" smtClean="0">
                <a:solidFill>
                  <a:schemeClr val="tx1"/>
                </a:solidFill>
              </a:rPr>
              <a:t>membrane  CO</a:t>
            </a:r>
            <a:r>
              <a:rPr lang="en-US" sz="1100" baseline="-25000" noProof="1" smtClean="0">
                <a:solidFill>
                  <a:schemeClr val="tx1"/>
                </a:solidFill>
              </a:rPr>
              <a:t>2</a:t>
            </a:r>
            <a:r>
              <a:rPr lang="en-US" sz="1100" noProof="1" smtClean="0">
                <a:solidFill>
                  <a:schemeClr val="tx1"/>
                </a:solidFill>
              </a:rPr>
              <a:t>/N</a:t>
            </a:r>
            <a:r>
              <a:rPr lang="en-US" sz="1100" baseline="-25000" noProof="1" smtClean="0">
                <a:solidFill>
                  <a:schemeClr val="tx1"/>
                </a:solidFill>
              </a:rPr>
              <a:t>2</a:t>
            </a:r>
            <a:endParaRPr lang="en-US" sz="1100" noProof="1" smtClean="0">
              <a:solidFill>
                <a:schemeClr val="tx1"/>
              </a:solidFill>
            </a:endParaRPr>
          </a:p>
          <a:p>
            <a:r>
              <a:rPr lang="en-US" sz="900" noProof="1" smtClean="0">
                <a:solidFill>
                  <a:schemeClr val="tx1"/>
                </a:solidFill>
              </a:rPr>
              <a:t> </a:t>
            </a:r>
            <a:r>
              <a:rPr lang="en-US" sz="1600" b="1" dirty="0" smtClean="0">
                <a:solidFill>
                  <a:schemeClr val="tx1"/>
                </a:solidFill>
              </a:rPr>
              <a:t>RES </a:t>
            </a:r>
            <a:r>
              <a:rPr lang="en-US" sz="1100" dirty="0" smtClean="0">
                <a:solidFill>
                  <a:schemeClr val="tx1"/>
                </a:solidFill>
              </a:rPr>
              <a:t>development</a:t>
            </a:r>
            <a:endParaRPr lang="en-US" sz="1100" b="1" dirty="0">
              <a:solidFill>
                <a:schemeClr val="tx1"/>
              </a:solidFill>
            </a:endParaRPr>
          </a:p>
        </p:txBody>
      </p:sp>
      <p:sp>
        <p:nvSpPr>
          <p:cNvPr id="29" name="Obdélník 28"/>
          <p:cNvSpPr/>
          <p:nvPr/>
        </p:nvSpPr>
        <p:spPr>
          <a:xfrm>
            <a:off x="2952953" y="2825263"/>
            <a:ext cx="6211737" cy="665799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000" b="1" dirty="0" smtClean="0">
              <a:solidFill>
                <a:schemeClr val="tx1"/>
              </a:solidFill>
            </a:endParaRPr>
          </a:p>
          <a:p>
            <a:endParaRPr lang="en-US" sz="2000" b="1" dirty="0" smtClean="0">
              <a:solidFill>
                <a:schemeClr val="tx1"/>
              </a:solidFill>
            </a:endParaRPr>
          </a:p>
          <a:p>
            <a:r>
              <a:rPr lang="en-US" sz="1600" dirty="0" smtClean="0">
                <a:solidFill>
                  <a:schemeClr val="tx1"/>
                </a:solidFill>
              </a:rPr>
              <a:t> Metabolic engineering,  PBE-Photo Bio Electrochemical systems,</a:t>
            </a:r>
          </a:p>
          <a:p>
            <a:r>
              <a:rPr lang="en-US" sz="1600" dirty="0" smtClean="0">
                <a:solidFill>
                  <a:schemeClr val="tx1"/>
                </a:solidFill>
              </a:rPr>
              <a:t> MES - Microbial Electro Synthesis</a:t>
            </a:r>
          </a:p>
          <a:p>
            <a:r>
              <a:rPr lang="en-US" sz="1200" dirty="0" smtClean="0">
                <a:solidFill>
                  <a:schemeClr val="tx1"/>
                </a:solidFill>
              </a:rPr>
              <a:t>bacteria interaction with electrodes by exchanging electrons, </a:t>
            </a:r>
            <a:endParaRPr lang="en-US" sz="1200" b="1" dirty="0" smtClean="0">
              <a:solidFill>
                <a:schemeClr val="tx1"/>
              </a:solidFill>
            </a:endParaRPr>
          </a:p>
          <a:p>
            <a:r>
              <a:rPr lang="en-US" sz="2000" b="1" dirty="0" smtClean="0">
                <a:solidFill>
                  <a:schemeClr val="tx1"/>
                </a:solidFill>
              </a:rPr>
              <a:t> </a:t>
            </a:r>
          </a:p>
          <a:p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2" name="Obdélník 1"/>
          <p:cNvSpPr/>
          <p:nvPr/>
        </p:nvSpPr>
        <p:spPr>
          <a:xfrm>
            <a:off x="2967972" y="751361"/>
            <a:ext cx="6219219" cy="394076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8" name="Obdélník 57"/>
          <p:cNvSpPr/>
          <p:nvPr/>
        </p:nvSpPr>
        <p:spPr>
          <a:xfrm>
            <a:off x="189321" y="3953758"/>
            <a:ext cx="1274425" cy="65119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300" noProof="1" smtClean="0">
                <a:solidFill>
                  <a:schemeClr val="tx1"/>
                </a:solidFill>
              </a:rPr>
              <a:t>P2A2P (NH</a:t>
            </a:r>
            <a:r>
              <a:rPr lang="cs-CZ" sz="1300" baseline="-25000" noProof="1" smtClean="0">
                <a:solidFill>
                  <a:schemeClr val="tx1"/>
                </a:solidFill>
              </a:rPr>
              <a:t>3</a:t>
            </a:r>
            <a:r>
              <a:rPr lang="cs-CZ" sz="1300" noProof="1" smtClean="0">
                <a:solidFill>
                  <a:schemeClr val="tx1"/>
                </a:solidFill>
              </a:rPr>
              <a:t>)</a:t>
            </a:r>
          </a:p>
          <a:p>
            <a:pPr algn="ctr"/>
            <a:r>
              <a:rPr lang="cs-CZ" sz="900" noProof="1" smtClean="0">
                <a:solidFill>
                  <a:schemeClr val="tx1"/>
                </a:solidFill>
              </a:rPr>
              <a:t>Ammonia economy</a:t>
            </a:r>
          </a:p>
          <a:p>
            <a:pPr algn="ctr"/>
            <a:endParaRPr lang="en-US" sz="1300" dirty="0">
              <a:solidFill>
                <a:schemeClr val="tx1"/>
              </a:solidFill>
            </a:endParaRPr>
          </a:p>
        </p:txBody>
      </p:sp>
      <p:sp>
        <p:nvSpPr>
          <p:cNvPr id="14" name="Obousměrná svislá šipka 13"/>
          <p:cNvSpPr/>
          <p:nvPr/>
        </p:nvSpPr>
        <p:spPr>
          <a:xfrm>
            <a:off x="755576" y="3807399"/>
            <a:ext cx="75921" cy="178279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2" name="Obdélník 61"/>
          <p:cNvSpPr/>
          <p:nvPr/>
        </p:nvSpPr>
        <p:spPr>
          <a:xfrm>
            <a:off x="14358" y="2132856"/>
            <a:ext cx="2138107" cy="1763682"/>
          </a:xfrm>
          <a:prstGeom prst="rect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400" b="1" baseline="-25000" dirty="0" smtClean="0"/>
          </a:p>
          <a:p>
            <a:r>
              <a:rPr lang="cs-CZ" sz="16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        </a:t>
            </a:r>
            <a:r>
              <a:rPr lang="en-US" sz="16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IN</a:t>
            </a:r>
            <a:r>
              <a:rPr lang="cs-CZ" sz="16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N</a:t>
            </a:r>
            <a:r>
              <a:rPr lang="en-US" sz="16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OVATION  </a:t>
            </a:r>
          </a:p>
          <a:p>
            <a:r>
              <a:rPr lang="cs-CZ" sz="10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 </a:t>
            </a:r>
            <a:r>
              <a:rPr lang="en-US" sz="9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SMART ELECTRICITY</a:t>
            </a:r>
            <a:r>
              <a:rPr lang="cs-CZ" sz="9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9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MANAGEMENT</a:t>
            </a:r>
            <a:endParaRPr lang="cs-CZ" sz="900" b="1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endParaRPr lang="cs-CZ" sz="5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r>
              <a:rPr lang="cs-CZ" sz="12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    -    </a:t>
            </a:r>
            <a:r>
              <a:rPr lang="en-US" sz="12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Distribution</a:t>
            </a:r>
            <a:r>
              <a:rPr lang="cs-CZ" sz="12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- </a:t>
            </a:r>
            <a:r>
              <a:rPr lang="en-US" sz="12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grid</a:t>
            </a:r>
          </a:p>
          <a:p>
            <a:r>
              <a:rPr lang="cs-CZ" sz="12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    -    BATTERY</a:t>
            </a:r>
          </a:p>
          <a:p>
            <a:r>
              <a:rPr lang="cs-CZ" sz="12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    -    V2G</a:t>
            </a:r>
          </a:p>
          <a:p>
            <a:r>
              <a:rPr lang="cs-CZ" sz="12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    -    P2 </a:t>
            </a:r>
            <a:r>
              <a:rPr lang="en-US" sz="12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Chemicals</a:t>
            </a:r>
          </a:p>
          <a:p>
            <a:r>
              <a:rPr lang="cs-CZ" sz="12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    -    P2 Hydrogen</a:t>
            </a:r>
          </a:p>
          <a:p>
            <a:r>
              <a:rPr lang="cs-CZ" sz="12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cs-CZ" sz="12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   -    e </a:t>
            </a:r>
            <a:r>
              <a:rPr lang="cs-CZ" sz="12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- </a:t>
            </a:r>
            <a:r>
              <a:rPr lang="cs-CZ" sz="12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mobility</a:t>
            </a:r>
          </a:p>
          <a:p>
            <a:r>
              <a:rPr lang="cs-CZ" sz="12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cs-CZ" sz="12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   -    g - mobility</a:t>
            </a:r>
          </a:p>
          <a:p>
            <a:r>
              <a:rPr lang="cs-CZ" sz="12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 </a:t>
            </a:r>
            <a:endParaRPr lang="en-US" sz="12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4" name="Obdélník 63"/>
          <p:cNvSpPr/>
          <p:nvPr/>
        </p:nvSpPr>
        <p:spPr>
          <a:xfrm>
            <a:off x="227357" y="4653135"/>
            <a:ext cx="2668492" cy="1427372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 sz="2400" dirty="0" smtClean="0"/>
          </a:p>
          <a:p>
            <a:pPr algn="ctr"/>
            <a:r>
              <a:rPr lang="en-US" sz="2400" dirty="0" smtClean="0"/>
              <a:t>H</a:t>
            </a:r>
            <a:r>
              <a:rPr lang="en-US" sz="2400" baseline="-25000" dirty="0" smtClean="0"/>
              <a:t>2</a:t>
            </a:r>
          </a:p>
          <a:p>
            <a:pPr algn="ctr"/>
            <a:r>
              <a:rPr lang="en-US" sz="2400" dirty="0" smtClean="0"/>
              <a:t>development</a:t>
            </a:r>
          </a:p>
        </p:txBody>
      </p:sp>
      <p:sp>
        <p:nvSpPr>
          <p:cNvPr id="66" name="Obdélník 65"/>
          <p:cNvSpPr/>
          <p:nvPr/>
        </p:nvSpPr>
        <p:spPr>
          <a:xfrm>
            <a:off x="2923503" y="3501320"/>
            <a:ext cx="6269992" cy="57076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400" dirty="0" smtClean="0"/>
              <a:t>INDIRECT  CO</a:t>
            </a:r>
            <a:r>
              <a:rPr lang="cs-CZ" sz="2400" baseline="-25000" dirty="0" smtClean="0"/>
              <a:t>2</a:t>
            </a:r>
            <a:r>
              <a:rPr lang="cs-CZ" sz="2400" dirty="0" smtClean="0"/>
              <a:t> CONVERSION PROGRESS</a:t>
            </a:r>
            <a:endParaRPr lang="cs-CZ" sz="2400" dirty="0"/>
          </a:p>
        </p:txBody>
      </p:sp>
      <p:sp>
        <p:nvSpPr>
          <p:cNvPr id="40" name="Obdélník 39"/>
          <p:cNvSpPr/>
          <p:nvPr/>
        </p:nvSpPr>
        <p:spPr>
          <a:xfrm>
            <a:off x="2980614" y="-6500"/>
            <a:ext cx="6155769" cy="483172"/>
          </a:xfrm>
          <a:prstGeom prst="rect">
            <a:avLst/>
          </a:prstGeom>
          <a:solidFill>
            <a:schemeClr val="bg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Vegetal ecosystem role in CO2 capture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847" y="4356643"/>
            <a:ext cx="1253299" cy="191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" name="Obousměrná svislá šipka 46"/>
          <p:cNvSpPr/>
          <p:nvPr/>
        </p:nvSpPr>
        <p:spPr>
          <a:xfrm>
            <a:off x="738675" y="4489932"/>
            <a:ext cx="75921" cy="178279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8" name="Obdélník 47"/>
          <p:cNvSpPr/>
          <p:nvPr/>
        </p:nvSpPr>
        <p:spPr>
          <a:xfrm>
            <a:off x="189321" y="3953758"/>
            <a:ext cx="1296029" cy="67697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600" dirty="0" smtClean="0"/>
          </a:p>
          <a:p>
            <a:pPr algn="ctr"/>
            <a:r>
              <a:rPr lang="en-US" sz="1400" dirty="0" smtClean="0"/>
              <a:t>Power to Ammonia</a:t>
            </a:r>
          </a:p>
          <a:p>
            <a:pPr algn="ctr"/>
            <a:r>
              <a:rPr lang="en-US" sz="800" dirty="0" smtClean="0"/>
              <a:t>Nitrogen-Hydrogen</a:t>
            </a:r>
          </a:p>
          <a:p>
            <a:pPr algn="ctr"/>
            <a:endParaRPr lang="en-US" sz="1600" dirty="0"/>
          </a:p>
        </p:txBody>
      </p:sp>
      <p:pic>
        <p:nvPicPr>
          <p:cNvPr id="42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7949" y="4653135"/>
            <a:ext cx="3343554" cy="1417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" name="Obdélník 40"/>
          <p:cNvSpPr/>
          <p:nvPr/>
        </p:nvSpPr>
        <p:spPr>
          <a:xfrm>
            <a:off x="2959493" y="2835421"/>
            <a:ext cx="6255546" cy="634969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400" dirty="0" smtClean="0"/>
              <a:t>                         </a:t>
            </a:r>
          </a:p>
          <a:p>
            <a:r>
              <a:rPr lang="cs-CZ" sz="2400" dirty="0" smtClean="0"/>
              <a:t>MICROBIOLOGY DEVELOPMENT</a:t>
            </a:r>
          </a:p>
          <a:p>
            <a:r>
              <a:rPr lang="cs-CZ" sz="2400" dirty="0" smtClean="0"/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2552978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-29489" y="6627168"/>
            <a:ext cx="426245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900" dirty="0">
                <a:hlinkClick r:id="rId3"/>
              </a:rPr>
              <a:t>https://www.ncbi.nlm.nih.gov/pmc/articles/PMC6011938/figure/mbt213270-fig-0002</a:t>
            </a:r>
            <a:r>
              <a:rPr lang="cs-CZ" sz="900" dirty="0" smtClean="0">
                <a:hlinkClick r:id="rId3"/>
              </a:rPr>
              <a:t>/</a:t>
            </a:r>
            <a:r>
              <a:rPr lang="cs-CZ" sz="900" dirty="0" smtClean="0"/>
              <a:t> </a:t>
            </a:r>
            <a:endParaRPr lang="cs-CZ" sz="900" dirty="0"/>
          </a:p>
        </p:txBody>
      </p:sp>
      <p:sp>
        <p:nvSpPr>
          <p:cNvPr id="5" name="Obdélník 4"/>
          <p:cNvSpPr/>
          <p:nvPr/>
        </p:nvSpPr>
        <p:spPr>
          <a:xfrm>
            <a:off x="4618180" y="620688"/>
            <a:ext cx="4491179" cy="144655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b="1" dirty="0"/>
              <a:t>EET - Extracellular Electron </a:t>
            </a:r>
            <a:r>
              <a:rPr lang="en-US" b="1" dirty="0" smtClean="0"/>
              <a:t>Transfer</a:t>
            </a:r>
            <a:endParaRPr lang="cs-CZ" b="1" dirty="0" smtClean="0"/>
          </a:p>
          <a:p>
            <a:r>
              <a:rPr lang="en-US" sz="1400" b="1" dirty="0" smtClean="0"/>
              <a:t>MFC</a:t>
            </a:r>
            <a:r>
              <a:rPr lang="en-US" sz="1400" dirty="0" smtClean="0"/>
              <a:t> - Microbial fuel cells</a:t>
            </a:r>
          </a:p>
          <a:p>
            <a:r>
              <a:rPr lang="en-US" sz="1400" b="1" dirty="0" smtClean="0"/>
              <a:t>BET</a:t>
            </a:r>
            <a:r>
              <a:rPr lang="en-US" sz="1400" dirty="0" smtClean="0"/>
              <a:t>   - Bio</a:t>
            </a:r>
            <a:r>
              <a:rPr lang="cs-CZ" sz="1400" dirty="0" smtClean="0"/>
              <a:t> </a:t>
            </a:r>
            <a:r>
              <a:rPr lang="en-US" sz="1400" dirty="0" smtClean="0"/>
              <a:t>electrochemical treatment system </a:t>
            </a:r>
          </a:p>
          <a:p>
            <a:r>
              <a:rPr lang="en-US" sz="1400" b="1" dirty="0" smtClean="0"/>
              <a:t>BES</a:t>
            </a:r>
            <a:r>
              <a:rPr lang="en-US" sz="1400" dirty="0" smtClean="0"/>
              <a:t>   - Bio</a:t>
            </a:r>
            <a:r>
              <a:rPr lang="cs-CZ" sz="1400" dirty="0" smtClean="0"/>
              <a:t> </a:t>
            </a:r>
            <a:r>
              <a:rPr lang="en-US" sz="1400" dirty="0" smtClean="0"/>
              <a:t>electrochemical system </a:t>
            </a:r>
          </a:p>
          <a:p>
            <a:r>
              <a:rPr lang="en-US" sz="1400" b="1" dirty="0" smtClean="0"/>
              <a:t>MEC</a:t>
            </a:r>
            <a:r>
              <a:rPr lang="en-US" sz="1400" dirty="0" smtClean="0"/>
              <a:t>  - Microbial electrolysis cell</a:t>
            </a:r>
          </a:p>
          <a:p>
            <a:r>
              <a:rPr lang="en-US" sz="1400" b="1" dirty="0" smtClean="0"/>
              <a:t>MDC</a:t>
            </a:r>
            <a:r>
              <a:rPr lang="en-US" sz="1400" dirty="0" smtClean="0"/>
              <a:t> - Microbial desalination cell </a:t>
            </a:r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16" y="620688"/>
            <a:ext cx="4491179" cy="21987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Obdélník 5"/>
          <p:cNvSpPr/>
          <p:nvPr/>
        </p:nvSpPr>
        <p:spPr>
          <a:xfrm>
            <a:off x="0" y="-35915"/>
            <a:ext cx="9144000" cy="4001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lvl="0"/>
            <a:r>
              <a:rPr lang="en-US" sz="2000" b="1" noProof="1" smtClean="0">
                <a:solidFill>
                  <a:prstClr val="black"/>
                </a:solidFill>
              </a:rPr>
              <a:t>Microbial </a:t>
            </a:r>
            <a:r>
              <a:rPr lang="cs-CZ" sz="2000" b="1" noProof="1" smtClean="0">
                <a:solidFill>
                  <a:prstClr val="black"/>
                </a:solidFill>
              </a:rPr>
              <a:t>chemistry  </a:t>
            </a:r>
            <a:r>
              <a:rPr lang="cs-CZ" sz="2000" noProof="1" smtClean="0">
                <a:solidFill>
                  <a:prstClr val="black"/>
                </a:solidFill>
              </a:rPr>
              <a:t>- </a:t>
            </a:r>
            <a:r>
              <a:rPr lang="en-US" sz="2000" noProof="1" smtClean="0">
                <a:solidFill>
                  <a:prstClr val="black"/>
                </a:solidFill>
              </a:rPr>
              <a:t>young technology</a:t>
            </a:r>
            <a:r>
              <a:rPr lang="cs-CZ" sz="2000" noProof="1" smtClean="0">
                <a:solidFill>
                  <a:prstClr val="black"/>
                </a:solidFill>
              </a:rPr>
              <a:t> - </a:t>
            </a:r>
            <a:r>
              <a:rPr lang="en-US" sz="2000" noProof="1" smtClean="0">
                <a:solidFill>
                  <a:prstClr val="black"/>
                </a:solidFill>
              </a:rPr>
              <a:t> progress in</a:t>
            </a:r>
            <a:r>
              <a:rPr lang="cs-CZ" sz="2000" noProof="1" smtClean="0">
                <a:solidFill>
                  <a:prstClr val="black"/>
                </a:solidFill>
              </a:rPr>
              <a:t> </a:t>
            </a:r>
            <a:r>
              <a:rPr lang="en-US" sz="2000" noProof="1" smtClean="0">
                <a:solidFill>
                  <a:prstClr val="black"/>
                </a:solidFill>
              </a:rPr>
              <a:t>the last 5 years</a:t>
            </a:r>
            <a:endParaRPr lang="cs-CZ" sz="2000" noProof="1">
              <a:solidFill>
                <a:prstClr val="black"/>
              </a:solidFill>
            </a:endParaRPr>
          </a:p>
        </p:txBody>
      </p:sp>
      <p:sp>
        <p:nvSpPr>
          <p:cNvPr id="10" name="Obdélník 9"/>
          <p:cNvSpPr/>
          <p:nvPr/>
        </p:nvSpPr>
        <p:spPr>
          <a:xfrm>
            <a:off x="611335" y="476672"/>
            <a:ext cx="2808077" cy="64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Obdélník 2"/>
          <p:cNvSpPr/>
          <p:nvPr/>
        </p:nvSpPr>
        <p:spPr>
          <a:xfrm>
            <a:off x="4825885" y="6488668"/>
            <a:ext cx="428347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900" dirty="0">
                <a:hlinkClick r:id="rId5"/>
              </a:rPr>
              <a:t>https://</a:t>
            </a:r>
            <a:r>
              <a:rPr lang="cs-CZ" sz="900" dirty="0" smtClean="0">
                <a:hlinkClick r:id="rId5"/>
              </a:rPr>
              <a:t>www.researchgate.net/publication/319108164_About_how_to_capture_and_exploit_the_CO_2_surplus_that_nature_per_se_is_not_capable_of_fixing</a:t>
            </a:r>
            <a:r>
              <a:rPr lang="cs-CZ" sz="900" dirty="0" smtClean="0"/>
              <a:t> </a:t>
            </a:r>
            <a:endParaRPr lang="cs-CZ" sz="9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152" y="2979558"/>
            <a:ext cx="7356248" cy="34499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7" y="269525"/>
            <a:ext cx="9101272" cy="657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Obdélník 10"/>
          <p:cNvSpPr/>
          <p:nvPr/>
        </p:nvSpPr>
        <p:spPr>
          <a:xfrm>
            <a:off x="0" y="-101774"/>
            <a:ext cx="9190975" cy="695977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 smtClean="0"/>
              <a:t>                          TOP SCIENCE         </a:t>
            </a:r>
          </a:p>
          <a:p>
            <a:endParaRPr lang="en-US" sz="2400" dirty="0" smtClean="0"/>
          </a:p>
          <a:p>
            <a:r>
              <a:rPr lang="en-US" sz="2400" dirty="0" smtClean="0"/>
              <a:t>                               </a:t>
            </a:r>
            <a:r>
              <a:rPr lang="en-US" sz="3200" dirty="0" smtClean="0"/>
              <a:t>Microbial CO</a:t>
            </a:r>
            <a:r>
              <a:rPr lang="en-US" sz="3200" baseline="-25000" dirty="0" smtClean="0"/>
              <a:t>2</a:t>
            </a:r>
            <a:r>
              <a:rPr lang="en-US" sz="3200" dirty="0" smtClean="0"/>
              <a:t> conversion</a:t>
            </a:r>
          </a:p>
          <a:p>
            <a:r>
              <a:rPr lang="en-US" sz="2000" dirty="0" smtClean="0"/>
              <a:t>                                   </a:t>
            </a:r>
          </a:p>
          <a:p>
            <a:r>
              <a:rPr lang="en-US" sz="2000" dirty="0" smtClean="0"/>
              <a:t>                                          - Metabolism of microorganisms</a:t>
            </a:r>
          </a:p>
          <a:p>
            <a:r>
              <a:rPr lang="en-US" sz="2000" dirty="0" smtClean="0"/>
              <a:t>                                          - Electroactive bacteria,….</a:t>
            </a:r>
          </a:p>
        </p:txBody>
      </p:sp>
    </p:spTree>
    <p:extLst>
      <p:ext uri="{BB962C8B-B14F-4D97-AF65-F5344CB8AC3E}">
        <p14:creationId xmlns:p14="http://schemas.microsoft.com/office/powerpoint/2010/main" val="3305506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96" y="747418"/>
            <a:ext cx="9147494" cy="604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Nadpis 1"/>
          <p:cNvSpPr txBox="1">
            <a:spLocks/>
          </p:cNvSpPr>
          <p:nvPr/>
        </p:nvSpPr>
        <p:spPr>
          <a:xfrm>
            <a:off x="3990" y="-18256"/>
            <a:ext cx="2919513" cy="49492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 fontScale="6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700" b="1" dirty="0" smtClean="0">
                <a:latin typeface="+mn-lt"/>
              </a:rPr>
              <a:t>CO</a:t>
            </a:r>
            <a:r>
              <a:rPr lang="en-US" sz="2700" b="1" baseline="-25000" dirty="0" smtClean="0">
                <a:latin typeface="+mn-lt"/>
              </a:rPr>
              <a:t>2</a:t>
            </a:r>
            <a:r>
              <a:rPr lang="en-US" sz="2700" b="1" dirty="0" smtClean="0">
                <a:latin typeface="+mn-lt"/>
              </a:rPr>
              <a:t> VERIFICATION CENTRE</a:t>
            </a:r>
            <a:endParaRPr lang="cs-CZ" sz="2700" b="1" dirty="0" smtClean="0">
              <a:latin typeface="+mn-lt"/>
            </a:endParaRPr>
          </a:p>
          <a:p>
            <a:r>
              <a:rPr lang="cs-CZ" sz="2300" dirty="0" smtClean="0">
                <a:latin typeface="+mn-lt"/>
                <a:hlinkClick r:id="rId4"/>
              </a:rPr>
              <a:t>SCIENCE</a:t>
            </a:r>
            <a:r>
              <a:rPr lang="en-US" sz="2300" dirty="0" smtClean="0">
                <a:latin typeface="+mn-lt"/>
                <a:hlinkClick r:id="rId4"/>
              </a:rPr>
              <a:t>  </a:t>
            </a:r>
            <a:r>
              <a:rPr lang="cs-CZ" sz="2300" dirty="0" smtClean="0">
                <a:latin typeface="+mn-lt"/>
                <a:hlinkClick r:id="rId4"/>
              </a:rPr>
              <a:t>- R&amp;D&amp;I</a:t>
            </a:r>
            <a:endParaRPr lang="en-US" sz="2300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4118449"/>
            <a:ext cx="1975612" cy="1955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719" y="4913049"/>
            <a:ext cx="569559" cy="67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Obdélník 12"/>
          <p:cNvSpPr/>
          <p:nvPr/>
        </p:nvSpPr>
        <p:spPr>
          <a:xfrm>
            <a:off x="210447" y="6103308"/>
            <a:ext cx="9002405" cy="720843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1800" dirty="0" smtClean="0"/>
              <a:t>NG  -  ENERGY OUTPUT</a:t>
            </a:r>
            <a:endParaRPr lang="cs-CZ" sz="1800" dirty="0"/>
          </a:p>
        </p:txBody>
      </p:sp>
      <p:sp>
        <p:nvSpPr>
          <p:cNvPr id="15" name="Obdélník 14"/>
          <p:cNvSpPr/>
          <p:nvPr/>
        </p:nvSpPr>
        <p:spPr>
          <a:xfrm>
            <a:off x="1177381" y="2259612"/>
            <a:ext cx="792088" cy="3506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 smtClean="0"/>
              <a:t>Vanadium</a:t>
            </a:r>
          </a:p>
          <a:p>
            <a:pPr algn="ctr"/>
            <a:r>
              <a:rPr lang="en-US" sz="800" dirty="0" smtClean="0"/>
              <a:t>REDOX </a:t>
            </a:r>
          </a:p>
          <a:p>
            <a:pPr algn="ctr"/>
            <a:r>
              <a:rPr lang="en-US" sz="800" dirty="0" smtClean="0"/>
              <a:t>storage </a:t>
            </a:r>
            <a:endParaRPr lang="en-US" sz="800" dirty="0"/>
          </a:p>
        </p:txBody>
      </p:sp>
      <p:sp>
        <p:nvSpPr>
          <p:cNvPr id="5" name="Obdélník 4"/>
          <p:cNvSpPr/>
          <p:nvPr/>
        </p:nvSpPr>
        <p:spPr>
          <a:xfrm>
            <a:off x="2967972" y="1145437"/>
            <a:ext cx="6244879" cy="91346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NDGQs -Nitrogen-Doped Graphene Quantum dots</a:t>
            </a:r>
          </a:p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Liquid fuels </a:t>
            </a:r>
            <a:r>
              <a:rPr lang="cs-CZ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smtClean="0">
                <a:solidFill>
                  <a:schemeClr val="tx1"/>
                </a:solidFill>
              </a:rPr>
              <a:t>CH</a:t>
            </a:r>
            <a:r>
              <a:rPr lang="en-US" sz="1400" baseline="-25000" dirty="0" smtClean="0">
                <a:solidFill>
                  <a:schemeClr val="tx1"/>
                </a:solidFill>
              </a:rPr>
              <a:t>3</a:t>
            </a:r>
            <a:r>
              <a:rPr lang="en-US" sz="1400" dirty="0" smtClean="0">
                <a:solidFill>
                  <a:schemeClr val="tx1"/>
                </a:solidFill>
              </a:rPr>
              <a:t>CH</a:t>
            </a:r>
            <a:r>
              <a:rPr lang="en-US" sz="1400" baseline="-25000" dirty="0" smtClean="0">
                <a:solidFill>
                  <a:schemeClr val="tx1"/>
                </a:solidFill>
              </a:rPr>
              <a:t>2</a:t>
            </a:r>
            <a:r>
              <a:rPr lang="en-US" sz="1400" dirty="0" smtClean="0">
                <a:solidFill>
                  <a:schemeClr val="tx1"/>
                </a:solidFill>
              </a:rPr>
              <a:t>OH, C</a:t>
            </a:r>
            <a:r>
              <a:rPr lang="en-US" sz="1400" baseline="-25000" dirty="0" smtClean="0">
                <a:solidFill>
                  <a:schemeClr val="tx1"/>
                </a:solidFill>
              </a:rPr>
              <a:t>2</a:t>
            </a:r>
            <a:r>
              <a:rPr lang="en-US" sz="1400" dirty="0" smtClean="0">
                <a:solidFill>
                  <a:schemeClr val="tx1"/>
                </a:solidFill>
              </a:rPr>
              <a:t>H</a:t>
            </a:r>
            <a:r>
              <a:rPr lang="en-US" sz="1400" baseline="-25000" dirty="0" smtClean="0">
                <a:solidFill>
                  <a:schemeClr val="tx1"/>
                </a:solidFill>
              </a:rPr>
              <a:t>2</a:t>
            </a:r>
            <a:r>
              <a:rPr lang="en-US" sz="1400" dirty="0" smtClean="0">
                <a:solidFill>
                  <a:schemeClr val="tx1"/>
                </a:solidFill>
              </a:rPr>
              <a:t>,….. 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21" name="Obdélník 20"/>
          <p:cNvSpPr/>
          <p:nvPr/>
        </p:nvSpPr>
        <p:spPr>
          <a:xfrm>
            <a:off x="2967972" y="2058897"/>
            <a:ext cx="6181884" cy="79732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 smtClean="0">
                <a:solidFill>
                  <a:schemeClr val="tx1"/>
                </a:solidFill>
              </a:rPr>
              <a:t>Quantum     </a:t>
            </a:r>
            <a:r>
              <a:rPr lang="en-US" sz="1600" dirty="0" smtClean="0">
                <a:solidFill>
                  <a:schemeClr val="tx1"/>
                </a:solidFill>
              </a:rPr>
              <a:t>Photo - Engineered Catalysts</a:t>
            </a:r>
          </a:p>
          <a:p>
            <a:r>
              <a:rPr lang="en-US" sz="1600" dirty="0" smtClean="0">
                <a:solidFill>
                  <a:schemeClr val="tx1"/>
                </a:solidFill>
              </a:rPr>
              <a:t>                            Photo – electrochemical – H2 production</a:t>
            </a:r>
          </a:p>
          <a:p>
            <a:r>
              <a:rPr lang="en-US" sz="1600" dirty="0" smtClean="0">
                <a:solidFill>
                  <a:schemeClr val="tx1"/>
                </a:solidFill>
              </a:rPr>
              <a:t>                            Photolysis</a:t>
            </a:r>
            <a:endParaRPr lang="en-US" sz="1600" dirty="0">
              <a:solidFill>
                <a:schemeClr val="tx1"/>
              </a:solidFill>
            </a:endParaRPr>
          </a:p>
        </p:txBody>
      </p:sp>
      <p:pic>
        <p:nvPicPr>
          <p:cNvPr id="3074" name="Picture 2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1722" y="2132856"/>
            <a:ext cx="921271" cy="257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Obdélník 27"/>
          <p:cNvSpPr/>
          <p:nvPr/>
        </p:nvSpPr>
        <p:spPr>
          <a:xfrm>
            <a:off x="2988231" y="3717437"/>
            <a:ext cx="2663889" cy="9356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 smtClean="0">
              <a:solidFill>
                <a:schemeClr val="tx1"/>
              </a:solidFill>
            </a:endParaRPr>
          </a:p>
          <a:p>
            <a:pPr algn="ctr"/>
            <a:endParaRPr lang="en-US" sz="2000" b="1" dirty="0" smtClean="0">
              <a:solidFill>
                <a:schemeClr val="tx1"/>
              </a:solidFill>
            </a:endParaRPr>
          </a:p>
          <a:p>
            <a:pPr algn="ctr"/>
            <a:endParaRPr lang="en-US" sz="2000" b="1" dirty="0" smtClean="0">
              <a:solidFill>
                <a:schemeClr val="tx1"/>
              </a:solidFill>
            </a:endParaRPr>
          </a:p>
          <a:p>
            <a:pPr algn="ctr"/>
            <a:endParaRPr lang="en-US" sz="2000" b="1" dirty="0" smtClean="0">
              <a:solidFill>
                <a:schemeClr val="tx1"/>
              </a:solidFill>
            </a:endParaRPr>
          </a:p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 </a:t>
            </a:r>
          </a:p>
          <a:p>
            <a:pPr algn="ctr"/>
            <a:endParaRPr lang="en-US" sz="2000" b="1" dirty="0" smtClean="0">
              <a:solidFill>
                <a:schemeClr val="tx1"/>
              </a:solidFill>
            </a:endParaRPr>
          </a:p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 </a:t>
            </a:r>
          </a:p>
          <a:p>
            <a:pPr algn="ctr"/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395536" y="4653136"/>
            <a:ext cx="2425939" cy="141783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HER </a:t>
            </a:r>
            <a:r>
              <a:rPr lang="en-US" sz="1200" dirty="0" smtClean="0">
                <a:solidFill>
                  <a:schemeClr val="tx1"/>
                </a:solidFill>
              </a:rPr>
              <a:t>hydrogen evolution reaction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H</a:t>
            </a:r>
            <a:r>
              <a:rPr lang="en-US" baseline="-25000" dirty="0" smtClean="0">
                <a:solidFill>
                  <a:schemeClr val="tx1"/>
                </a:solidFill>
              </a:rPr>
              <a:t>2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cs-CZ" dirty="0" smtClean="0">
                <a:solidFill>
                  <a:schemeClr val="tx1"/>
                </a:solidFill>
              </a:rPr>
              <a:t>S</a:t>
            </a:r>
            <a:r>
              <a:rPr lang="en-US" dirty="0" err="1" smtClean="0">
                <a:solidFill>
                  <a:schemeClr val="tx1"/>
                </a:solidFill>
              </a:rPr>
              <a:t>torage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H</a:t>
            </a:r>
            <a:r>
              <a:rPr lang="en-US" baseline="-25000" dirty="0">
                <a:solidFill>
                  <a:schemeClr val="tx1"/>
                </a:solidFill>
              </a:rPr>
              <a:t>2 </a:t>
            </a:r>
            <a:r>
              <a:rPr lang="cs-CZ" baseline="-25000" dirty="0" smtClean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FUEL CELLS</a:t>
            </a:r>
            <a:endParaRPr lang="cs-CZ" dirty="0" smtClean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PEC</a:t>
            </a:r>
            <a:r>
              <a:rPr lang="cs-CZ" sz="1000" dirty="0" smtClean="0">
                <a:solidFill>
                  <a:schemeClr val="tx1"/>
                </a:solidFill>
              </a:rPr>
              <a:t>  </a:t>
            </a:r>
            <a:r>
              <a:rPr lang="cs-CZ" sz="1200" noProof="1" smtClean="0">
                <a:solidFill>
                  <a:schemeClr val="tx1"/>
                </a:solidFill>
              </a:rPr>
              <a:t>photo electrochemical  cells</a:t>
            </a:r>
          </a:p>
        </p:txBody>
      </p:sp>
      <p:sp>
        <p:nvSpPr>
          <p:cNvPr id="32" name="Obdélník 31"/>
          <p:cNvSpPr/>
          <p:nvPr/>
        </p:nvSpPr>
        <p:spPr>
          <a:xfrm>
            <a:off x="2965783" y="3496796"/>
            <a:ext cx="6249256" cy="575284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000" b="1" dirty="0" smtClean="0">
              <a:solidFill>
                <a:schemeClr val="tx1"/>
              </a:solidFill>
            </a:endParaRPr>
          </a:p>
          <a:p>
            <a:r>
              <a:rPr lang="en-US" sz="2000" b="1" dirty="0" smtClean="0">
                <a:solidFill>
                  <a:schemeClr val="tx1"/>
                </a:solidFill>
              </a:rPr>
              <a:t>             </a:t>
            </a:r>
          </a:p>
          <a:p>
            <a:r>
              <a:rPr lang="en-US" sz="2000" b="1" dirty="0" smtClean="0">
                <a:solidFill>
                  <a:schemeClr val="tx1"/>
                </a:solidFill>
              </a:rPr>
              <a:t>          </a:t>
            </a:r>
          </a:p>
          <a:p>
            <a:r>
              <a:rPr lang="en-US" sz="2000" b="1" dirty="0" smtClean="0">
                <a:solidFill>
                  <a:schemeClr val="tx1"/>
                </a:solidFill>
              </a:rPr>
              <a:t>         Thermomechanical, Plasmolysis,…</a:t>
            </a:r>
          </a:p>
          <a:p>
            <a:r>
              <a:rPr lang="en-US" sz="2000" b="1" dirty="0" smtClean="0">
                <a:solidFill>
                  <a:schemeClr val="tx1"/>
                </a:solidFill>
              </a:rPr>
              <a:t> </a:t>
            </a:r>
          </a:p>
          <a:p>
            <a:endParaRPr lang="en-US" sz="2000" b="1" dirty="0" smtClean="0">
              <a:solidFill>
                <a:schemeClr val="tx1"/>
              </a:solidFill>
            </a:endParaRPr>
          </a:p>
          <a:p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16" name="Obdélník 15"/>
          <p:cNvSpPr/>
          <p:nvPr/>
        </p:nvSpPr>
        <p:spPr>
          <a:xfrm>
            <a:off x="23303" y="1501527"/>
            <a:ext cx="2074516" cy="631329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b="1" dirty="0" smtClean="0">
                <a:solidFill>
                  <a:schemeClr val="tx1"/>
                </a:solidFill>
              </a:rPr>
              <a:t>CCS</a:t>
            </a:r>
            <a:r>
              <a:rPr lang="en-US" sz="800" noProof="1" smtClean="0">
                <a:solidFill>
                  <a:schemeClr val="tx1"/>
                </a:solidFill>
              </a:rPr>
              <a:t>  </a:t>
            </a:r>
            <a:r>
              <a:rPr lang="en-US" sz="1100" noProof="1" smtClean="0">
                <a:solidFill>
                  <a:schemeClr val="tx1"/>
                </a:solidFill>
              </a:rPr>
              <a:t>membrane  CO</a:t>
            </a:r>
            <a:r>
              <a:rPr lang="en-US" sz="1100" baseline="-25000" noProof="1" smtClean="0">
                <a:solidFill>
                  <a:schemeClr val="tx1"/>
                </a:solidFill>
              </a:rPr>
              <a:t>2</a:t>
            </a:r>
            <a:r>
              <a:rPr lang="en-US" sz="1100" noProof="1" smtClean="0">
                <a:solidFill>
                  <a:schemeClr val="tx1"/>
                </a:solidFill>
              </a:rPr>
              <a:t>/N</a:t>
            </a:r>
            <a:r>
              <a:rPr lang="en-US" sz="1100" baseline="-25000" noProof="1" smtClean="0">
                <a:solidFill>
                  <a:schemeClr val="tx1"/>
                </a:solidFill>
              </a:rPr>
              <a:t>2</a:t>
            </a:r>
            <a:endParaRPr lang="en-US" sz="1100" noProof="1" smtClean="0">
              <a:solidFill>
                <a:schemeClr val="tx1"/>
              </a:solidFill>
            </a:endParaRPr>
          </a:p>
          <a:p>
            <a:r>
              <a:rPr lang="en-US" sz="900" noProof="1" smtClean="0">
                <a:solidFill>
                  <a:schemeClr val="tx1"/>
                </a:solidFill>
              </a:rPr>
              <a:t> </a:t>
            </a:r>
            <a:r>
              <a:rPr lang="en-US" sz="1600" b="1" dirty="0" smtClean="0">
                <a:solidFill>
                  <a:schemeClr val="tx1"/>
                </a:solidFill>
              </a:rPr>
              <a:t>RES </a:t>
            </a:r>
            <a:r>
              <a:rPr lang="en-US" sz="1100" dirty="0" smtClean="0">
                <a:solidFill>
                  <a:schemeClr val="tx1"/>
                </a:solidFill>
              </a:rPr>
              <a:t>development</a:t>
            </a:r>
            <a:endParaRPr lang="en-US" sz="1100" b="1" dirty="0">
              <a:solidFill>
                <a:schemeClr val="tx1"/>
              </a:solidFill>
            </a:endParaRPr>
          </a:p>
        </p:txBody>
      </p:sp>
      <p:sp>
        <p:nvSpPr>
          <p:cNvPr id="29" name="Obdélník 28"/>
          <p:cNvSpPr/>
          <p:nvPr/>
        </p:nvSpPr>
        <p:spPr>
          <a:xfrm>
            <a:off x="2952953" y="2825263"/>
            <a:ext cx="6211737" cy="665799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000" b="1" dirty="0" smtClean="0">
              <a:solidFill>
                <a:schemeClr val="tx1"/>
              </a:solidFill>
            </a:endParaRPr>
          </a:p>
          <a:p>
            <a:endParaRPr lang="en-US" sz="2000" b="1" dirty="0" smtClean="0">
              <a:solidFill>
                <a:schemeClr val="tx1"/>
              </a:solidFill>
            </a:endParaRPr>
          </a:p>
          <a:p>
            <a:r>
              <a:rPr lang="en-US" sz="1600" dirty="0" smtClean="0">
                <a:solidFill>
                  <a:schemeClr val="tx1"/>
                </a:solidFill>
              </a:rPr>
              <a:t> Metabolic engineering,  PBE-Photo Bio Electrochemical systems,</a:t>
            </a:r>
          </a:p>
          <a:p>
            <a:r>
              <a:rPr lang="en-US" sz="1600" dirty="0" smtClean="0">
                <a:solidFill>
                  <a:schemeClr val="tx1"/>
                </a:solidFill>
              </a:rPr>
              <a:t> MES - Microbial Electro Synthesis</a:t>
            </a:r>
          </a:p>
          <a:p>
            <a:r>
              <a:rPr lang="en-US" sz="1200" dirty="0" smtClean="0">
                <a:solidFill>
                  <a:schemeClr val="tx1"/>
                </a:solidFill>
              </a:rPr>
              <a:t>bacteria interaction with electrodes by exchanging electrons, </a:t>
            </a:r>
            <a:endParaRPr lang="en-US" sz="1200" b="1" dirty="0" smtClean="0">
              <a:solidFill>
                <a:schemeClr val="tx1"/>
              </a:solidFill>
            </a:endParaRPr>
          </a:p>
          <a:p>
            <a:r>
              <a:rPr lang="en-US" sz="2000" b="1" dirty="0" smtClean="0">
                <a:solidFill>
                  <a:schemeClr val="tx1"/>
                </a:solidFill>
              </a:rPr>
              <a:t> </a:t>
            </a:r>
          </a:p>
          <a:p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2" name="Obdélník 1"/>
          <p:cNvSpPr/>
          <p:nvPr/>
        </p:nvSpPr>
        <p:spPr>
          <a:xfrm>
            <a:off x="2967972" y="751361"/>
            <a:ext cx="6219219" cy="394076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8" name="Obdélník 57"/>
          <p:cNvSpPr/>
          <p:nvPr/>
        </p:nvSpPr>
        <p:spPr>
          <a:xfrm>
            <a:off x="189321" y="3953758"/>
            <a:ext cx="1274425" cy="65119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300" noProof="1" smtClean="0">
                <a:solidFill>
                  <a:schemeClr val="tx1"/>
                </a:solidFill>
              </a:rPr>
              <a:t>P2A2P (NH</a:t>
            </a:r>
            <a:r>
              <a:rPr lang="cs-CZ" sz="1300" baseline="-25000" noProof="1" smtClean="0">
                <a:solidFill>
                  <a:schemeClr val="tx1"/>
                </a:solidFill>
              </a:rPr>
              <a:t>3</a:t>
            </a:r>
            <a:r>
              <a:rPr lang="cs-CZ" sz="1300" noProof="1" smtClean="0">
                <a:solidFill>
                  <a:schemeClr val="tx1"/>
                </a:solidFill>
              </a:rPr>
              <a:t>)</a:t>
            </a:r>
          </a:p>
          <a:p>
            <a:pPr algn="ctr"/>
            <a:r>
              <a:rPr lang="cs-CZ" sz="900" noProof="1" smtClean="0">
                <a:solidFill>
                  <a:schemeClr val="tx1"/>
                </a:solidFill>
              </a:rPr>
              <a:t>Ammonia economy</a:t>
            </a:r>
          </a:p>
          <a:p>
            <a:pPr algn="ctr"/>
            <a:endParaRPr lang="en-US" sz="1300" dirty="0">
              <a:solidFill>
                <a:schemeClr val="tx1"/>
              </a:solidFill>
            </a:endParaRPr>
          </a:p>
        </p:txBody>
      </p:sp>
      <p:sp>
        <p:nvSpPr>
          <p:cNvPr id="14" name="Obousměrná svislá šipka 13"/>
          <p:cNvSpPr/>
          <p:nvPr/>
        </p:nvSpPr>
        <p:spPr>
          <a:xfrm>
            <a:off x="755576" y="3807399"/>
            <a:ext cx="75921" cy="178279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2" name="Obdélník 61"/>
          <p:cNvSpPr/>
          <p:nvPr/>
        </p:nvSpPr>
        <p:spPr>
          <a:xfrm>
            <a:off x="14358" y="2132856"/>
            <a:ext cx="2138107" cy="1763682"/>
          </a:xfrm>
          <a:prstGeom prst="rect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400" b="1" baseline="-25000" dirty="0" smtClean="0"/>
          </a:p>
          <a:p>
            <a:r>
              <a:rPr lang="cs-CZ" sz="16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        </a:t>
            </a:r>
            <a:r>
              <a:rPr lang="en-US" sz="16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IN</a:t>
            </a:r>
            <a:r>
              <a:rPr lang="cs-CZ" sz="16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N</a:t>
            </a:r>
            <a:r>
              <a:rPr lang="en-US" sz="16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OVATION  </a:t>
            </a:r>
          </a:p>
          <a:p>
            <a:r>
              <a:rPr lang="cs-CZ" sz="10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 </a:t>
            </a:r>
            <a:r>
              <a:rPr lang="en-US" sz="9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SMART ELECTRICITY</a:t>
            </a:r>
            <a:r>
              <a:rPr lang="cs-CZ" sz="9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9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MANAGEMENT</a:t>
            </a:r>
            <a:endParaRPr lang="cs-CZ" sz="900" b="1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endParaRPr lang="cs-CZ" sz="5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r>
              <a:rPr lang="cs-CZ" sz="12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    -    </a:t>
            </a:r>
            <a:r>
              <a:rPr lang="en-US" sz="12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Distribution</a:t>
            </a:r>
            <a:r>
              <a:rPr lang="cs-CZ" sz="12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- </a:t>
            </a:r>
            <a:r>
              <a:rPr lang="en-US" sz="12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grid</a:t>
            </a:r>
          </a:p>
          <a:p>
            <a:r>
              <a:rPr lang="cs-CZ" sz="12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    -    BATTERY</a:t>
            </a:r>
          </a:p>
          <a:p>
            <a:r>
              <a:rPr lang="cs-CZ" sz="12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    -    V2G</a:t>
            </a:r>
          </a:p>
          <a:p>
            <a:r>
              <a:rPr lang="cs-CZ" sz="12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    -    P2 </a:t>
            </a:r>
            <a:r>
              <a:rPr lang="en-US" sz="12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Chemicals</a:t>
            </a:r>
          </a:p>
          <a:p>
            <a:r>
              <a:rPr lang="cs-CZ" sz="12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    -    P2 Hydrogen</a:t>
            </a:r>
          </a:p>
          <a:p>
            <a:r>
              <a:rPr lang="cs-CZ" sz="12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cs-CZ" sz="12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   -    e </a:t>
            </a:r>
            <a:r>
              <a:rPr lang="cs-CZ" sz="12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- </a:t>
            </a:r>
            <a:r>
              <a:rPr lang="cs-CZ" sz="12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mobility</a:t>
            </a:r>
          </a:p>
          <a:p>
            <a:r>
              <a:rPr lang="cs-CZ" sz="12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cs-CZ" sz="12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   -    g - mobility</a:t>
            </a:r>
          </a:p>
          <a:p>
            <a:r>
              <a:rPr lang="cs-CZ" sz="12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 </a:t>
            </a:r>
            <a:endParaRPr lang="en-US" sz="12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4" name="Obdélník 63"/>
          <p:cNvSpPr/>
          <p:nvPr/>
        </p:nvSpPr>
        <p:spPr>
          <a:xfrm>
            <a:off x="227357" y="4653135"/>
            <a:ext cx="2668492" cy="1427372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 sz="2400" dirty="0" smtClean="0"/>
          </a:p>
          <a:p>
            <a:pPr algn="ctr"/>
            <a:r>
              <a:rPr lang="en-US" sz="2400" dirty="0" smtClean="0"/>
              <a:t>H</a:t>
            </a:r>
            <a:r>
              <a:rPr lang="en-US" sz="2400" baseline="-25000" dirty="0" smtClean="0"/>
              <a:t>2</a:t>
            </a:r>
          </a:p>
          <a:p>
            <a:pPr algn="ctr"/>
            <a:r>
              <a:rPr lang="en-US" sz="2400" dirty="0" smtClean="0"/>
              <a:t>development</a:t>
            </a:r>
          </a:p>
        </p:txBody>
      </p:sp>
      <p:sp>
        <p:nvSpPr>
          <p:cNvPr id="66" name="Obdélník 65"/>
          <p:cNvSpPr/>
          <p:nvPr/>
        </p:nvSpPr>
        <p:spPr>
          <a:xfrm>
            <a:off x="2923503" y="3501320"/>
            <a:ext cx="6269992" cy="57076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400" dirty="0" smtClean="0"/>
              <a:t>INDIRECT  CO</a:t>
            </a:r>
            <a:r>
              <a:rPr lang="cs-CZ" sz="2400" baseline="-25000" dirty="0" smtClean="0"/>
              <a:t>2</a:t>
            </a:r>
            <a:r>
              <a:rPr lang="cs-CZ" sz="2400" dirty="0" smtClean="0"/>
              <a:t> CONVERSION PROGRESS</a:t>
            </a:r>
            <a:endParaRPr lang="cs-CZ" sz="2400" dirty="0"/>
          </a:p>
        </p:txBody>
      </p:sp>
      <p:sp>
        <p:nvSpPr>
          <p:cNvPr id="40" name="Obdélník 39"/>
          <p:cNvSpPr/>
          <p:nvPr/>
        </p:nvSpPr>
        <p:spPr>
          <a:xfrm>
            <a:off x="2980614" y="-6500"/>
            <a:ext cx="6155769" cy="483172"/>
          </a:xfrm>
          <a:prstGeom prst="rect">
            <a:avLst/>
          </a:prstGeom>
          <a:solidFill>
            <a:schemeClr val="bg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Vegetal ecosystem role in CO2 capture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847" y="4356643"/>
            <a:ext cx="1253299" cy="191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" name="Obousměrná svislá šipka 46"/>
          <p:cNvSpPr/>
          <p:nvPr/>
        </p:nvSpPr>
        <p:spPr>
          <a:xfrm>
            <a:off x="738675" y="4489932"/>
            <a:ext cx="75921" cy="178279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8" name="Obdélník 47"/>
          <p:cNvSpPr/>
          <p:nvPr/>
        </p:nvSpPr>
        <p:spPr>
          <a:xfrm>
            <a:off x="189321" y="3953758"/>
            <a:ext cx="1296029" cy="67697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600" dirty="0" smtClean="0"/>
          </a:p>
          <a:p>
            <a:pPr algn="ctr"/>
            <a:r>
              <a:rPr lang="en-US" sz="1400" dirty="0" smtClean="0"/>
              <a:t>Power to Ammonia</a:t>
            </a:r>
          </a:p>
          <a:p>
            <a:pPr algn="ctr"/>
            <a:r>
              <a:rPr lang="en-US" sz="800" dirty="0" smtClean="0"/>
              <a:t>Nitrogen-Hydrogen</a:t>
            </a:r>
          </a:p>
          <a:p>
            <a:pPr algn="ctr"/>
            <a:endParaRPr lang="en-US" sz="1600" dirty="0"/>
          </a:p>
        </p:txBody>
      </p:sp>
      <p:pic>
        <p:nvPicPr>
          <p:cNvPr id="42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7949" y="4653135"/>
            <a:ext cx="3343554" cy="1417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3725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>
            <a:off x="3059832" y="1491185"/>
            <a:ext cx="3384376" cy="10119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890" y="692696"/>
            <a:ext cx="8508227" cy="5766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bdélník 1"/>
          <p:cNvSpPr/>
          <p:nvPr/>
        </p:nvSpPr>
        <p:spPr>
          <a:xfrm>
            <a:off x="3964083" y="3429000"/>
            <a:ext cx="1152128" cy="47902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2"/>
            <a:ext cx="7777467" cy="6015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bdélník 6"/>
          <p:cNvSpPr/>
          <p:nvPr/>
        </p:nvSpPr>
        <p:spPr>
          <a:xfrm>
            <a:off x="-46975" y="-101774"/>
            <a:ext cx="9190975" cy="695977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 smtClean="0"/>
              <a:t>                          TOP SCIENCE         </a:t>
            </a:r>
          </a:p>
          <a:p>
            <a:endParaRPr lang="en-US" sz="2400" dirty="0" smtClean="0"/>
          </a:p>
          <a:p>
            <a:r>
              <a:rPr lang="en-US" sz="2400" dirty="0" smtClean="0"/>
              <a:t>                                    </a:t>
            </a:r>
            <a:r>
              <a:rPr lang="en-US" sz="3200" dirty="0" smtClean="0"/>
              <a:t>Indirect CO</a:t>
            </a:r>
            <a:r>
              <a:rPr lang="en-US" sz="3200" baseline="-25000" dirty="0" smtClean="0"/>
              <a:t>2</a:t>
            </a:r>
            <a:r>
              <a:rPr lang="en-US" sz="3200" dirty="0" smtClean="0"/>
              <a:t> conversion</a:t>
            </a:r>
            <a:endParaRPr lang="cs-CZ" sz="3200" dirty="0" smtClean="0"/>
          </a:p>
          <a:p>
            <a:endParaRPr lang="en-US" sz="3200" dirty="0" smtClean="0"/>
          </a:p>
          <a:p>
            <a:r>
              <a:rPr lang="en-US" sz="3200" dirty="0" smtClean="0"/>
              <a:t>                           </a:t>
            </a:r>
            <a:r>
              <a:rPr lang="cs-CZ" sz="3200" dirty="0" smtClean="0"/>
              <a:t>   </a:t>
            </a:r>
            <a:r>
              <a:rPr lang="en-US" sz="3200" dirty="0" smtClean="0"/>
              <a:t>   </a:t>
            </a:r>
            <a:r>
              <a:rPr lang="en-US" sz="2800" dirty="0" smtClean="0"/>
              <a:t>Primarily to CO</a:t>
            </a:r>
            <a:endParaRPr lang="cs-CZ" sz="2800" dirty="0" smtClean="0"/>
          </a:p>
          <a:p>
            <a:endParaRPr lang="en-US" sz="2800" dirty="0" smtClean="0"/>
          </a:p>
          <a:p>
            <a:r>
              <a:rPr lang="en-US" sz="2000" dirty="0" smtClean="0"/>
              <a:t>                                       </a:t>
            </a:r>
            <a:r>
              <a:rPr lang="cs-CZ" sz="2000" dirty="0" smtClean="0"/>
              <a:t>    </a:t>
            </a:r>
            <a:r>
              <a:rPr lang="en-US" sz="2000" dirty="0" smtClean="0"/>
              <a:t>        - Thermochemical</a:t>
            </a:r>
          </a:p>
          <a:p>
            <a:r>
              <a:rPr lang="en-US" sz="2000" dirty="0" smtClean="0"/>
              <a:t>                                      </a:t>
            </a:r>
            <a:r>
              <a:rPr lang="cs-CZ" sz="2000" dirty="0" smtClean="0"/>
              <a:t>    </a:t>
            </a:r>
            <a:r>
              <a:rPr lang="en-US" sz="2000" dirty="0" smtClean="0"/>
              <a:t>         - Photochemical</a:t>
            </a:r>
          </a:p>
          <a:p>
            <a:r>
              <a:rPr lang="en-US" sz="2000" dirty="0" smtClean="0"/>
              <a:t>                                      </a:t>
            </a:r>
            <a:r>
              <a:rPr lang="cs-CZ" sz="2000" dirty="0" smtClean="0"/>
              <a:t>    </a:t>
            </a:r>
            <a:r>
              <a:rPr lang="en-US" sz="2000" dirty="0" smtClean="0"/>
              <a:t>         - Electrochemical</a:t>
            </a:r>
          </a:p>
          <a:p>
            <a:r>
              <a:rPr lang="en-US" sz="2000" dirty="0" smtClean="0"/>
              <a:t>                                      </a:t>
            </a:r>
            <a:r>
              <a:rPr lang="cs-CZ" sz="2000" dirty="0" smtClean="0"/>
              <a:t>    </a:t>
            </a:r>
            <a:r>
              <a:rPr lang="en-US" sz="2000" dirty="0" smtClean="0"/>
              <a:t>         - Biochemical</a:t>
            </a:r>
          </a:p>
          <a:p>
            <a:r>
              <a:rPr lang="en-US" sz="2000" dirty="0" smtClean="0"/>
              <a:t>                                      </a:t>
            </a:r>
            <a:r>
              <a:rPr lang="cs-CZ" sz="2000" dirty="0" smtClean="0"/>
              <a:t>    </a:t>
            </a:r>
            <a:r>
              <a:rPr lang="en-US" sz="2000" dirty="0" smtClean="0"/>
              <a:t>         - Catalytic hydrogenation</a:t>
            </a:r>
          </a:p>
          <a:p>
            <a:r>
              <a:rPr lang="en-US" sz="2000" dirty="0" smtClean="0"/>
              <a:t>                                      </a:t>
            </a:r>
            <a:r>
              <a:rPr lang="cs-CZ" sz="2000" dirty="0" smtClean="0"/>
              <a:t>    </a:t>
            </a:r>
            <a:r>
              <a:rPr lang="en-US" sz="2000" dirty="0" smtClean="0"/>
              <a:t>         - Low temperature plasma</a:t>
            </a:r>
          </a:p>
          <a:p>
            <a:r>
              <a:rPr lang="en-US" sz="2000" dirty="0" smtClean="0"/>
              <a:t>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885386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96" y="747418"/>
            <a:ext cx="9147494" cy="604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Nadpis 1"/>
          <p:cNvSpPr txBox="1">
            <a:spLocks/>
          </p:cNvSpPr>
          <p:nvPr/>
        </p:nvSpPr>
        <p:spPr>
          <a:xfrm>
            <a:off x="3990" y="-18256"/>
            <a:ext cx="2919513" cy="49492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 fontScale="6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700" b="1" dirty="0" smtClean="0">
                <a:latin typeface="+mn-lt"/>
              </a:rPr>
              <a:t>CO</a:t>
            </a:r>
            <a:r>
              <a:rPr lang="en-US" sz="2700" b="1" baseline="-25000" dirty="0" smtClean="0">
                <a:latin typeface="+mn-lt"/>
              </a:rPr>
              <a:t>2</a:t>
            </a:r>
            <a:r>
              <a:rPr lang="en-US" sz="2700" b="1" dirty="0" smtClean="0">
                <a:latin typeface="+mn-lt"/>
              </a:rPr>
              <a:t> VERIFICATION CENTRE</a:t>
            </a:r>
            <a:endParaRPr lang="cs-CZ" sz="2700" b="1" dirty="0" smtClean="0">
              <a:latin typeface="+mn-lt"/>
            </a:endParaRPr>
          </a:p>
          <a:p>
            <a:r>
              <a:rPr lang="cs-CZ" sz="2300" dirty="0" smtClean="0">
                <a:latin typeface="+mn-lt"/>
                <a:hlinkClick r:id="rId4"/>
              </a:rPr>
              <a:t>SCIENCE</a:t>
            </a:r>
            <a:r>
              <a:rPr lang="en-US" sz="2300" dirty="0" smtClean="0">
                <a:latin typeface="+mn-lt"/>
                <a:hlinkClick r:id="rId4"/>
              </a:rPr>
              <a:t>  </a:t>
            </a:r>
            <a:r>
              <a:rPr lang="cs-CZ" sz="2300" dirty="0" smtClean="0">
                <a:latin typeface="+mn-lt"/>
                <a:hlinkClick r:id="rId4"/>
              </a:rPr>
              <a:t>- R&amp;D&amp;I</a:t>
            </a:r>
            <a:endParaRPr lang="en-US" sz="2300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4118449"/>
            <a:ext cx="1975612" cy="1955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719" y="4913049"/>
            <a:ext cx="569559" cy="67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Obdélník 12"/>
          <p:cNvSpPr/>
          <p:nvPr/>
        </p:nvSpPr>
        <p:spPr>
          <a:xfrm>
            <a:off x="210447" y="6103308"/>
            <a:ext cx="9002405" cy="720843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1800" dirty="0" smtClean="0"/>
              <a:t>NG  -  ENERGY OUTPUT</a:t>
            </a:r>
            <a:endParaRPr lang="cs-CZ" sz="1800" dirty="0"/>
          </a:p>
        </p:txBody>
      </p:sp>
      <p:sp>
        <p:nvSpPr>
          <p:cNvPr id="15" name="Obdélník 14"/>
          <p:cNvSpPr/>
          <p:nvPr/>
        </p:nvSpPr>
        <p:spPr>
          <a:xfrm>
            <a:off x="1177381" y="2259612"/>
            <a:ext cx="792088" cy="3506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 smtClean="0"/>
              <a:t>Vanadium</a:t>
            </a:r>
          </a:p>
          <a:p>
            <a:pPr algn="ctr"/>
            <a:r>
              <a:rPr lang="en-US" sz="800" dirty="0" smtClean="0"/>
              <a:t>REDOX </a:t>
            </a:r>
          </a:p>
          <a:p>
            <a:pPr algn="ctr"/>
            <a:r>
              <a:rPr lang="en-US" sz="800" dirty="0" smtClean="0"/>
              <a:t>storage </a:t>
            </a:r>
            <a:endParaRPr lang="en-US" sz="800" dirty="0"/>
          </a:p>
        </p:txBody>
      </p:sp>
      <p:sp>
        <p:nvSpPr>
          <p:cNvPr id="5" name="Obdélník 4"/>
          <p:cNvSpPr/>
          <p:nvPr/>
        </p:nvSpPr>
        <p:spPr>
          <a:xfrm>
            <a:off x="2967972" y="1145437"/>
            <a:ext cx="6244879" cy="91346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NDGQs -Nitrogen-Doped Graphene Quantum dots</a:t>
            </a:r>
          </a:p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Liquid fuels </a:t>
            </a:r>
            <a:r>
              <a:rPr lang="cs-CZ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smtClean="0">
                <a:solidFill>
                  <a:schemeClr val="tx1"/>
                </a:solidFill>
              </a:rPr>
              <a:t>CH</a:t>
            </a:r>
            <a:r>
              <a:rPr lang="en-US" sz="1400" baseline="-25000" dirty="0" smtClean="0">
                <a:solidFill>
                  <a:schemeClr val="tx1"/>
                </a:solidFill>
              </a:rPr>
              <a:t>3</a:t>
            </a:r>
            <a:r>
              <a:rPr lang="en-US" sz="1400" dirty="0" smtClean="0">
                <a:solidFill>
                  <a:schemeClr val="tx1"/>
                </a:solidFill>
              </a:rPr>
              <a:t>CH</a:t>
            </a:r>
            <a:r>
              <a:rPr lang="en-US" sz="1400" baseline="-25000" dirty="0" smtClean="0">
                <a:solidFill>
                  <a:schemeClr val="tx1"/>
                </a:solidFill>
              </a:rPr>
              <a:t>2</a:t>
            </a:r>
            <a:r>
              <a:rPr lang="en-US" sz="1400" dirty="0" smtClean="0">
                <a:solidFill>
                  <a:schemeClr val="tx1"/>
                </a:solidFill>
              </a:rPr>
              <a:t>OH, C</a:t>
            </a:r>
            <a:r>
              <a:rPr lang="en-US" sz="1400" baseline="-25000" dirty="0" smtClean="0">
                <a:solidFill>
                  <a:schemeClr val="tx1"/>
                </a:solidFill>
              </a:rPr>
              <a:t>2</a:t>
            </a:r>
            <a:r>
              <a:rPr lang="en-US" sz="1400" dirty="0" smtClean="0">
                <a:solidFill>
                  <a:schemeClr val="tx1"/>
                </a:solidFill>
              </a:rPr>
              <a:t>H</a:t>
            </a:r>
            <a:r>
              <a:rPr lang="en-US" sz="1400" baseline="-25000" dirty="0" smtClean="0">
                <a:solidFill>
                  <a:schemeClr val="tx1"/>
                </a:solidFill>
              </a:rPr>
              <a:t>2</a:t>
            </a:r>
            <a:r>
              <a:rPr lang="en-US" sz="1400" dirty="0" smtClean="0">
                <a:solidFill>
                  <a:schemeClr val="tx1"/>
                </a:solidFill>
              </a:rPr>
              <a:t>,….. 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21" name="Obdélník 20"/>
          <p:cNvSpPr/>
          <p:nvPr/>
        </p:nvSpPr>
        <p:spPr>
          <a:xfrm>
            <a:off x="2967972" y="2058897"/>
            <a:ext cx="6181884" cy="79732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 smtClean="0">
                <a:solidFill>
                  <a:schemeClr val="tx1"/>
                </a:solidFill>
              </a:rPr>
              <a:t>Quantum     </a:t>
            </a:r>
            <a:r>
              <a:rPr lang="en-US" sz="1600" dirty="0" smtClean="0">
                <a:solidFill>
                  <a:schemeClr val="tx1"/>
                </a:solidFill>
              </a:rPr>
              <a:t>Photo - Engineered Catalysts</a:t>
            </a:r>
          </a:p>
          <a:p>
            <a:r>
              <a:rPr lang="en-US" sz="1600" dirty="0" smtClean="0">
                <a:solidFill>
                  <a:schemeClr val="tx1"/>
                </a:solidFill>
              </a:rPr>
              <a:t>                            Photo – electrochemical – H2 production</a:t>
            </a:r>
          </a:p>
          <a:p>
            <a:r>
              <a:rPr lang="en-US" sz="1600" dirty="0" smtClean="0">
                <a:solidFill>
                  <a:schemeClr val="tx1"/>
                </a:solidFill>
              </a:rPr>
              <a:t>                            Photolysis</a:t>
            </a:r>
            <a:endParaRPr lang="en-US" sz="1600" dirty="0">
              <a:solidFill>
                <a:schemeClr val="tx1"/>
              </a:solidFill>
            </a:endParaRPr>
          </a:p>
        </p:txBody>
      </p:sp>
      <p:pic>
        <p:nvPicPr>
          <p:cNvPr id="3074" name="Picture 2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1722" y="2132856"/>
            <a:ext cx="921271" cy="257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Obdélník 27"/>
          <p:cNvSpPr/>
          <p:nvPr/>
        </p:nvSpPr>
        <p:spPr>
          <a:xfrm>
            <a:off x="2988231" y="3717437"/>
            <a:ext cx="2663889" cy="9356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 smtClean="0">
              <a:solidFill>
                <a:schemeClr val="tx1"/>
              </a:solidFill>
            </a:endParaRPr>
          </a:p>
          <a:p>
            <a:pPr algn="ctr"/>
            <a:endParaRPr lang="en-US" sz="2000" b="1" dirty="0" smtClean="0">
              <a:solidFill>
                <a:schemeClr val="tx1"/>
              </a:solidFill>
            </a:endParaRPr>
          </a:p>
          <a:p>
            <a:pPr algn="ctr"/>
            <a:endParaRPr lang="en-US" sz="2000" b="1" dirty="0" smtClean="0">
              <a:solidFill>
                <a:schemeClr val="tx1"/>
              </a:solidFill>
            </a:endParaRPr>
          </a:p>
          <a:p>
            <a:pPr algn="ctr"/>
            <a:endParaRPr lang="en-US" sz="2000" b="1" dirty="0" smtClean="0">
              <a:solidFill>
                <a:schemeClr val="tx1"/>
              </a:solidFill>
            </a:endParaRPr>
          </a:p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 </a:t>
            </a:r>
          </a:p>
          <a:p>
            <a:pPr algn="ctr"/>
            <a:endParaRPr lang="en-US" sz="2000" b="1" dirty="0" smtClean="0">
              <a:solidFill>
                <a:schemeClr val="tx1"/>
              </a:solidFill>
            </a:endParaRPr>
          </a:p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 </a:t>
            </a:r>
          </a:p>
          <a:p>
            <a:pPr algn="ctr"/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395536" y="4653136"/>
            <a:ext cx="2425939" cy="141783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HER </a:t>
            </a:r>
            <a:r>
              <a:rPr lang="en-US" sz="1200" dirty="0" smtClean="0">
                <a:solidFill>
                  <a:schemeClr val="tx1"/>
                </a:solidFill>
              </a:rPr>
              <a:t>hydrogen evolution reaction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H</a:t>
            </a:r>
            <a:r>
              <a:rPr lang="en-US" baseline="-25000" dirty="0" smtClean="0">
                <a:solidFill>
                  <a:schemeClr val="tx1"/>
                </a:solidFill>
              </a:rPr>
              <a:t>2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cs-CZ" dirty="0" smtClean="0">
                <a:solidFill>
                  <a:schemeClr val="tx1"/>
                </a:solidFill>
              </a:rPr>
              <a:t>S</a:t>
            </a:r>
            <a:r>
              <a:rPr lang="en-US" dirty="0" err="1" smtClean="0">
                <a:solidFill>
                  <a:schemeClr val="tx1"/>
                </a:solidFill>
              </a:rPr>
              <a:t>torage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H</a:t>
            </a:r>
            <a:r>
              <a:rPr lang="en-US" baseline="-25000" dirty="0">
                <a:solidFill>
                  <a:schemeClr val="tx1"/>
                </a:solidFill>
              </a:rPr>
              <a:t>2 </a:t>
            </a:r>
            <a:r>
              <a:rPr lang="cs-CZ" baseline="-25000" dirty="0" smtClean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FUEL CELLS</a:t>
            </a:r>
            <a:endParaRPr lang="cs-CZ" dirty="0" smtClean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PEC</a:t>
            </a:r>
            <a:r>
              <a:rPr lang="cs-CZ" sz="1000" dirty="0" smtClean="0">
                <a:solidFill>
                  <a:schemeClr val="tx1"/>
                </a:solidFill>
              </a:rPr>
              <a:t>  </a:t>
            </a:r>
            <a:r>
              <a:rPr lang="cs-CZ" sz="1200" noProof="1" smtClean="0">
                <a:solidFill>
                  <a:schemeClr val="tx1"/>
                </a:solidFill>
              </a:rPr>
              <a:t>photo electrochemical  cells</a:t>
            </a:r>
          </a:p>
        </p:txBody>
      </p:sp>
      <p:sp>
        <p:nvSpPr>
          <p:cNvPr id="32" name="Obdélník 31"/>
          <p:cNvSpPr/>
          <p:nvPr/>
        </p:nvSpPr>
        <p:spPr>
          <a:xfrm>
            <a:off x="2965783" y="3496796"/>
            <a:ext cx="6178217" cy="575284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000" b="1" dirty="0" smtClean="0">
              <a:solidFill>
                <a:schemeClr val="tx1"/>
              </a:solidFill>
            </a:endParaRPr>
          </a:p>
          <a:p>
            <a:r>
              <a:rPr lang="en-US" sz="2000" b="1" dirty="0" smtClean="0">
                <a:solidFill>
                  <a:schemeClr val="tx1"/>
                </a:solidFill>
              </a:rPr>
              <a:t>             </a:t>
            </a:r>
          </a:p>
          <a:p>
            <a:r>
              <a:rPr lang="en-US" sz="2000" b="1" dirty="0" smtClean="0">
                <a:solidFill>
                  <a:schemeClr val="tx1"/>
                </a:solidFill>
              </a:rPr>
              <a:t>          </a:t>
            </a:r>
          </a:p>
          <a:p>
            <a:r>
              <a:rPr lang="en-US" sz="2000" b="1" dirty="0" smtClean="0">
                <a:solidFill>
                  <a:schemeClr val="tx1"/>
                </a:solidFill>
              </a:rPr>
              <a:t>         Thermomechanical, Plasmolysis,…</a:t>
            </a:r>
          </a:p>
          <a:p>
            <a:r>
              <a:rPr lang="en-US" sz="2000" b="1" dirty="0" smtClean="0">
                <a:solidFill>
                  <a:schemeClr val="tx1"/>
                </a:solidFill>
              </a:rPr>
              <a:t> </a:t>
            </a:r>
          </a:p>
          <a:p>
            <a:endParaRPr lang="en-US" sz="2000" b="1" dirty="0" smtClean="0">
              <a:solidFill>
                <a:schemeClr val="tx1"/>
              </a:solidFill>
            </a:endParaRPr>
          </a:p>
          <a:p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16" name="Obdélník 15"/>
          <p:cNvSpPr/>
          <p:nvPr/>
        </p:nvSpPr>
        <p:spPr>
          <a:xfrm>
            <a:off x="23303" y="1501527"/>
            <a:ext cx="2074516" cy="631329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b="1" dirty="0" smtClean="0">
                <a:solidFill>
                  <a:schemeClr val="tx1"/>
                </a:solidFill>
              </a:rPr>
              <a:t>CCS</a:t>
            </a:r>
            <a:r>
              <a:rPr lang="en-US" sz="800" noProof="1" smtClean="0">
                <a:solidFill>
                  <a:schemeClr val="tx1"/>
                </a:solidFill>
              </a:rPr>
              <a:t>  </a:t>
            </a:r>
            <a:r>
              <a:rPr lang="en-US" sz="1100" noProof="1" smtClean="0">
                <a:solidFill>
                  <a:schemeClr val="tx1"/>
                </a:solidFill>
              </a:rPr>
              <a:t>membrane  CO</a:t>
            </a:r>
            <a:r>
              <a:rPr lang="en-US" sz="1100" baseline="-25000" noProof="1" smtClean="0">
                <a:solidFill>
                  <a:schemeClr val="tx1"/>
                </a:solidFill>
              </a:rPr>
              <a:t>2</a:t>
            </a:r>
            <a:r>
              <a:rPr lang="en-US" sz="1100" noProof="1" smtClean="0">
                <a:solidFill>
                  <a:schemeClr val="tx1"/>
                </a:solidFill>
              </a:rPr>
              <a:t>/N</a:t>
            </a:r>
            <a:r>
              <a:rPr lang="en-US" sz="1100" baseline="-25000" noProof="1" smtClean="0">
                <a:solidFill>
                  <a:schemeClr val="tx1"/>
                </a:solidFill>
              </a:rPr>
              <a:t>2</a:t>
            </a:r>
            <a:endParaRPr lang="en-US" sz="1100" noProof="1" smtClean="0">
              <a:solidFill>
                <a:schemeClr val="tx1"/>
              </a:solidFill>
            </a:endParaRPr>
          </a:p>
          <a:p>
            <a:r>
              <a:rPr lang="en-US" sz="900" noProof="1" smtClean="0">
                <a:solidFill>
                  <a:schemeClr val="tx1"/>
                </a:solidFill>
              </a:rPr>
              <a:t> </a:t>
            </a:r>
            <a:r>
              <a:rPr lang="en-US" sz="1600" b="1" dirty="0" smtClean="0">
                <a:solidFill>
                  <a:schemeClr val="tx1"/>
                </a:solidFill>
              </a:rPr>
              <a:t>RES </a:t>
            </a:r>
            <a:r>
              <a:rPr lang="en-US" sz="1100" dirty="0" smtClean="0">
                <a:solidFill>
                  <a:schemeClr val="tx1"/>
                </a:solidFill>
              </a:rPr>
              <a:t>development</a:t>
            </a:r>
            <a:endParaRPr lang="en-US" sz="1100" b="1" dirty="0">
              <a:solidFill>
                <a:schemeClr val="tx1"/>
              </a:solidFill>
            </a:endParaRPr>
          </a:p>
        </p:txBody>
      </p:sp>
      <p:sp>
        <p:nvSpPr>
          <p:cNvPr id="29" name="Obdélník 28"/>
          <p:cNvSpPr/>
          <p:nvPr/>
        </p:nvSpPr>
        <p:spPr>
          <a:xfrm>
            <a:off x="2952953" y="2825263"/>
            <a:ext cx="6211737" cy="665799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000" b="1" dirty="0" smtClean="0">
              <a:solidFill>
                <a:schemeClr val="tx1"/>
              </a:solidFill>
            </a:endParaRPr>
          </a:p>
          <a:p>
            <a:endParaRPr lang="en-US" sz="2000" b="1" dirty="0" smtClean="0">
              <a:solidFill>
                <a:schemeClr val="tx1"/>
              </a:solidFill>
            </a:endParaRPr>
          </a:p>
          <a:p>
            <a:r>
              <a:rPr lang="en-US" sz="1600" dirty="0" smtClean="0">
                <a:solidFill>
                  <a:schemeClr val="tx1"/>
                </a:solidFill>
              </a:rPr>
              <a:t> Metabolic engineering,  PBE-Photo Bio Electrochemical systems,</a:t>
            </a:r>
          </a:p>
          <a:p>
            <a:r>
              <a:rPr lang="en-US" sz="1600" dirty="0" smtClean="0">
                <a:solidFill>
                  <a:schemeClr val="tx1"/>
                </a:solidFill>
              </a:rPr>
              <a:t> MES - Microbial Electro Synthesis</a:t>
            </a:r>
          </a:p>
          <a:p>
            <a:r>
              <a:rPr lang="en-US" sz="1200" dirty="0" smtClean="0">
                <a:solidFill>
                  <a:schemeClr val="tx1"/>
                </a:solidFill>
              </a:rPr>
              <a:t>bacteria interaction with electrodes by exchanging electrons, </a:t>
            </a:r>
            <a:endParaRPr lang="en-US" sz="1200" b="1" dirty="0" smtClean="0">
              <a:solidFill>
                <a:schemeClr val="tx1"/>
              </a:solidFill>
            </a:endParaRPr>
          </a:p>
          <a:p>
            <a:r>
              <a:rPr lang="en-US" sz="2000" b="1" dirty="0" smtClean="0">
                <a:solidFill>
                  <a:schemeClr val="tx1"/>
                </a:solidFill>
              </a:rPr>
              <a:t> </a:t>
            </a:r>
          </a:p>
          <a:p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2" name="Obdélník 1"/>
          <p:cNvSpPr/>
          <p:nvPr/>
        </p:nvSpPr>
        <p:spPr>
          <a:xfrm>
            <a:off x="2967972" y="751361"/>
            <a:ext cx="6219219" cy="394076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8" name="Obdélník 57"/>
          <p:cNvSpPr/>
          <p:nvPr/>
        </p:nvSpPr>
        <p:spPr>
          <a:xfrm>
            <a:off x="189321" y="3953758"/>
            <a:ext cx="1274425" cy="65119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300" noProof="1" smtClean="0">
                <a:solidFill>
                  <a:schemeClr val="tx1"/>
                </a:solidFill>
              </a:rPr>
              <a:t>P2A2P (NH</a:t>
            </a:r>
            <a:r>
              <a:rPr lang="cs-CZ" sz="1300" baseline="-25000" noProof="1" smtClean="0">
                <a:solidFill>
                  <a:schemeClr val="tx1"/>
                </a:solidFill>
              </a:rPr>
              <a:t>3</a:t>
            </a:r>
            <a:r>
              <a:rPr lang="cs-CZ" sz="1300" noProof="1" smtClean="0">
                <a:solidFill>
                  <a:schemeClr val="tx1"/>
                </a:solidFill>
              </a:rPr>
              <a:t>)</a:t>
            </a:r>
          </a:p>
          <a:p>
            <a:pPr algn="ctr"/>
            <a:r>
              <a:rPr lang="cs-CZ" sz="900" noProof="1" smtClean="0">
                <a:solidFill>
                  <a:schemeClr val="tx1"/>
                </a:solidFill>
              </a:rPr>
              <a:t>Ammonia economy</a:t>
            </a:r>
          </a:p>
          <a:p>
            <a:pPr algn="ctr"/>
            <a:endParaRPr lang="en-US" sz="1300" dirty="0">
              <a:solidFill>
                <a:schemeClr val="tx1"/>
              </a:solidFill>
            </a:endParaRPr>
          </a:p>
        </p:txBody>
      </p:sp>
      <p:sp>
        <p:nvSpPr>
          <p:cNvPr id="14" name="Obousměrná svislá šipka 13"/>
          <p:cNvSpPr/>
          <p:nvPr/>
        </p:nvSpPr>
        <p:spPr>
          <a:xfrm>
            <a:off x="755576" y="3807399"/>
            <a:ext cx="75921" cy="178279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2" name="Obdélník 61"/>
          <p:cNvSpPr/>
          <p:nvPr/>
        </p:nvSpPr>
        <p:spPr>
          <a:xfrm>
            <a:off x="14358" y="2132856"/>
            <a:ext cx="2138107" cy="1763682"/>
          </a:xfrm>
          <a:prstGeom prst="rect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400" b="1" baseline="-25000" dirty="0" smtClean="0"/>
          </a:p>
          <a:p>
            <a:r>
              <a:rPr lang="cs-CZ" sz="16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        </a:t>
            </a:r>
            <a:r>
              <a:rPr lang="en-US" sz="16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IN</a:t>
            </a:r>
            <a:r>
              <a:rPr lang="cs-CZ" sz="16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N</a:t>
            </a:r>
            <a:r>
              <a:rPr lang="en-US" sz="16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OVATION  </a:t>
            </a:r>
          </a:p>
          <a:p>
            <a:r>
              <a:rPr lang="cs-CZ" sz="10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 </a:t>
            </a:r>
            <a:r>
              <a:rPr lang="en-US" sz="9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SMART ELECTRICITY</a:t>
            </a:r>
            <a:r>
              <a:rPr lang="cs-CZ" sz="9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9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MANAGEMENT</a:t>
            </a:r>
            <a:endParaRPr lang="cs-CZ" sz="900" b="1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endParaRPr lang="cs-CZ" sz="5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r>
              <a:rPr lang="cs-CZ" sz="12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    -    </a:t>
            </a:r>
            <a:r>
              <a:rPr lang="en-US" sz="12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Distribution</a:t>
            </a:r>
            <a:r>
              <a:rPr lang="cs-CZ" sz="12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- </a:t>
            </a:r>
            <a:r>
              <a:rPr lang="en-US" sz="12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grid</a:t>
            </a:r>
          </a:p>
          <a:p>
            <a:r>
              <a:rPr lang="cs-CZ" sz="12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    -    BATTERY</a:t>
            </a:r>
          </a:p>
          <a:p>
            <a:r>
              <a:rPr lang="cs-CZ" sz="12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    -    V2G</a:t>
            </a:r>
          </a:p>
          <a:p>
            <a:r>
              <a:rPr lang="cs-CZ" sz="12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    -    P2 </a:t>
            </a:r>
            <a:r>
              <a:rPr lang="en-US" sz="12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Chemicals</a:t>
            </a:r>
          </a:p>
          <a:p>
            <a:r>
              <a:rPr lang="cs-CZ" sz="12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    -    P2 Hydrogen</a:t>
            </a:r>
          </a:p>
          <a:p>
            <a:r>
              <a:rPr lang="cs-CZ" sz="12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cs-CZ" sz="12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   -    e </a:t>
            </a:r>
            <a:r>
              <a:rPr lang="cs-CZ" sz="12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- </a:t>
            </a:r>
            <a:r>
              <a:rPr lang="cs-CZ" sz="12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mobility</a:t>
            </a:r>
          </a:p>
          <a:p>
            <a:r>
              <a:rPr lang="cs-CZ" sz="12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cs-CZ" sz="12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   -    g - mobility</a:t>
            </a:r>
          </a:p>
          <a:p>
            <a:r>
              <a:rPr lang="cs-CZ" sz="12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 </a:t>
            </a:r>
            <a:endParaRPr lang="en-US" sz="12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4" name="Obdélník 63"/>
          <p:cNvSpPr/>
          <p:nvPr/>
        </p:nvSpPr>
        <p:spPr>
          <a:xfrm>
            <a:off x="227357" y="4653135"/>
            <a:ext cx="2668492" cy="1427372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 sz="2400" dirty="0" smtClean="0"/>
          </a:p>
          <a:p>
            <a:pPr algn="ctr"/>
            <a:r>
              <a:rPr lang="en-US" sz="2400" dirty="0" smtClean="0"/>
              <a:t>H</a:t>
            </a:r>
            <a:r>
              <a:rPr lang="en-US" sz="2400" baseline="-25000" dirty="0" smtClean="0"/>
              <a:t>2</a:t>
            </a:r>
          </a:p>
          <a:p>
            <a:pPr algn="ctr"/>
            <a:r>
              <a:rPr lang="en-US" sz="2400" dirty="0" smtClean="0"/>
              <a:t>development</a:t>
            </a:r>
          </a:p>
        </p:txBody>
      </p:sp>
      <p:sp>
        <p:nvSpPr>
          <p:cNvPr id="40" name="Obdélník 39"/>
          <p:cNvSpPr/>
          <p:nvPr/>
        </p:nvSpPr>
        <p:spPr>
          <a:xfrm>
            <a:off x="2980614" y="-6500"/>
            <a:ext cx="6155769" cy="483172"/>
          </a:xfrm>
          <a:prstGeom prst="rect">
            <a:avLst/>
          </a:prstGeom>
          <a:solidFill>
            <a:schemeClr val="bg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Vegetal ecosystem role in CO2 capture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847" y="4356643"/>
            <a:ext cx="1253299" cy="191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" name="Obousměrná svislá šipka 46"/>
          <p:cNvSpPr/>
          <p:nvPr/>
        </p:nvSpPr>
        <p:spPr>
          <a:xfrm>
            <a:off x="738675" y="4489932"/>
            <a:ext cx="75921" cy="178279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8" name="Obdélník 47"/>
          <p:cNvSpPr/>
          <p:nvPr/>
        </p:nvSpPr>
        <p:spPr>
          <a:xfrm>
            <a:off x="189321" y="3953758"/>
            <a:ext cx="1296029" cy="67697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600" dirty="0" smtClean="0"/>
          </a:p>
          <a:p>
            <a:pPr algn="ctr"/>
            <a:r>
              <a:rPr lang="en-US" sz="1400" dirty="0" smtClean="0"/>
              <a:t>Power to Ammonia</a:t>
            </a:r>
          </a:p>
          <a:p>
            <a:pPr algn="ctr"/>
            <a:r>
              <a:rPr lang="en-US" sz="800" dirty="0" smtClean="0"/>
              <a:t>Nitrogen-Hydrogen</a:t>
            </a:r>
          </a:p>
          <a:p>
            <a:pPr algn="ctr"/>
            <a:endParaRPr lang="en-US" sz="1600" dirty="0"/>
          </a:p>
        </p:txBody>
      </p:sp>
      <p:pic>
        <p:nvPicPr>
          <p:cNvPr id="42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7949" y="4653135"/>
            <a:ext cx="3343554" cy="1417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3699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888" y="2770286"/>
            <a:ext cx="5636180" cy="367240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Obdélník 1"/>
          <p:cNvSpPr/>
          <p:nvPr/>
        </p:nvSpPr>
        <p:spPr>
          <a:xfrm>
            <a:off x="342920" y="219998"/>
            <a:ext cx="54611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Synthesis of Polycarbonates</a:t>
            </a:r>
            <a:r>
              <a:rPr lang="cs-CZ" b="1" dirty="0" smtClean="0"/>
              <a:t> – </a:t>
            </a:r>
            <a:r>
              <a:rPr lang="en-US" b="1" dirty="0" smtClean="0"/>
              <a:t>Polyether carbonates</a:t>
            </a:r>
            <a:endParaRPr lang="en-US" b="1" dirty="0"/>
          </a:p>
        </p:txBody>
      </p:sp>
      <p:sp>
        <p:nvSpPr>
          <p:cNvPr id="3" name="Obdélník 2"/>
          <p:cNvSpPr/>
          <p:nvPr/>
        </p:nvSpPr>
        <p:spPr>
          <a:xfrm>
            <a:off x="6036719" y="6642556"/>
            <a:ext cx="3024336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800" dirty="0">
                <a:hlinkClick r:id="rId3"/>
              </a:rPr>
              <a:t>https://</a:t>
            </a:r>
            <a:r>
              <a:rPr lang="cs-CZ" sz="800" dirty="0" smtClean="0">
                <a:hlinkClick r:id="rId3"/>
              </a:rPr>
              <a:t>pubs.acs.org/doi/pdf/10.1021/acsomega.6b00278</a:t>
            </a:r>
            <a:r>
              <a:rPr lang="cs-CZ" sz="800" dirty="0" smtClean="0"/>
              <a:t> </a:t>
            </a:r>
            <a:endParaRPr lang="cs-CZ" sz="800" dirty="0"/>
          </a:p>
        </p:txBody>
      </p:sp>
      <p:sp>
        <p:nvSpPr>
          <p:cNvPr id="4" name="Obdélník 3"/>
          <p:cNvSpPr/>
          <p:nvPr/>
        </p:nvSpPr>
        <p:spPr>
          <a:xfrm>
            <a:off x="2589865" y="1196752"/>
            <a:ext cx="360040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Obdélník 9"/>
          <p:cNvSpPr/>
          <p:nvPr/>
        </p:nvSpPr>
        <p:spPr>
          <a:xfrm>
            <a:off x="2634870" y="2016101"/>
            <a:ext cx="270030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888" y="836711"/>
            <a:ext cx="5636180" cy="19335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6205" y="510569"/>
            <a:ext cx="1114425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bdélník 5"/>
          <p:cNvSpPr/>
          <p:nvPr/>
        </p:nvSpPr>
        <p:spPr>
          <a:xfrm>
            <a:off x="7838534" y="794720"/>
            <a:ext cx="870508" cy="27016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dirty="0" smtClean="0">
                <a:solidFill>
                  <a:schemeClr val="tx1"/>
                </a:solidFill>
              </a:rPr>
              <a:t>PEG,PET</a:t>
            </a:r>
            <a:endParaRPr lang="cs-CZ" sz="1200" dirty="0">
              <a:solidFill>
                <a:schemeClr val="tx1"/>
              </a:solidFill>
            </a:endParaRPr>
          </a:p>
        </p:txBody>
      </p:sp>
      <p:sp>
        <p:nvSpPr>
          <p:cNvPr id="17" name="Obdélník 16"/>
          <p:cNvSpPr/>
          <p:nvPr/>
        </p:nvSpPr>
        <p:spPr>
          <a:xfrm>
            <a:off x="5943129" y="870095"/>
            <a:ext cx="1667339" cy="3895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noProof="1" smtClean="0">
                <a:solidFill>
                  <a:schemeClr val="tx1"/>
                </a:solidFill>
              </a:rPr>
              <a:t>Monoethylen</a:t>
            </a:r>
            <a:r>
              <a:rPr lang="en-US" sz="1200" dirty="0" smtClean="0">
                <a:solidFill>
                  <a:schemeClr val="tx1"/>
                </a:solidFill>
              </a:rPr>
              <a:t> glycol</a:t>
            </a:r>
            <a:endParaRPr lang="en-US" sz="1200" dirty="0">
              <a:solidFill>
                <a:schemeClr val="tx1"/>
              </a:solidFill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2534" y="1412776"/>
            <a:ext cx="655456" cy="545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Obdélník 18"/>
          <p:cNvSpPr/>
          <p:nvPr/>
        </p:nvSpPr>
        <p:spPr>
          <a:xfrm>
            <a:off x="6102719" y="1929322"/>
            <a:ext cx="1348157" cy="3895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noProof="1" smtClean="0">
                <a:solidFill>
                  <a:schemeClr val="tx1"/>
                </a:solidFill>
              </a:rPr>
              <a:t>Methylglyoxal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20" name="Obdélník 19"/>
          <p:cNvSpPr/>
          <p:nvPr/>
        </p:nvSpPr>
        <p:spPr>
          <a:xfrm>
            <a:off x="7704414" y="1685342"/>
            <a:ext cx="1092985" cy="389581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noProof="1" smtClean="0">
                <a:solidFill>
                  <a:schemeClr val="tx1"/>
                </a:solidFill>
              </a:rPr>
              <a:t>Náhrada formaldehydu</a:t>
            </a:r>
            <a:endParaRPr lang="en-US" sz="1200" dirty="0">
              <a:solidFill>
                <a:schemeClr val="tx1"/>
              </a:solidFill>
            </a:endParaRPr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9262" y="2564904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Obdélník 21"/>
          <p:cNvSpPr/>
          <p:nvPr/>
        </p:nvSpPr>
        <p:spPr>
          <a:xfrm>
            <a:off x="6349262" y="3350832"/>
            <a:ext cx="1001806" cy="3895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noProof="1" smtClean="0">
                <a:solidFill>
                  <a:schemeClr val="tx1"/>
                </a:solidFill>
              </a:rPr>
              <a:t>Furandiol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23" name="Obdélník 22"/>
          <p:cNvSpPr/>
          <p:nvPr/>
        </p:nvSpPr>
        <p:spPr>
          <a:xfrm>
            <a:off x="7686371" y="2925878"/>
            <a:ext cx="1092985" cy="389581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noProof="1" smtClean="0">
                <a:solidFill>
                  <a:schemeClr val="tx1"/>
                </a:solidFill>
              </a:rPr>
              <a:t>Fuel additive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21" name="Obdélník 20"/>
          <p:cNvSpPr/>
          <p:nvPr/>
        </p:nvSpPr>
        <p:spPr>
          <a:xfrm>
            <a:off x="6402534" y="5370553"/>
            <a:ext cx="2376822" cy="722743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1200" dirty="0" smtClean="0">
                <a:solidFill>
                  <a:schemeClr val="tx1"/>
                </a:solidFill>
              </a:rPr>
              <a:t>COVESTRO - </a:t>
            </a:r>
            <a:r>
              <a:rPr lang="cs-CZ" sz="1000" dirty="0" smtClean="0">
                <a:solidFill>
                  <a:schemeClr val="tx1"/>
                </a:solidFill>
              </a:rPr>
              <a:t>Bayer </a:t>
            </a:r>
            <a:r>
              <a:rPr lang="cs-CZ" sz="1000" dirty="0" err="1" smtClean="0">
                <a:solidFill>
                  <a:schemeClr val="tx1"/>
                </a:solidFill>
              </a:rPr>
              <a:t>Material</a:t>
            </a:r>
            <a:r>
              <a:rPr lang="cs-CZ" sz="1000" dirty="0" smtClean="0">
                <a:solidFill>
                  <a:schemeClr val="tx1"/>
                </a:solidFill>
              </a:rPr>
              <a:t> Science</a:t>
            </a:r>
          </a:p>
          <a:p>
            <a:r>
              <a:rPr lang="cs-CZ" sz="1600" dirty="0" err="1" smtClean="0">
                <a:solidFill>
                  <a:schemeClr val="tx1"/>
                </a:solidFill>
              </a:rPr>
              <a:t>cardyon</a:t>
            </a:r>
            <a:r>
              <a:rPr lang="cs-CZ" sz="1600" dirty="0" smtClean="0">
                <a:solidFill>
                  <a:schemeClr val="tx1"/>
                </a:solidFill>
              </a:rPr>
              <a:t>® - </a:t>
            </a:r>
            <a:r>
              <a:rPr lang="cs-CZ" sz="1000" dirty="0" smtClean="0">
                <a:solidFill>
                  <a:schemeClr val="tx1"/>
                </a:solidFill>
              </a:rPr>
              <a:t>Polyuretanové pěny </a:t>
            </a:r>
            <a:endParaRPr lang="cs-CZ" sz="1000" dirty="0">
              <a:solidFill>
                <a:schemeClr val="tx1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9211" y="4842749"/>
            <a:ext cx="1803330" cy="527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Obdélník 23"/>
          <p:cNvSpPr/>
          <p:nvPr/>
        </p:nvSpPr>
        <p:spPr>
          <a:xfrm>
            <a:off x="0" y="-52075"/>
            <a:ext cx="9190975" cy="695977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 smtClean="0"/>
              <a:t>                          TOP SCIENCE         </a:t>
            </a:r>
          </a:p>
          <a:p>
            <a:endParaRPr lang="en-US" sz="2400" dirty="0" smtClean="0"/>
          </a:p>
          <a:p>
            <a:r>
              <a:rPr lang="en-US" sz="2400" dirty="0" smtClean="0"/>
              <a:t>                                                  </a:t>
            </a:r>
            <a:r>
              <a:rPr lang="en-US" sz="3200" dirty="0" smtClean="0"/>
              <a:t>POLYMERS  </a:t>
            </a:r>
          </a:p>
          <a:p>
            <a:endParaRPr lang="en-US" sz="3200" dirty="0" smtClean="0"/>
          </a:p>
          <a:p>
            <a:r>
              <a:rPr lang="en-US" sz="2000" dirty="0" smtClean="0"/>
              <a:t>                                                     - Polycarbonates</a:t>
            </a:r>
          </a:p>
          <a:p>
            <a:r>
              <a:rPr lang="en-US" sz="2000" dirty="0" smtClean="0"/>
              <a:t>                                                     - </a:t>
            </a:r>
            <a:r>
              <a:rPr lang="en-US" sz="2000" dirty="0" err="1" smtClean="0"/>
              <a:t>Ethylenglycol</a:t>
            </a:r>
            <a:r>
              <a:rPr lang="en-US" sz="2000" dirty="0" smtClean="0"/>
              <a:t>  - for PEG,PET</a:t>
            </a:r>
          </a:p>
          <a:p>
            <a:r>
              <a:rPr lang="en-US" sz="2000" dirty="0" smtClean="0"/>
              <a:t>                                                     - Methylglyoxal – formaldehyde replacement</a:t>
            </a:r>
          </a:p>
          <a:p>
            <a:r>
              <a:rPr lang="en-US" sz="2000" dirty="0" smtClean="0"/>
              <a:t>                                                     - </a:t>
            </a:r>
            <a:r>
              <a:rPr lang="en-US" sz="2000" dirty="0" err="1" smtClean="0"/>
              <a:t>Furandiol</a:t>
            </a:r>
            <a:r>
              <a:rPr lang="en-US" sz="2000" dirty="0" smtClean="0"/>
              <a:t> – fuels additive</a:t>
            </a:r>
          </a:p>
          <a:p>
            <a:r>
              <a:rPr lang="en-US" sz="2000" dirty="0" smtClean="0"/>
              <a:t>                                                     - </a:t>
            </a:r>
            <a:r>
              <a:rPr lang="en-US" sz="2000" dirty="0" err="1" smtClean="0"/>
              <a:t>etc</a:t>
            </a:r>
            <a:r>
              <a:rPr lang="en-US" sz="2000" dirty="0" smtClean="0"/>
              <a:t>….</a:t>
            </a:r>
          </a:p>
        </p:txBody>
      </p:sp>
    </p:spTree>
    <p:extLst>
      <p:ext uri="{BB962C8B-B14F-4D97-AF65-F5344CB8AC3E}">
        <p14:creationId xmlns:p14="http://schemas.microsoft.com/office/powerpoint/2010/main" val="621417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délník 10"/>
          <p:cNvSpPr/>
          <p:nvPr/>
        </p:nvSpPr>
        <p:spPr>
          <a:xfrm>
            <a:off x="23799" y="0"/>
            <a:ext cx="9133723" cy="76944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cs-CZ" sz="2800" b="1" dirty="0" smtClean="0"/>
              <a:t>Fundamentální předpoklad úspěšnosti transformace  CO2</a:t>
            </a:r>
            <a:endParaRPr lang="cs-CZ" dirty="0" smtClean="0"/>
          </a:p>
          <a:p>
            <a:r>
              <a:rPr lang="cs-CZ" sz="1400" dirty="0" smtClean="0"/>
              <a:t>                       K transformaci  inertní  molekuly CO2           </a:t>
            </a:r>
            <a:r>
              <a:rPr lang="cs-CZ" sz="1600" b="1" u="sng" dirty="0" smtClean="0"/>
              <a:t>nutné je dodávání energie </a:t>
            </a:r>
            <a:r>
              <a:rPr lang="cs-CZ" sz="1600" b="1" dirty="0" smtClean="0"/>
              <a:t>!!! </a:t>
            </a:r>
          </a:p>
        </p:txBody>
      </p:sp>
      <p:pic>
        <p:nvPicPr>
          <p:cNvPr id="9" name="Picture 6" descr="https://www.email.cz/download/k/MdYiKzLIkrPVeRSzX2NYzZf9Rkky4EPUtXdykYNOQfH5sZuggP73-OgfsqH0q74tMTfKuU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434" y="1926728"/>
            <a:ext cx="6772275" cy="4905376"/>
          </a:xfrm>
          <a:prstGeom prst="rect">
            <a:avLst/>
          </a:prstGeom>
          <a:noFill/>
          <a:ln w="317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Přímá spojnice se šipkou 9"/>
          <p:cNvCxnSpPr/>
          <p:nvPr/>
        </p:nvCxnSpPr>
        <p:spPr>
          <a:xfrm flipV="1">
            <a:off x="5164967" y="693710"/>
            <a:ext cx="0" cy="360040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Zaoblený obdélník 1"/>
          <p:cNvSpPr/>
          <p:nvPr/>
        </p:nvSpPr>
        <p:spPr>
          <a:xfrm>
            <a:off x="4732918" y="1122172"/>
            <a:ext cx="864096" cy="558568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100" b="1" dirty="0">
                <a:solidFill>
                  <a:schemeClr val="bg1"/>
                </a:solidFill>
              </a:rPr>
              <a:t>N</a:t>
            </a:r>
            <a:r>
              <a:rPr lang="cs-CZ" sz="1100" b="1" dirty="0" smtClean="0">
                <a:solidFill>
                  <a:schemeClr val="bg1"/>
                </a:solidFill>
              </a:rPr>
              <a:t>ákladová položka</a:t>
            </a:r>
            <a:endParaRPr lang="cs-CZ" sz="1100" b="1" dirty="0">
              <a:solidFill>
                <a:schemeClr val="bg1"/>
              </a:solidFill>
            </a:endParaRPr>
          </a:p>
        </p:txBody>
      </p:sp>
      <p:sp>
        <p:nvSpPr>
          <p:cNvPr id="13" name="Zaoblený obdélník 12"/>
          <p:cNvSpPr/>
          <p:nvPr/>
        </p:nvSpPr>
        <p:spPr>
          <a:xfrm>
            <a:off x="4590660" y="1053750"/>
            <a:ext cx="1042359" cy="629563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b="1" dirty="0" smtClean="0">
                <a:solidFill>
                  <a:schemeClr val="bg1"/>
                </a:solidFill>
              </a:rPr>
              <a:t>EU ETS</a:t>
            </a:r>
          </a:p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price</a:t>
            </a:r>
          </a:p>
          <a:p>
            <a:pPr algn="ctr"/>
            <a:r>
              <a:rPr lang="cs-CZ" sz="1400" b="1" dirty="0" smtClean="0">
                <a:solidFill>
                  <a:schemeClr val="bg1"/>
                </a:solidFill>
              </a:rPr>
              <a:t>1 t CO2</a:t>
            </a:r>
            <a:endParaRPr lang="cs-CZ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3122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3.05556E-6 2.96296E-6 L 0.11632 0.5 " pathEditMode="relative" rAng="0" ptsTypes="AA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16" y="2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3" grpId="0" animBg="1"/>
      <p:bldP spid="13" grpId="1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96" y="747418"/>
            <a:ext cx="9147494" cy="604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Nadpis 1"/>
          <p:cNvSpPr txBox="1">
            <a:spLocks/>
          </p:cNvSpPr>
          <p:nvPr/>
        </p:nvSpPr>
        <p:spPr>
          <a:xfrm>
            <a:off x="3990" y="-18256"/>
            <a:ext cx="2919513" cy="49492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 fontScale="6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700" b="1" dirty="0" smtClean="0">
                <a:latin typeface="+mn-lt"/>
              </a:rPr>
              <a:t>CO</a:t>
            </a:r>
            <a:r>
              <a:rPr lang="en-US" sz="2700" b="1" baseline="-25000" dirty="0" smtClean="0">
                <a:latin typeface="+mn-lt"/>
              </a:rPr>
              <a:t>2</a:t>
            </a:r>
            <a:r>
              <a:rPr lang="en-US" sz="2700" b="1" dirty="0" smtClean="0">
                <a:latin typeface="+mn-lt"/>
              </a:rPr>
              <a:t> VERIFICATION CENTRE</a:t>
            </a:r>
            <a:endParaRPr lang="cs-CZ" sz="2700" b="1" dirty="0" smtClean="0">
              <a:latin typeface="+mn-lt"/>
            </a:endParaRPr>
          </a:p>
          <a:p>
            <a:r>
              <a:rPr lang="cs-CZ" sz="2300" dirty="0" smtClean="0">
                <a:latin typeface="+mn-lt"/>
                <a:hlinkClick r:id="rId4"/>
              </a:rPr>
              <a:t>SCIENCE</a:t>
            </a:r>
            <a:r>
              <a:rPr lang="en-US" sz="2300" dirty="0" smtClean="0">
                <a:latin typeface="+mn-lt"/>
                <a:hlinkClick r:id="rId4"/>
              </a:rPr>
              <a:t>  </a:t>
            </a:r>
            <a:r>
              <a:rPr lang="cs-CZ" sz="2300" dirty="0" smtClean="0">
                <a:latin typeface="+mn-lt"/>
                <a:hlinkClick r:id="rId4"/>
              </a:rPr>
              <a:t>- R&amp;D&amp;I</a:t>
            </a:r>
            <a:endParaRPr lang="en-US" sz="2300" dirty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719" y="4913049"/>
            <a:ext cx="569559" cy="67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Obdélník 14"/>
          <p:cNvSpPr/>
          <p:nvPr/>
        </p:nvSpPr>
        <p:spPr>
          <a:xfrm>
            <a:off x="1177381" y="2259612"/>
            <a:ext cx="792088" cy="3506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 smtClean="0"/>
              <a:t>Vanadium</a:t>
            </a:r>
          </a:p>
          <a:p>
            <a:pPr algn="ctr"/>
            <a:r>
              <a:rPr lang="en-US" sz="800" dirty="0" smtClean="0"/>
              <a:t>REDOX </a:t>
            </a:r>
          </a:p>
          <a:p>
            <a:pPr algn="ctr"/>
            <a:r>
              <a:rPr lang="en-US" sz="800" dirty="0" smtClean="0"/>
              <a:t>storage </a:t>
            </a:r>
            <a:endParaRPr lang="en-US" sz="800" dirty="0"/>
          </a:p>
        </p:txBody>
      </p:sp>
      <p:sp>
        <p:nvSpPr>
          <p:cNvPr id="5" name="Obdélník 4"/>
          <p:cNvSpPr/>
          <p:nvPr/>
        </p:nvSpPr>
        <p:spPr>
          <a:xfrm>
            <a:off x="2967972" y="1145437"/>
            <a:ext cx="6244879" cy="91346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NDGQs -Nitrogen-Doped Graphene Quantum dots</a:t>
            </a:r>
          </a:p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Liquid fuels </a:t>
            </a:r>
            <a:r>
              <a:rPr lang="cs-CZ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smtClean="0">
                <a:solidFill>
                  <a:schemeClr val="tx1"/>
                </a:solidFill>
              </a:rPr>
              <a:t>CH</a:t>
            </a:r>
            <a:r>
              <a:rPr lang="en-US" sz="1400" baseline="-25000" dirty="0" smtClean="0">
                <a:solidFill>
                  <a:schemeClr val="tx1"/>
                </a:solidFill>
              </a:rPr>
              <a:t>3</a:t>
            </a:r>
            <a:r>
              <a:rPr lang="en-US" sz="1400" dirty="0" smtClean="0">
                <a:solidFill>
                  <a:schemeClr val="tx1"/>
                </a:solidFill>
              </a:rPr>
              <a:t>CH</a:t>
            </a:r>
            <a:r>
              <a:rPr lang="en-US" sz="1400" baseline="-25000" dirty="0" smtClean="0">
                <a:solidFill>
                  <a:schemeClr val="tx1"/>
                </a:solidFill>
              </a:rPr>
              <a:t>2</a:t>
            </a:r>
            <a:r>
              <a:rPr lang="en-US" sz="1400" dirty="0" smtClean="0">
                <a:solidFill>
                  <a:schemeClr val="tx1"/>
                </a:solidFill>
              </a:rPr>
              <a:t>OH, C</a:t>
            </a:r>
            <a:r>
              <a:rPr lang="en-US" sz="1400" baseline="-25000" dirty="0" smtClean="0">
                <a:solidFill>
                  <a:schemeClr val="tx1"/>
                </a:solidFill>
              </a:rPr>
              <a:t>2</a:t>
            </a:r>
            <a:r>
              <a:rPr lang="en-US" sz="1400" dirty="0" smtClean="0">
                <a:solidFill>
                  <a:schemeClr val="tx1"/>
                </a:solidFill>
              </a:rPr>
              <a:t>H</a:t>
            </a:r>
            <a:r>
              <a:rPr lang="en-US" sz="1400" baseline="-25000" dirty="0" smtClean="0">
                <a:solidFill>
                  <a:schemeClr val="tx1"/>
                </a:solidFill>
              </a:rPr>
              <a:t>2</a:t>
            </a:r>
            <a:r>
              <a:rPr lang="en-US" sz="1400" dirty="0" smtClean="0">
                <a:solidFill>
                  <a:schemeClr val="tx1"/>
                </a:solidFill>
              </a:rPr>
              <a:t>,….. 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21" name="Obdélník 20"/>
          <p:cNvSpPr/>
          <p:nvPr/>
        </p:nvSpPr>
        <p:spPr>
          <a:xfrm>
            <a:off x="2967972" y="2058897"/>
            <a:ext cx="6181884" cy="79732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 smtClean="0">
                <a:solidFill>
                  <a:schemeClr val="tx1"/>
                </a:solidFill>
              </a:rPr>
              <a:t>Quantum     </a:t>
            </a:r>
            <a:r>
              <a:rPr lang="en-US" sz="1600" dirty="0" smtClean="0">
                <a:solidFill>
                  <a:schemeClr val="tx1"/>
                </a:solidFill>
              </a:rPr>
              <a:t>Photo - Engineered Catalysts</a:t>
            </a:r>
          </a:p>
          <a:p>
            <a:r>
              <a:rPr lang="en-US" sz="1600" dirty="0" smtClean="0">
                <a:solidFill>
                  <a:schemeClr val="tx1"/>
                </a:solidFill>
              </a:rPr>
              <a:t>                            Photo – electrochemical – H2 production</a:t>
            </a:r>
          </a:p>
          <a:p>
            <a:r>
              <a:rPr lang="en-US" sz="1600" dirty="0" smtClean="0">
                <a:solidFill>
                  <a:schemeClr val="tx1"/>
                </a:solidFill>
              </a:rPr>
              <a:t>                            Photolysis</a:t>
            </a:r>
            <a:endParaRPr lang="en-US" sz="1600" dirty="0">
              <a:solidFill>
                <a:schemeClr val="tx1"/>
              </a:solidFill>
            </a:endParaRPr>
          </a:p>
        </p:txBody>
      </p:sp>
      <p:pic>
        <p:nvPicPr>
          <p:cNvPr id="3074" name="Picture 2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1722" y="2132856"/>
            <a:ext cx="921271" cy="257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Obdélník 27"/>
          <p:cNvSpPr/>
          <p:nvPr/>
        </p:nvSpPr>
        <p:spPr>
          <a:xfrm>
            <a:off x="2988231" y="3717437"/>
            <a:ext cx="2663889" cy="9356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 smtClean="0">
              <a:solidFill>
                <a:schemeClr val="tx1"/>
              </a:solidFill>
            </a:endParaRPr>
          </a:p>
          <a:p>
            <a:pPr algn="ctr"/>
            <a:endParaRPr lang="en-US" sz="2000" b="1" dirty="0" smtClean="0">
              <a:solidFill>
                <a:schemeClr val="tx1"/>
              </a:solidFill>
            </a:endParaRPr>
          </a:p>
          <a:p>
            <a:pPr algn="ctr"/>
            <a:endParaRPr lang="en-US" sz="2000" b="1" dirty="0" smtClean="0">
              <a:solidFill>
                <a:schemeClr val="tx1"/>
              </a:solidFill>
            </a:endParaRPr>
          </a:p>
          <a:p>
            <a:pPr algn="ctr"/>
            <a:endParaRPr lang="en-US" sz="2000" b="1" dirty="0" smtClean="0">
              <a:solidFill>
                <a:schemeClr val="tx1"/>
              </a:solidFill>
            </a:endParaRPr>
          </a:p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 </a:t>
            </a:r>
          </a:p>
          <a:p>
            <a:pPr algn="ctr"/>
            <a:endParaRPr lang="en-US" sz="2000" b="1" dirty="0" smtClean="0">
              <a:solidFill>
                <a:schemeClr val="tx1"/>
              </a:solidFill>
            </a:endParaRPr>
          </a:p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 </a:t>
            </a:r>
          </a:p>
          <a:p>
            <a:pPr algn="ctr"/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395536" y="4653136"/>
            <a:ext cx="2425939" cy="141783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HER </a:t>
            </a:r>
            <a:r>
              <a:rPr lang="en-US" sz="1200" dirty="0" smtClean="0">
                <a:solidFill>
                  <a:schemeClr val="tx1"/>
                </a:solidFill>
              </a:rPr>
              <a:t>hydrogen evolution reaction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H</a:t>
            </a:r>
            <a:r>
              <a:rPr lang="en-US" baseline="-25000" dirty="0" smtClean="0">
                <a:solidFill>
                  <a:schemeClr val="tx1"/>
                </a:solidFill>
              </a:rPr>
              <a:t>2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cs-CZ" dirty="0" smtClean="0">
                <a:solidFill>
                  <a:schemeClr val="tx1"/>
                </a:solidFill>
              </a:rPr>
              <a:t>S</a:t>
            </a:r>
            <a:r>
              <a:rPr lang="en-US" dirty="0" err="1" smtClean="0">
                <a:solidFill>
                  <a:schemeClr val="tx1"/>
                </a:solidFill>
              </a:rPr>
              <a:t>torage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H</a:t>
            </a:r>
            <a:r>
              <a:rPr lang="en-US" baseline="-25000" dirty="0">
                <a:solidFill>
                  <a:schemeClr val="tx1"/>
                </a:solidFill>
              </a:rPr>
              <a:t>2 </a:t>
            </a:r>
            <a:r>
              <a:rPr lang="cs-CZ" baseline="-25000" dirty="0" smtClean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FUEL CELLS</a:t>
            </a:r>
            <a:endParaRPr lang="cs-CZ" dirty="0" smtClean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PEC</a:t>
            </a:r>
            <a:r>
              <a:rPr lang="cs-CZ" sz="1000" dirty="0" smtClean="0">
                <a:solidFill>
                  <a:schemeClr val="tx1"/>
                </a:solidFill>
              </a:rPr>
              <a:t>  </a:t>
            </a:r>
            <a:r>
              <a:rPr lang="cs-CZ" sz="1200" noProof="1" smtClean="0">
                <a:solidFill>
                  <a:schemeClr val="tx1"/>
                </a:solidFill>
              </a:rPr>
              <a:t>photo electrochemical  cells</a:t>
            </a:r>
          </a:p>
        </p:txBody>
      </p:sp>
      <p:sp>
        <p:nvSpPr>
          <p:cNvPr id="32" name="Obdélník 31"/>
          <p:cNvSpPr/>
          <p:nvPr/>
        </p:nvSpPr>
        <p:spPr>
          <a:xfrm>
            <a:off x="2965783" y="3496796"/>
            <a:ext cx="6178217" cy="575284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000" b="1" dirty="0" smtClean="0">
              <a:solidFill>
                <a:schemeClr val="tx1"/>
              </a:solidFill>
            </a:endParaRPr>
          </a:p>
          <a:p>
            <a:r>
              <a:rPr lang="en-US" sz="2000" b="1" dirty="0" smtClean="0">
                <a:solidFill>
                  <a:schemeClr val="tx1"/>
                </a:solidFill>
              </a:rPr>
              <a:t>             </a:t>
            </a:r>
          </a:p>
          <a:p>
            <a:r>
              <a:rPr lang="en-US" sz="2000" b="1" dirty="0" smtClean="0">
                <a:solidFill>
                  <a:schemeClr val="tx1"/>
                </a:solidFill>
              </a:rPr>
              <a:t>          </a:t>
            </a:r>
          </a:p>
          <a:p>
            <a:r>
              <a:rPr lang="en-US" sz="2000" b="1" dirty="0" smtClean="0">
                <a:solidFill>
                  <a:schemeClr val="tx1"/>
                </a:solidFill>
              </a:rPr>
              <a:t>         Thermomechanical, Plasmolysis,…</a:t>
            </a:r>
          </a:p>
          <a:p>
            <a:r>
              <a:rPr lang="en-US" sz="2000" b="1" dirty="0" smtClean="0">
                <a:solidFill>
                  <a:schemeClr val="tx1"/>
                </a:solidFill>
              </a:rPr>
              <a:t> </a:t>
            </a:r>
          </a:p>
          <a:p>
            <a:endParaRPr lang="en-US" sz="2000" b="1" dirty="0" smtClean="0">
              <a:solidFill>
                <a:schemeClr val="tx1"/>
              </a:solidFill>
            </a:endParaRPr>
          </a:p>
          <a:p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16" name="Obdélník 15"/>
          <p:cNvSpPr/>
          <p:nvPr/>
        </p:nvSpPr>
        <p:spPr>
          <a:xfrm>
            <a:off x="23303" y="1501527"/>
            <a:ext cx="2074516" cy="631329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b="1" dirty="0" smtClean="0">
                <a:solidFill>
                  <a:schemeClr val="tx1"/>
                </a:solidFill>
              </a:rPr>
              <a:t>CCS</a:t>
            </a:r>
            <a:r>
              <a:rPr lang="en-US" sz="800" noProof="1" smtClean="0">
                <a:solidFill>
                  <a:schemeClr val="tx1"/>
                </a:solidFill>
              </a:rPr>
              <a:t>  </a:t>
            </a:r>
            <a:r>
              <a:rPr lang="en-US" sz="1100" noProof="1" smtClean="0">
                <a:solidFill>
                  <a:schemeClr val="tx1"/>
                </a:solidFill>
              </a:rPr>
              <a:t>membrane  CO</a:t>
            </a:r>
            <a:r>
              <a:rPr lang="en-US" sz="1100" baseline="-25000" noProof="1" smtClean="0">
                <a:solidFill>
                  <a:schemeClr val="tx1"/>
                </a:solidFill>
              </a:rPr>
              <a:t>2</a:t>
            </a:r>
            <a:r>
              <a:rPr lang="en-US" sz="1100" noProof="1" smtClean="0">
                <a:solidFill>
                  <a:schemeClr val="tx1"/>
                </a:solidFill>
              </a:rPr>
              <a:t>/N</a:t>
            </a:r>
            <a:r>
              <a:rPr lang="en-US" sz="1100" baseline="-25000" noProof="1" smtClean="0">
                <a:solidFill>
                  <a:schemeClr val="tx1"/>
                </a:solidFill>
              </a:rPr>
              <a:t>2</a:t>
            </a:r>
            <a:endParaRPr lang="en-US" sz="1100" noProof="1" smtClean="0">
              <a:solidFill>
                <a:schemeClr val="tx1"/>
              </a:solidFill>
            </a:endParaRPr>
          </a:p>
          <a:p>
            <a:r>
              <a:rPr lang="en-US" sz="900" noProof="1" smtClean="0">
                <a:solidFill>
                  <a:schemeClr val="tx1"/>
                </a:solidFill>
              </a:rPr>
              <a:t> </a:t>
            </a:r>
            <a:r>
              <a:rPr lang="en-US" sz="1600" b="1" dirty="0" smtClean="0">
                <a:solidFill>
                  <a:schemeClr val="tx1"/>
                </a:solidFill>
              </a:rPr>
              <a:t>RES </a:t>
            </a:r>
            <a:r>
              <a:rPr lang="en-US" sz="1100" dirty="0" smtClean="0">
                <a:solidFill>
                  <a:schemeClr val="tx1"/>
                </a:solidFill>
              </a:rPr>
              <a:t>development</a:t>
            </a:r>
            <a:endParaRPr lang="en-US" sz="1100" b="1" dirty="0">
              <a:solidFill>
                <a:schemeClr val="tx1"/>
              </a:solidFill>
            </a:endParaRPr>
          </a:p>
        </p:txBody>
      </p:sp>
      <p:sp>
        <p:nvSpPr>
          <p:cNvPr id="29" name="Obdélník 28"/>
          <p:cNvSpPr/>
          <p:nvPr/>
        </p:nvSpPr>
        <p:spPr>
          <a:xfrm>
            <a:off x="2952953" y="2825263"/>
            <a:ext cx="6211737" cy="665799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000" b="1" dirty="0" smtClean="0">
              <a:solidFill>
                <a:schemeClr val="tx1"/>
              </a:solidFill>
            </a:endParaRPr>
          </a:p>
          <a:p>
            <a:endParaRPr lang="en-US" sz="2000" b="1" dirty="0" smtClean="0">
              <a:solidFill>
                <a:schemeClr val="tx1"/>
              </a:solidFill>
            </a:endParaRPr>
          </a:p>
          <a:p>
            <a:r>
              <a:rPr lang="en-US" sz="1600" dirty="0" smtClean="0">
                <a:solidFill>
                  <a:schemeClr val="tx1"/>
                </a:solidFill>
              </a:rPr>
              <a:t> Metabolic engineering,  PBE-Photo Bio Electrochemical systems,</a:t>
            </a:r>
          </a:p>
          <a:p>
            <a:r>
              <a:rPr lang="en-US" sz="1600" dirty="0" smtClean="0">
                <a:solidFill>
                  <a:schemeClr val="tx1"/>
                </a:solidFill>
              </a:rPr>
              <a:t> MES - Microbial Electro Synthesis</a:t>
            </a:r>
          </a:p>
          <a:p>
            <a:r>
              <a:rPr lang="en-US" sz="1200" dirty="0" smtClean="0">
                <a:solidFill>
                  <a:schemeClr val="tx1"/>
                </a:solidFill>
              </a:rPr>
              <a:t>bacteria interaction with electrodes by exchanging electrons, </a:t>
            </a:r>
            <a:endParaRPr lang="en-US" sz="1200" b="1" dirty="0" smtClean="0">
              <a:solidFill>
                <a:schemeClr val="tx1"/>
              </a:solidFill>
            </a:endParaRPr>
          </a:p>
          <a:p>
            <a:r>
              <a:rPr lang="en-US" sz="2000" b="1" dirty="0" smtClean="0">
                <a:solidFill>
                  <a:schemeClr val="tx1"/>
                </a:solidFill>
              </a:rPr>
              <a:t> </a:t>
            </a:r>
          </a:p>
          <a:p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2" name="Obdélník 1"/>
          <p:cNvSpPr/>
          <p:nvPr/>
        </p:nvSpPr>
        <p:spPr>
          <a:xfrm>
            <a:off x="2967972" y="751361"/>
            <a:ext cx="6219219" cy="394076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8" name="Obdélník 57"/>
          <p:cNvSpPr/>
          <p:nvPr/>
        </p:nvSpPr>
        <p:spPr>
          <a:xfrm>
            <a:off x="189321" y="3953758"/>
            <a:ext cx="1274425" cy="65119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300" noProof="1" smtClean="0">
                <a:solidFill>
                  <a:schemeClr val="tx1"/>
                </a:solidFill>
              </a:rPr>
              <a:t>P2A2P (NH</a:t>
            </a:r>
            <a:r>
              <a:rPr lang="cs-CZ" sz="1300" baseline="-25000" noProof="1" smtClean="0">
                <a:solidFill>
                  <a:schemeClr val="tx1"/>
                </a:solidFill>
              </a:rPr>
              <a:t>3</a:t>
            </a:r>
            <a:r>
              <a:rPr lang="cs-CZ" sz="1300" noProof="1" smtClean="0">
                <a:solidFill>
                  <a:schemeClr val="tx1"/>
                </a:solidFill>
              </a:rPr>
              <a:t>)</a:t>
            </a:r>
          </a:p>
          <a:p>
            <a:pPr algn="ctr"/>
            <a:r>
              <a:rPr lang="cs-CZ" sz="900" noProof="1" smtClean="0">
                <a:solidFill>
                  <a:schemeClr val="tx1"/>
                </a:solidFill>
              </a:rPr>
              <a:t>Ammonia economy</a:t>
            </a:r>
          </a:p>
          <a:p>
            <a:pPr algn="ctr"/>
            <a:endParaRPr lang="en-US" sz="1300" dirty="0">
              <a:solidFill>
                <a:schemeClr val="tx1"/>
              </a:solidFill>
            </a:endParaRPr>
          </a:p>
        </p:txBody>
      </p:sp>
      <p:sp>
        <p:nvSpPr>
          <p:cNvPr id="14" name="Obousměrná svislá šipka 13"/>
          <p:cNvSpPr/>
          <p:nvPr/>
        </p:nvSpPr>
        <p:spPr>
          <a:xfrm>
            <a:off x="755576" y="3807399"/>
            <a:ext cx="75921" cy="178279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0" name="Obdélník 39"/>
          <p:cNvSpPr/>
          <p:nvPr/>
        </p:nvSpPr>
        <p:spPr>
          <a:xfrm>
            <a:off x="2980614" y="-6500"/>
            <a:ext cx="6155769" cy="483172"/>
          </a:xfrm>
          <a:prstGeom prst="rect">
            <a:avLst/>
          </a:prstGeom>
          <a:solidFill>
            <a:schemeClr val="bg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Vegetal ecosystem role in CO2 capture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847" y="4356643"/>
            <a:ext cx="1253299" cy="191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" name="Obousměrná svislá šipka 46"/>
          <p:cNvSpPr/>
          <p:nvPr/>
        </p:nvSpPr>
        <p:spPr>
          <a:xfrm>
            <a:off x="738675" y="4489932"/>
            <a:ext cx="75921" cy="178279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bdélník 5"/>
          <p:cNvSpPr/>
          <p:nvPr/>
        </p:nvSpPr>
        <p:spPr>
          <a:xfrm>
            <a:off x="395536" y="4668211"/>
            <a:ext cx="2425939" cy="140275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HYDROGEN</a:t>
            </a:r>
            <a:endParaRPr lang="cs-CZ" dirty="0"/>
          </a:p>
        </p:txBody>
      </p:sp>
      <p:sp>
        <p:nvSpPr>
          <p:cNvPr id="22" name="Obdélník 21"/>
          <p:cNvSpPr/>
          <p:nvPr/>
        </p:nvSpPr>
        <p:spPr>
          <a:xfrm>
            <a:off x="14358" y="2132856"/>
            <a:ext cx="2138107" cy="1763682"/>
          </a:xfrm>
          <a:prstGeom prst="rect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400" b="1" baseline="-25000" dirty="0" smtClean="0"/>
          </a:p>
          <a:p>
            <a:r>
              <a:rPr lang="cs-CZ" sz="16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        </a:t>
            </a:r>
            <a:r>
              <a:rPr lang="en-US" sz="16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IN</a:t>
            </a:r>
            <a:r>
              <a:rPr lang="cs-CZ" sz="16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N</a:t>
            </a:r>
            <a:r>
              <a:rPr lang="en-US" sz="16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OVATION  </a:t>
            </a:r>
          </a:p>
          <a:p>
            <a:r>
              <a:rPr lang="cs-CZ" sz="10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 </a:t>
            </a:r>
            <a:r>
              <a:rPr lang="en-US" sz="9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SMART ELECTRICITY</a:t>
            </a:r>
            <a:r>
              <a:rPr lang="cs-CZ" sz="9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9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MANAGEMENT</a:t>
            </a:r>
            <a:endParaRPr lang="cs-CZ" sz="900" b="1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endParaRPr lang="cs-CZ" sz="5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r>
              <a:rPr lang="cs-CZ" sz="12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    -    </a:t>
            </a:r>
            <a:r>
              <a:rPr lang="en-US" sz="12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Distribution</a:t>
            </a:r>
            <a:r>
              <a:rPr lang="cs-CZ" sz="12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- </a:t>
            </a:r>
            <a:r>
              <a:rPr lang="en-US" sz="12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grid</a:t>
            </a:r>
          </a:p>
          <a:p>
            <a:r>
              <a:rPr lang="cs-CZ" sz="12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    -    BATTERY</a:t>
            </a:r>
          </a:p>
          <a:p>
            <a:r>
              <a:rPr lang="cs-CZ" sz="12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    -    V2G</a:t>
            </a:r>
          </a:p>
          <a:p>
            <a:r>
              <a:rPr lang="cs-CZ" sz="12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    -    P2 </a:t>
            </a:r>
            <a:r>
              <a:rPr lang="en-US" sz="12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Chemicals</a:t>
            </a:r>
          </a:p>
          <a:p>
            <a:r>
              <a:rPr lang="cs-CZ" sz="12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    -    P2 Hydrogen</a:t>
            </a:r>
          </a:p>
          <a:p>
            <a:r>
              <a:rPr lang="cs-CZ" sz="12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cs-CZ" sz="12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   -    e </a:t>
            </a:r>
            <a:r>
              <a:rPr lang="cs-CZ" sz="12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- </a:t>
            </a:r>
            <a:r>
              <a:rPr lang="cs-CZ" sz="12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mobility</a:t>
            </a:r>
          </a:p>
          <a:p>
            <a:r>
              <a:rPr lang="cs-CZ" sz="12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cs-CZ" sz="12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   -    g - mobility</a:t>
            </a:r>
          </a:p>
          <a:p>
            <a:r>
              <a:rPr lang="cs-CZ" sz="12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 </a:t>
            </a:r>
            <a:endParaRPr lang="en-US" sz="12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3" name="Obdélník 22"/>
          <p:cNvSpPr/>
          <p:nvPr/>
        </p:nvSpPr>
        <p:spPr>
          <a:xfrm>
            <a:off x="210447" y="6103308"/>
            <a:ext cx="9002405" cy="720843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1800" dirty="0" smtClean="0"/>
              <a:t>NG  -  ENERGY OUTPUT</a:t>
            </a:r>
            <a:endParaRPr lang="cs-CZ" sz="1800" dirty="0"/>
          </a:p>
        </p:txBody>
      </p:sp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4118449"/>
            <a:ext cx="1975612" cy="1955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9793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1043608" y="404664"/>
            <a:ext cx="6984776" cy="61195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HER</a:t>
            </a:r>
            <a:r>
              <a:rPr lang="en-US" dirty="0" smtClean="0"/>
              <a:t> – </a:t>
            </a:r>
            <a:r>
              <a:rPr lang="en-US" sz="2000" b="1" dirty="0" smtClean="0"/>
              <a:t>H</a:t>
            </a:r>
            <a:r>
              <a:rPr lang="en-US" dirty="0" smtClean="0"/>
              <a:t>ydrogen </a:t>
            </a:r>
            <a:r>
              <a:rPr lang="en-US" sz="2000" b="1" dirty="0" smtClean="0"/>
              <a:t>E</a:t>
            </a:r>
            <a:r>
              <a:rPr lang="en-US" dirty="0" smtClean="0"/>
              <a:t>volution </a:t>
            </a:r>
            <a:r>
              <a:rPr lang="en-US" sz="2000" b="1" dirty="0" smtClean="0"/>
              <a:t>R</a:t>
            </a:r>
            <a:r>
              <a:rPr lang="en-US" dirty="0" smtClean="0"/>
              <a:t>eaction</a:t>
            </a:r>
            <a:r>
              <a:rPr lang="cs-CZ" dirty="0" smtClean="0"/>
              <a:t>   </a:t>
            </a:r>
          </a:p>
          <a:p>
            <a:pPr algn="ctr"/>
            <a:r>
              <a:rPr lang="en-US" sz="1200" dirty="0" smtClean="0"/>
              <a:t>unique parallel reaction</a:t>
            </a:r>
            <a:r>
              <a:rPr lang="cs-CZ" sz="1200" dirty="0" smtClean="0"/>
              <a:t>s</a:t>
            </a:r>
            <a:endParaRPr lang="en-US" sz="12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084187"/>
            <a:ext cx="5328592" cy="1357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/>
          <p:cNvSpPr/>
          <p:nvPr/>
        </p:nvSpPr>
        <p:spPr>
          <a:xfrm>
            <a:off x="6228185" y="6589768"/>
            <a:ext cx="2592287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900" dirty="0">
                <a:hlinkClick r:id="rId4"/>
              </a:rPr>
              <a:t>https://</a:t>
            </a:r>
            <a:r>
              <a:rPr lang="cs-CZ" sz="900" dirty="0" smtClean="0">
                <a:hlinkClick r:id="rId4"/>
              </a:rPr>
              <a:t>www.mdpi.com/2076-3417/8/6/914/pdf </a:t>
            </a:r>
            <a:endParaRPr lang="cs-CZ" sz="900" dirty="0">
              <a:hlinkClick r:id="rId4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6553581" y="1133744"/>
            <a:ext cx="194149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200" dirty="0"/>
              <a:t>Ru</a:t>
            </a:r>
            <a:r>
              <a:rPr lang="cs-CZ" sz="1200" baseline="-25000" dirty="0"/>
              <a:t>2</a:t>
            </a:r>
            <a:r>
              <a:rPr lang="cs-CZ" sz="1200" dirty="0"/>
              <a:t> P </a:t>
            </a:r>
            <a:r>
              <a:rPr lang="cs-CZ" sz="1200" dirty="0" err="1" smtClean="0"/>
              <a:t>nanoparticles</a:t>
            </a:r>
            <a:endParaRPr lang="cs-CZ" sz="1200" dirty="0" smtClean="0"/>
          </a:p>
          <a:p>
            <a:r>
              <a:rPr lang="cs-CZ" sz="1200" dirty="0"/>
              <a:t>Ni</a:t>
            </a:r>
            <a:r>
              <a:rPr lang="cs-CZ" sz="1200" baseline="-25000" dirty="0"/>
              <a:t>5</a:t>
            </a:r>
            <a:r>
              <a:rPr lang="cs-CZ" sz="1200" dirty="0"/>
              <a:t>P</a:t>
            </a:r>
            <a:r>
              <a:rPr lang="cs-CZ" sz="1200" baseline="-25000" dirty="0"/>
              <a:t>4</a:t>
            </a:r>
            <a:r>
              <a:rPr lang="cs-CZ" sz="1200" dirty="0"/>
              <a:t> </a:t>
            </a:r>
            <a:r>
              <a:rPr lang="cs-CZ" sz="1200" dirty="0" err="1" smtClean="0"/>
              <a:t>microparticles</a:t>
            </a:r>
            <a:endParaRPr lang="cs-CZ" sz="1200" dirty="0" smtClean="0"/>
          </a:p>
          <a:p>
            <a:r>
              <a:rPr lang="cs-CZ" sz="1200" dirty="0"/>
              <a:t>single atom </a:t>
            </a:r>
            <a:r>
              <a:rPr lang="cs-CZ" sz="1200" dirty="0" err="1"/>
              <a:t>catalysts</a:t>
            </a:r>
            <a:r>
              <a:rPr lang="cs-CZ" sz="1200" dirty="0"/>
              <a:t> (</a:t>
            </a:r>
            <a:r>
              <a:rPr lang="cs-CZ" sz="1200" dirty="0" err="1"/>
              <a:t>SACs</a:t>
            </a:r>
            <a:r>
              <a:rPr lang="cs-CZ" sz="1200" dirty="0"/>
              <a:t>) </a:t>
            </a:r>
          </a:p>
        </p:txBody>
      </p:sp>
      <p:sp>
        <p:nvSpPr>
          <p:cNvPr id="9" name="Obdélník 8"/>
          <p:cNvSpPr/>
          <p:nvPr/>
        </p:nvSpPr>
        <p:spPr>
          <a:xfrm>
            <a:off x="971600" y="3284984"/>
            <a:ext cx="6984776" cy="47587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/>
              <a:t>Photocatalysts</a:t>
            </a:r>
            <a:r>
              <a:rPr lang="en-US" sz="2000" b="1" dirty="0" smtClean="0"/>
              <a:t> for solar water splitting (no electrolysis way)</a:t>
            </a:r>
            <a:endParaRPr lang="en-US" dirty="0" smtClean="0"/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3937" y="1916832"/>
            <a:ext cx="860553" cy="389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bdélník 5"/>
          <p:cNvSpPr/>
          <p:nvPr/>
        </p:nvSpPr>
        <p:spPr>
          <a:xfrm>
            <a:off x="2834128" y="2596333"/>
            <a:ext cx="2176405" cy="46166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cs-CZ" sz="1200" b="1" dirty="0"/>
              <a:t>HYDROGEN STORAGE   </a:t>
            </a:r>
            <a:endParaRPr lang="cs-CZ" sz="1200" b="1" dirty="0" smtClean="0"/>
          </a:p>
          <a:p>
            <a:pPr algn="ctr"/>
            <a:r>
              <a:rPr lang="cs-CZ" sz="1200" b="1" dirty="0" smtClean="0"/>
              <a:t>  </a:t>
            </a:r>
            <a:r>
              <a:rPr lang="cs-CZ" sz="1100" dirty="0"/>
              <a:t>1 l </a:t>
            </a:r>
            <a:r>
              <a:rPr lang="cs-CZ" sz="1100" dirty="0" err="1"/>
              <a:t>formic</a:t>
            </a:r>
            <a:r>
              <a:rPr lang="cs-CZ" sz="1100" dirty="0"/>
              <a:t> acid  = 590 l hydrogen</a:t>
            </a:r>
          </a:p>
        </p:txBody>
      </p:sp>
      <p:cxnSp>
        <p:nvCxnSpPr>
          <p:cNvPr id="8" name="Přímá spojnice se šipkou 7"/>
          <p:cNvCxnSpPr/>
          <p:nvPr/>
        </p:nvCxnSpPr>
        <p:spPr>
          <a:xfrm>
            <a:off x="3923928" y="2306436"/>
            <a:ext cx="0" cy="278554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8392" y="3933056"/>
            <a:ext cx="3902080" cy="2563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813" y="4026740"/>
            <a:ext cx="3305175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Obdélník 13"/>
          <p:cNvSpPr/>
          <p:nvPr/>
        </p:nvSpPr>
        <p:spPr>
          <a:xfrm>
            <a:off x="2483768" y="1916832"/>
            <a:ext cx="2664296" cy="38960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Obdélník 14"/>
          <p:cNvSpPr/>
          <p:nvPr/>
        </p:nvSpPr>
        <p:spPr>
          <a:xfrm>
            <a:off x="0" y="-101774"/>
            <a:ext cx="9190975" cy="695977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 smtClean="0"/>
              <a:t>                          TOP SCIENCE         </a:t>
            </a:r>
          </a:p>
          <a:p>
            <a:endParaRPr lang="en-US" sz="2400" dirty="0" smtClean="0"/>
          </a:p>
          <a:p>
            <a:r>
              <a:rPr lang="en-US" sz="2400" dirty="0" smtClean="0"/>
              <a:t>                                                  </a:t>
            </a:r>
            <a:r>
              <a:rPr lang="en-US" sz="3200" dirty="0" smtClean="0"/>
              <a:t>HYDROGEN  </a:t>
            </a:r>
          </a:p>
          <a:p>
            <a:endParaRPr lang="en-US" sz="3200" dirty="0" smtClean="0"/>
          </a:p>
          <a:p>
            <a:r>
              <a:rPr lang="en-US" sz="2000" dirty="0" smtClean="0"/>
              <a:t>                                            - HER ( Hydrogen Evolution Reaction)</a:t>
            </a:r>
          </a:p>
          <a:p>
            <a:r>
              <a:rPr lang="en-US" sz="2000" dirty="0" smtClean="0"/>
              <a:t>                                            - Storage HCOOH, NH</a:t>
            </a:r>
            <a:r>
              <a:rPr lang="en-US" sz="2000" baseline="-25000" dirty="0" smtClean="0"/>
              <a:t>3</a:t>
            </a:r>
            <a:r>
              <a:rPr lang="en-US" sz="2000" dirty="0" smtClean="0"/>
              <a:t>,…</a:t>
            </a:r>
          </a:p>
          <a:p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869337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4" grpId="0" animBg="1"/>
      <p:bldP spid="15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96" y="747418"/>
            <a:ext cx="9147494" cy="604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Nadpis 1"/>
          <p:cNvSpPr txBox="1">
            <a:spLocks/>
          </p:cNvSpPr>
          <p:nvPr/>
        </p:nvSpPr>
        <p:spPr>
          <a:xfrm>
            <a:off x="3990" y="-18256"/>
            <a:ext cx="2919513" cy="49492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 fontScale="6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700" b="1" dirty="0" smtClean="0">
                <a:latin typeface="+mn-lt"/>
              </a:rPr>
              <a:t>CO</a:t>
            </a:r>
            <a:r>
              <a:rPr lang="en-US" sz="2700" b="1" baseline="-25000" dirty="0" smtClean="0">
                <a:latin typeface="+mn-lt"/>
              </a:rPr>
              <a:t>2</a:t>
            </a:r>
            <a:r>
              <a:rPr lang="en-US" sz="2700" b="1" dirty="0" smtClean="0">
                <a:latin typeface="+mn-lt"/>
              </a:rPr>
              <a:t> VERIFICATION CENTRE</a:t>
            </a:r>
            <a:endParaRPr lang="cs-CZ" sz="2700" b="1" dirty="0" smtClean="0">
              <a:latin typeface="+mn-lt"/>
            </a:endParaRPr>
          </a:p>
          <a:p>
            <a:r>
              <a:rPr lang="cs-CZ" sz="2300" dirty="0" smtClean="0">
                <a:latin typeface="+mn-lt"/>
                <a:hlinkClick r:id="rId4"/>
              </a:rPr>
              <a:t>SCIENCE</a:t>
            </a:r>
            <a:r>
              <a:rPr lang="en-US" sz="2300" dirty="0" smtClean="0">
                <a:latin typeface="+mn-lt"/>
                <a:hlinkClick r:id="rId4"/>
              </a:rPr>
              <a:t>  </a:t>
            </a:r>
            <a:r>
              <a:rPr lang="cs-CZ" sz="2300" dirty="0" smtClean="0">
                <a:latin typeface="+mn-lt"/>
                <a:hlinkClick r:id="rId4"/>
              </a:rPr>
              <a:t>- R&amp;D&amp;I</a:t>
            </a:r>
            <a:endParaRPr lang="en-US" sz="2300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4118449"/>
            <a:ext cx="1975612" cy="1955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719" y="4913049"/>
            <a:ext cx="569559" cy="67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Obdélník 12"/>
          <p:cNvSpPr/>
          <p:nvPr/>
        </p:nvSpPr>
        <p:spPr>
          <a:xfrm>
            <a:off x="210447" y="6103308"/>
            <a:ext cx="9002405" cy="720843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1800" dirty="0" smtClean="0"/>
              <a:t>NG  -  ENERGY OUTPUT</a:t>
            </a:r>
            <a:endParaRPr lang="cs-CZ" sz="1800" dirty="0"/>
          </a:p>
        </p:txBody>
      </p:sp>
      <p:sp>
        <p:nvSpPr>
          <p:cNvPr id="15" name="Obdélník 14"/>
          <p:cNvSpPr/>
          <p:nvPr/>
        </p:nvSpPr>
        <p:spPr>
          <a:xfrm>
            <a:off x="1177381" y="2259612"/>
            <a:ext cx="792088" cy="3506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 smtClean="0"/>
              <a:t>Vanadium</a:t>
            </a:r>
          </a:p>
          <a:p>
            <a:pPr algn="ctr"/>
            <a:r>
              <a:rPr lang="en-US" sz="800" dirty="0" smtClean="0"/>
              <a:t>REDOX </a:t>
            </a:r>
          </a:p>
          <a:p>
            <a:pPr algn="ctr"/>
            <a:r>
              <a:rPr lang="en-US" sz="800" dirty="0" smtClean="0"/>
              <a:t>storage </a:t>
            </a:r>
            <a:endParaRPr lang="en-US" sz="800" dirty="0"/>
          </a:p>
        </p:txBody>
      </p:sp>
      <p:sp>
        <p:nvSpPr>
          <p:cNvPr id="5" name="Obdélník 4"/>
          <p:cNvSpPr/>
          <p:nvPr/>
        </p:nvSpPr>
        <p:spPr>
          <a:xfrm>
            <a:off x="2967972" y="1145437"/>
            <a:ext cx="6244879" cy="91346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NDGQs -Nitrogen-Doped Graphene Quantum dots</a:t>
            </a:r>
          </a:p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Liquid fuels </a:t>
            </a:r>
            <a:r>
              <a:rPr lang="cs-CZ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smtClean="0">
                <a:solidFill>
                  <a:schemeClr val="tx1"/>
                </a:solidFill>
              </a:rPr>
              <a:t>CH</a:t>
            </a:r>
            <a:r>
              <a:rPr lang="en-US" sz="1400" baseline="-25000" dirty="0" smtClean="0">
                <a:solidFill>
                  <a:schemeClr val="tx1"/>
                </a:solidFill>
              </a:rPr>
              <a:t>3</a:t>
            </a:r>
            <a:r>
              <a:rPr lang="en-US" sz="1400" dirty="0" smtClean="0">
                <a:solidFill>
                  <a:schemeClr val="tx1"/>
                </a:solidFill>
              </a:rPr>
              <a:t>CH</a:t>
            </a:r>
            <a:r>
              <a:rPr lang="en-US" sz="1400" baseline="-25000" dirty="0" smtClean="0">
                <a:solidFill>
                  <a:schemeClr val="tx1"/>
                </a:solidFill>
              </a:rPr>
              <a:t>2</a:t>
            </a:r>
            <a:r>
              <a:rPr lang="en-US" sz="1400" dirty="0" smtClean="0">
                <a:solidFill>
                  <a:schemeClr val="tx1"/>
                </a:solidFill>
              </a:rPr>
              <a:t>OH, C</a:t>
            </a:r>
            <a:r>
              <a:rPr lang="en-US" sz="1400" baseline="-25000" dirty="0" smtClean="0">
                <a:solidFill>
                  <a:schemeClr val="tx1"/>
                </a:solidFill>
              </a:rPr>
              <a:t>2</a:t>
            </a:r>
            <a:r>
              <a:rPr lang="en-US" sz="1400" dirty="0" smtClean="0">
                <a:solidFill>
                  <a:schemeClr val="tx1"/>
                </a:solidFill>
              </a:rPr>
              <a:t>H</a:t>
            </a:r>
            <a:r>
              <a:rPr lang="en-US" sz="1400" baseline="-25000" dirty="0" smtClean="0">
                <a:solidFill>
                  <a:schemeClr val="tx1"/>
                </a:solidFill>
              </a:rPr>
              <a:t>2</a:t>
            </a:r>
            <a:r>
              <a:rPr lang="en-US" sz="1400" dirty="0" smtClean="0">
                <a:solidFill>
                  <a:schemeClr val="tx1"/>
                </a:solidFill>
              </a:rPr>
              <a:t>,….. 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21" name="Obdélník 20"/>
          <p:cNvSpPr/>
          <p:nvPr/>
        </p:nvSpPr>
        <p:spPr>
          <a:xfrm>
            <a:off x="2967972" y="2058897"/>
            <a:ext cx="6181884" cy="79732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 smtClean="0">
                <a:solidFill>
                  <a:schemeClr val="tx1"/>
                </a:solidFill>
              </a:rPr>
              <a:t>Quantum     </a:t>
            </a:r>
            <a:r>
              <a:rPr lang="en-US" sz="1600" dirty="0" smtClean="0">
                <a:solidFill>
                  <a:schemeClr val="tx1"/>
                </a:solidFill>
              </a:rPr>
              <a:t>Photo - Engineered Catalysts</a:t>
            </a:r>
          </a:p>
          <a:p>
            <a:r>
              <a:rPr lang="en-US" sz="1600" dirty="0" smtClean="0">
                <a:solidFill>
                  <a:schemeClr val="tx1"/>
                </a:solidFill>
              </a:rPr>
              <a:t>                            Photo – electrochemical – H2 production</a:t>
            </a:r>
          </a:p>
          <a:p>
            <a:r>
              <a:rPr lang="en-US" sz="1600" dirty="0" smtClean="0">
                <a:solidFill>
                  <a:schemeClr val="tx1"/>
                </a:solidFill>
              </a:rPr>
              <a:t>                            Photolysis</a:t>
            </a:r>
            <a:endParaRPr lang="en-US" sz="1600" dirty="0">
              <a:solidFill>
                <a:schemeClr val="tx1"/>
              </a:solidFill>
            </a:endParaRPr>
          </a:p>
        </p:txBody>
      </p:sp>
      <p:pic>
        <p:nvPicPr>
          <p:cNvPr id="3074" name="Picture 2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1722" y="2132856"/>
            <a:ext cx="921271" cy="257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Obdélník 27"/>
          <p:cNvSpPr/>
          <p:nvPr/>
        </p:nvSpPr>
        <p:spPr>
          <a:xfrm>
            <a:off x="2988231" y="3717437"/>
            <a:ext cx="2663889" cy="9356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 smtClean="0">
              <a:solidFill>
                <a:schemeClr val="tx1"/>
              </a:solidFill>
            </a:endParaRPr>
          </a:p>
          <a:p>
            <a:pPr algn="ctr"/>
            <a:endParaRPr lang="en-US" sz="2000" b="1" dirty="0" smtClean="0">
              <a:solidFill>
                <a:schemeClr val="tx1"/>
              </a:solidFill>
            </a:endParaRPr>
          </a:p>
          <a:p>
            <a:pPr algn="ctr"/>
            <a:endParaRPr lang="en-US" sz="2000" b="1" dirty="0" smtClean="0">
              <a:solidFill>
                <a:schemeClr val="tx1"/>
              </a:solidFill>
            </a:endParaRPr>
          </a:p>
          <a:p>
            <a:pPr algn="ctr"/>
            <a:endParaRPr lang="en-US" sz="2000" b="1" dirty="0" smtClean="0">
              <a:solidFill>
                <a:schemeClr val="tx1"/>
              </a:solidFill>
            </a:endParaRPr>
          </a:p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 </a:t>
            </a:r>
          </a:p>
          <a:p>
            <a:pPr algn="ctr"/>
            <a:endParaRPr lang="en-US" sz="2000" b="1" dirty="0" smtClean="0">
              <a:solidFill>
                <a:schemeClr val="tx1"/>
              </a:solidFill>
            </a:endParaRPr>
          </a:p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 </a:t>
            </a:r>
          </a:p>
          <a:p>
            <a:pPr algn="ctr"/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395536" y="4653136"/>
            <a:ext cx="2425939" cy="141783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HER </a:t>
            </a:r>
            <a:r>
              <a:rPr lang="en-US" sz="1200" dirty="0" smtClean="0">
                <a:solidFill>
                  <a:schemeClr val="tx1"/>
                </a:solidFill>
              </a:rPr>
              <a:t>hydrogen evolution reaction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H</a:t>
            </a:r>
            <a:r>
              <a:rPr lang="en-US" baseline="-25000" dirty="0" smtClean="0">
                <a:solidFill>
                  <a:schemeClr val="tx1"/>
                </a:solidFill>
              </a:rPr>
              <a:t>2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cs-CZ" dirty="0" smtClean="0">
                <a:solidFill>
                  <a:schemeClr val="tx1"/>
                </a:solidFill>
              </a:rPr>
              <a:t>S</a:t>
            </a:r>
            <a:r>
              <a:rPr lang="en-US" dirty="0" err="1" smtClean="0">
                <a:solidFill>
                  <a:schemeClr val="tx1"/>
                </a:solidFill>
              </a:rPr>
              <a:t>torage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H</a:t>
            </a:r>
            <a:r>
              <a:rPr lang="en-US" baseline="-25000" dirty="0">
                <a:solidFill>
                  <a:schemeClr val="tx1"/>
                </a:solidFill>
              </a:rPr>
              <a:t>2 </a:t>
            </a:r>
            <a:r>
              <a:rPr lang="cs-CZ" baseline="-25000" dirty="0" smtClean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FUEL CELLS</a:t>
            </a:r>
            <a:endParaRPr lang="cs-CZ" dirty="0" smtClean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PEC</a:t>
            </a:r>
            <a:r>
              <a:rPr lang="cs-CZ" sz="1000" dirty="0" smtClean="0">
                <a:solidFill>
                  <a:schemeClr val="tx1"/>
                </a:solidFill>
              </a:rPr>
              <a:t>  </a:t>
            </a:r>
            <a:r>
              <a:rPr lang="cs-CZ" sz="1200" noProof="1" smtClean="0">
                <a:solidFill>
                  <a:schemeClr val="tx1"/>
                </a:solidFill>
              </a:rPr>
              <a:t>photo electrochemical  cells</a:t>
            </a:r>
          </a:p>
        </p:txBody>
      </p:sp>
      <p:sp>
        <p:nvSpPr>
          <p:cNvPr id="32" name="Obdélník 31"/>
          <p:cNvSpPr/>
          <p:nvPr/>
        </p:nvSpPr>
        <p:spPr>
          <a:xfrm>
            <a:off x="2965783" y="3496796"/>
            <a:ext cx="6178217" cy="575284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000" b="1" dirty="0" smtClean="0">
              <a:solidFill>
                <a:schemeClr val="tx1"/>
              </a:solidFill>
            </a:endParaRPr>
          </a:p>
          <a:p>
            <a:r>
              <a:rPr lang="en-US" sz="2000" b="1" dirty="0" smtClean="0">
                <a:solidFill>
                  <a:schemeClr val="tx1"/>
                </a:solidFill>
              </a:rPr>
              <a:t>             </a:t>
            </a:r>
          </a:p>
          <a:p>
            <a:r>
              <a:rPr lang="en-US" sz="2000" b="1" dirty="0" smtClean="0">
                <a:solidFill>
                  <a:schemeClr val="tx1"/>
                </a:solidFill>
              </a:rPr>
              <a:t>          </a:t>
            </a:r>
          </a:p>
          <a:p>
            <a:r>
              <a:rPr lang="en-US" sz="2000" b="1" dirty="0" smtClean="0">
                <a:solidFill>
                  <a:schemeClr val="tx1"/>
                </a:solidFill>
              </a:rPr>
              <a:t>         Thermomechanical, Plasmolysis,…</a:t>
            </a:r>
          </a:p>
          <a:p>
            <a:r>
              <a:rPr lang="en-US" sz="2000" b="1" dirty="0" smtClean="0">
                <a:solidFill>
                  <a:schemeClr val="tx1"/>
                </a:solidFill>
              </a:rPr>
              <a:t> </a:t>
            </a:r>
          </a:p>
          <a:p>
            <a:endParaRPr lang="en-US" sz="2000" b="1" dirty="0" smtClean="0">
              <a:solidFill>
                <a:schemeClr val="tx1"/>
              </a:solidFill>
            </a:endParaRPr>
          </a:p>
          <a:p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16" name="Obdélník 15"/>
          <p:cNvSpPr/>
          <p:nvPr/>
        </p:nvSpPr>
        <p:spPr>
          <a:xfrm>
            <a:off x="23303" y="1501527"/>
            <a:ext cx="2074516" cy="631329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b="1" dirty="0" smtClean="0">
                <a:solidFill>
                  <a:schemeClr val="tx1"/>
                </a:solidFill>
              </a:rPr>
              <a:t>CCS</a:t>
            </a:r>
            <a:r>
              <a:rPr lang="en-US" sz="800" noProof="1" smtClean="0">
                <a:solidFill>
                  <a:schemeClr val="tx1"/>
                </a:solidFill>
              </a:rPr>
              <a:t>  </a:t>
            </a:r>
            <a:r>
              <a:rPr lang="en-US" sz="1100" noProof="1" smtClean="0">
                <a:solidFill>
                  <a:schemeClr val="tx1"/>
                </a:solidFill>
              </a:rPr>
              <a:t>membrane  CO</a:t>
            </a:r>
            <a:r>
              <a:rPr lang="en-US" sz="1100" baseline="-25000" noProof="1" smtClean="0">
                <a:solidFill>
                  <a:schemeClr val="tx1"/>
                </a:solidFill>
              </a:rPr>
              <a:t>2</a:t>
            </a:r>
            <a:r>
              <a:rPr lang="en-US" sz="1100" noProof="1" smtClean="0">
                <a:solidFill>
                  <a:schemeClr val="tx1"/>
                </a:solidFill>
              </a:rPr>
              <a:t>/N</a:t>
            </a:r>
            <a:r>
              <a:rPr lang="en-US" sz="1100" baseline="-25000" noProof="1" smtClean="0">
                <a:solidFill>
                  <a:schemeClr val="tx1"/>
                </a:solidFill>
              </a:rPr>
              <a:t>2</a:t>
            </a:r>
            <a:endParaRPr lang="en-US" sz="1100" noProof="1" smtClean="0">
              <a:solidFill>
                <a:schemeClr val="tx1"/>
              </a:solidFill>
            </a:endParaRPr>
          </a:p>
          <a:p>
            <a:r>
              <a:rPr lang="en-US" sz="900" noProof="1" smtClean="0">
                <a:solidFill>
                  <a:schemeClr val="tx1"/>
                </a:solidFill>
              </a:rPr>
              <a:t> </a:t>
            </a:r>
            <a:r>
              <a:rPr lang="en-US" sz="1600" b="1" dirty="0" smtClean="0">
                <a:solidFill>
                  <a:schemeClr val="tx1"/>
                </a:solidFill>
              </a:rPr>
              <a:t>RES </a:t>
            </a:r>
            <a:r>
              <a:rPr lang="en-US" sz="1100" dirty="0" smtClean="0">
                <a:solidFill>
                  <a:schemeClr val="tx1"/>
                </a:solidFill>
              </a:rPr>
              <a:t>development</a:t>
            </a:r>
            <a:endParaRPr lang="en-US" sz="1100" b="1" dirty="0">
              <a:solidFill>
                <a:schemeClr val="tx1"/>
              </a:solidFill>
            </a:endParaRPr>
          </a:p>
        </p:txBody>
      </p:sp>
      <p:sp>
        <p:nvSpPr>
          <p:cNvPr id="29" name="Obdélník 28"/>
          <p:cNvSpPr/>
          <p:nvPr/>
        </p:nvSpPr>
        <p:spPr>
          <a:xfrm>
            <a:off x="2952953" y="2825263"/>
            <a:ext cx="6211737" cy="665799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000" b="1" dirty="0" smtClean="0">
              <a:solidFill>
                <a:schemeClr val="tx1"/>
              </a:solidFill>
            </a:endParaRPr>
          </a:p>
          <a:p>
            <a:endParaRPr lang="en-US" sz="2000" b="1" dirty="0" smtClean="0">
              <a:solidFill>
                <a:schemeClr val="tx1"/>
              </a:solidFill>
            </a:endParaRPr>
          </a:p>
          <a:p>
            <a:r>
              <a:rPr lang="en-US" sz="1600" dirty="0" smtClean="0">
                <a:solidFill>
                  <a:schemeClr val="tx1"/>
                </a:solidFill>
              </a:rPr>
              <a:t> Metabolic engineering,  PBE-Photo Bio Electrochemical systems,</a:t>
            </a:r>
          </a:p>
          <a:p>
            <a:r>
              <a:rPr lang="en-US" sz="1600" dirty="0" smtClean="0">
                <a:solidFill>
                  <a:schemeClr val="tx1"/>
                </a:solidFill>
              </a:rPr>
              <a:t> MES - Microbial Electro Synthesis</a:t>
            </a:r>
          </a:p>
          <a:p>
            <a:r>
              <a:rPr lang="en-US" sz="1200" dirty="0" smtClean="0">
                <a:solidFill>
                  <a:schemeClr val="tx1"/>
                </a:solidFill>
              </a:rPr>
              <a:t>bacteria interaction with electrodes by exchanging electrons, </a:t>
            </a:r>
            <a:endParaRPr lang="en-US" sz="1200" b="1" dirty="0" smtClean="0">
              <a:solidFill>
                <a:schemeClr val="tx1"/>
              </a:solidFill>
            </a:endParaRPr>
          </a:p>
          <a:p>
            <a:r>
              <a:rPr lang="en-US" sz="2000" b="1" dirty="0" smtClean="0">
                <a:solidFill>
                  <a:schemeClr val="tx1"/>
                </a:solidFill>
              </a:rPr>
              <a:t> </a:t>
            </a:r>
          </a:p>
          <a:p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2" name="Obdélník 1"/>
          <p:cNvSpPr/>
          <p:nvPr/>
        </p:nvSpPr>
        <p:spPr>
          <a:xfrm>
            <a:off x="2967972" y="751361"/>
            <a:ext cx="6219219" cy="394076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8" name="Obdélník 57"/>
          <p:cNvSpPr/>
          <p:nvPr/>
        </p:nvSpPr>
        <p:spPr>
          <a:xfrm>
            <a:off x="189321" y="3953758"/>
            <a:ext cx="1274425" cy="65119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300" noProof="1" smtClean="0">
                <a:solidFill>
                  <a:schemeClr val="tx1"/>
                </a:solidFill>
              </a:rPr>
              <a:t>P2A2P (NH</a:t>
            </a:r>
            <a:r>
              <a:rPr lang="cs-CZ" sz="1300" baseline="-25000" noProof="1" smtClean="0">
                <a:solidFill>
                  <a:schemeClr val="tx1"/>
                </a:solidFill>
              </a:rPr>
              <a:t>3</a:t>
            </a:r>
            <a:r>
              <a:rPr lang="cs-CZ" sz="1300" noProof="1" smtClean="0">
                <a:solidFill>
                  <a:schemeClr val="tx1"/>
                </a:solidFill>
              </a:rPr>
              <a:t>)</a:t>
            </a:r>
          </a:p>
          <a:p>
            <a:pPr algn="ctr"/>
            <a:r>
              <a:rPr lang="cs-CZ" sz="900" noProof="1" smtClean="0">
                <a:solidFill>
                  <a:schemeClr val="tx1"/>
                </a:solidFill>
              </a:rPr>
              <a:t>Ammonia economy</a:t>
            </a:r>
          </a:p>
          <a:p>
            <a:pPr algn="ctr"/>
            <a:endParaRPr lang="en-US" sz="1300" dirty="0">
              <a:solidFill>
                <a:schemeClr val="tx1"/>
              </a:solidFill>
            </a:endParaRPr>
          </a:p>
        </p:txBody>
      </p:sp>
      <p:sp>
        <p:nvSpPr>
          <p:cNvPr id="14" name="Obousměrná svislá šipka 13"/>
          <p:cNvSpPr/>
          <p:nvPr/>
        </p:nvSpPr>
        <p:spPr>
          <a:xfrm>
            <a:off x="755576" y="3807399"/>
            <a:ext cx="75921" cy="178279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2" name="Obdélník 61"/>
          <p:cNvSpPr/>
          <p:nvPr/>
        </p:nvSpPr>
        <p:spPr>
          <a:xfrm>
            <a:off x="14358" y="2132856"/>
            <a:ext cx="2138107" cy="1763682"/>
          </a:xfrm>
          <a:prstGeom prst="rect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400" b="1" baseline="-25000" dirty="0" smtClean="0"/>
          </a:p>
          <a:p>
            <a:r>
              <a:rPr lang="cs-CZ" sz="16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        </a:t>
            </a:r>
            <a:r>
              <a:rPr lang="en-US" sz="16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IN</a:t>
            </a:r>
            <a:r>
              <a:rPr lang="cs-CZ" sz="16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N</a:t>
            </a:r>
            <a:r>
              <a:rPr lang="en-US" sz="16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OVATION  </a:t>
            </a:r>
          </a:p>
          <a:p>
            <a:r>
              <a:rPr lang="cs-CZ" sz="10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 </a:t>
            </a:r>
            <a:r>
              <a:rPr lang="en-US" sz="9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SMART ELECTRICITY</a:t>
            </a:r>
            <a:r>
              <a:rPr lang="cs-CZ" sz="9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9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MANAGEMENT</a:t>
            </a:r>
            <a:endParaRPr lang="cs-CZ" sz="900" b="1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endParaRPr lang="cs-CZ" sz="5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r>
              <a:rPr lang="cs-CZ" sz="12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    -    </a:t>
            </a:r>
            <a:r>
              <a:rPr lang="en-US" sz="12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Distribution</a:t>
            </a:r>
            <a:r>
              <a:rPr lang="cs-CZ" sz="12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- </a:t>
            </a:r>
            <a:r>
              <a:rPr lang="en-US" sz="12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grid</a:t>
            </a:r>
          </a:p>
          <a:p>
            <a:r>
              <a:rPr lang="cs-CZ" sz="12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    -    BATTERY</a:t>
            </a:r>
          </a:p>
          <a:p>
            <a:r>
              <a:rPr lang="cs-CZ" sz="12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    -    V2G</a:t>
            </a:r>
          </a:p>
          <a:p>
            <a:r>
              <a:rPr lang="cs-CZ" sz="12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    -    P2 </a:t>
            </a:r>
            <a:r>
              <a:rPr lang="en-US" sz="12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Chemicals</a:t>
            </a:r>
          </a:p>
          <a:p>
            <a:r>
              <a:rPr lang="cs-CZ" sz="12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    -    P2 Hydrogen</a:t>
            </a:r>
          </a:p>
          <a:p>
            <a:r>
              <a:rPr lang="cs-CZ" sz="12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cs-CZ" sz="12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   -    e </a:t>
            </a:r>
            <a:r>
              <a:rPr lang="cs-CZ" sz="12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- </a:t>
            </a:r>
            <a:r>
              <a:rPr lang="cs-CZ" sz="12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mobility</a:t>
            </a:r>
          </a:p>
          <a:p>
            <a:r>
              <a:rPr lang="cs-CZ" sz="12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cs-CZ" sz="12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   -    g - mobility</a:t>
            </a:r>
          </a:p>
          <a:p>
            <a:r>
              <a:rPr lang="cs-CZ" sz="12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 </a:t>
            </a:r>
            <a:endParaRPr lang="en-US" sz="12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0" name="Obdélník 39"/>
          <p:cNvSpPr/>
          <p:nvPr/>
        </p:nvSpPr>
        <p:spPr>
          <a:xfrm>
            <a:off x="2980614" y="-6500"/>
            <a:ext cx="6155769" cy="483172"/>
          </a:xfrm>
          <a:prstGeom prst="rect">
            <a:avLst/>
          </a:prstGeom>
          <a:solidFill>
            <a:schemeClr val="bg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Vegetal ecosystem role in CO2 capture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847" y="4356643"/>
            <a:ext cx="1253299" cy="191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" name="Obousměrná svislá šipka 46"/>
          <p:cNvSpPr/>
          <p:nvPr/>
        </p:nvSpPr>
        <p:spPr>
          <a:xfrm>
            <a:off x="738675" y="4489932"/>
            <a:ext cx="75921" cy="178279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04410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62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738" y="-23259"/>
            <a:ext cx="9156508" cy="6349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/>
          <p:cNvSpPr/>
          <p:nvPr/>
        </p:nvSpPr>
        <p:spPr>
          <a:xfrm>
            <a:off x="-46975" y="-101774"/>
            <a:ext cx="9190975" cy="695977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 smtClean="0"/>
              <a:t>                         TOP SCIENCE         </a:t>
            </a:r>
          </a:p>
          <a:p>
            <a:endParaRPr lang="en-US" sz="2400" dirty="0" smtClean="0"/>
          </a:p>
          <a:p>
            <a:r>
              <a:rPr lang="en-US" sz="2400" dirty="0" smtClean="0"/>
              <a:t>                </a:t>
            </a:r>
            <a:r>
              <a:rPr lang="en-US" sz="2800" dirty="0" smtClean="0"/>
              <a:t>Create connected energy management system  </a:t>
            </a:r>
          </a:p>
          <a:p>
            <a:endParaRPr lang="en-US" sz="3200" dirty="0" smtClean="0"/>
          </a:p>
          <a:p>
            <a:r>
              <a:rPr lang="en-US" sz="2000" dirty="0" smtClean="0"/>
              <a:t>          RES – Power distribution (storage) – H2 – Chemicals – Fuels – Grid  - on time</a:t>
            </a:r>
          </a:p>
        </p:txBody>
      </p:sp>
    </p:spTree>
    <p:extLst>
      <p:ext uri="{BB962C8B-B14F-4D97-AF65-F5344CB8AC3E}">
        <p14:creationId xmlns:p14="http://schemas.microsoft.com/office/powerpoint/2010/main" val="688635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290" y="620688"/>
            <a:ext cx="9029700" cy="602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Nadpis 1"/>
          <p:cNvSpPr txBox="1">
            <a:spLocks/>
          </p:cNvSpPr>
          <p:nvPr/>
        </p:nvSpPr>
        <p:spPr>
          <a:xfrm>
            <a:off x="7980" y="0"/>
            <a:ext cx="9140010" cy="49492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700" b="1" dirty="0" smtClean="0">
                <a:latin typeface="+mn-lt"/>
              </a:rPr>
              <a:t>CO</a:t>
            </a:r>
            <a:r>
              <a:rPr lang="en-US" sz="2700" b="1" baseline="-25000" dirty="0" smtClean="0">
                <a:latin typeface="+mn-lt"/>
              </a:rPr>
              <a:t>2</a:t>
            </a:r>
            <a:r>
              <a:rPr lang="en-US" sz="2700" b="1" dirty="0" smtClean="0">
                <a:latin typeface="+mn-lt"/>
              </a:rPr>
              <a:t> VERIFICATION CENTRE  -</a:t>
            </a:r>
            <a:r>
              <a:rPr lang="en-US" sz="2100" dirty="0" smtClean="0"/>
              <a:t> FUNDAMENTS for GREEN CARBON INDUSTRY </a:t>
            </a:r>
            <a:endParaRPr lang="en-US" sz="2700" b="1" dirty="0"/>
          </a:p>
        </p:txBody>
      </p:sp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9025" y="588741"/>
            <a:ext cx="6000401" cy="59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7470" y="2114260"/>
            <a:ext cx="6001956" cy="306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9025" y="1139981"/>
            <a:ext cx="6000401" cy="368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9025" y="1508041"/>
            <a:ext cx="6006454" cy="606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2" name="Picture 14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7470" y="2420888"/>
            <a:ext cx="6001956" cy="291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Obdélník 35"/>
          <p:cNvSpPr/>
          <p:nvPr/>
        </p:nvSpPr>
        <p:spPr>
          <a:xfrm>
            <a:off x="3107469" y="4208206"/>
            <a:ext cx="3480755" cy="265963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900" noProof="1" smtClean="0"/>
              <a:t>VŠCHT.Lab nízkoteplotního plazmatu   doc. Ing. Vladimír Scholtz, Ph.D.</a:t>
            </a:r>
            <a:endParaRPr lang="cs-CZ" sz="900" noProof="1"/>
          </a:p>
        </p:txBody>
      </p:sp>
      <p:sp>
        <p:nvSpPr>
          <p:cNvPr id="39" name="Obdélník 38"/>
          <p:cNvSpPr/>
          <p:nvPr/>
        </p:nvSpPr>
        <p:spPr>
          <a:xfrm>
            <a:off x="3109025" y="4463424"/>
            <a:ext cx="3480755" cy="265963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900" dirty="0" smtClean="0"/>
              <a:t>VŠB TUO </a:t>
            </a:r>
            <a:r>
              <a:rPr lang="en-US" sz="900" dirty="0"/>
              <a:t>Faculty of Materials Science and </a:t>
            </a:r>
            <a:r>
              <a:rPr lang="en-US" sz="900" dirty="0" smtClean="0"/>
              <a:t>Technology</a:t>
            </a:r>
            <a:endParaRPr lang="en-US" sz="900" dirty="0"/>
          </a:p>
        </p:txBody>
      </p:sp>
      <p:sp>
        <p:nvSpPr>
          <p:cNvPr id="15" name="Obdélník 14"/>
          <p:cNvSpPr/>
          <p:nvPr/>
        </p:nvSpPr>
        <p:spPr>
          <a:xfrm>
            <a:off x="2051720" y="6165304"/>
            <a:ext cx="6480720" cy="265963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200" b="1" dirty="0" smtClean="0"/>
              <a:t>NG </a:t>
            </a:r>
            <a:r>
              <a:rPr lang="cs-CZ" sz="900" dirty="0" smtClean="0"/>
              <a:t>  -   EON, ČEZ, ČEPS,  </a:t>
            </a:r>
            <a:r>
              <a:rPr lang="en-US" sz="900" noProof="1"/>
              <a:t>innogy </a:t>
            </a:r>
            <a:r>
              <a:rPr lang="en-US" sz="900" dirty="0"/>
              <a:t>Gas </a:t>
            </a:r>
            <a:r>
              <a:rPr lang="en-US" sz="900" dirty="0" smtClean="0"/>
              <a:t>Storage</a:t>
            </a:r>
            <a:r>
              <a:rPr lang="cs-CZ" sz="900" dirty="0" smtClean="0"/>
              <a:t> , MND , SPP Bohemia</a:t>
            </a:r>
            <a:endParaRPr lang="cs-CZ" sz="900" dirty="0"/>
          </a:p>
        </p:txBody>
      </p:sp>
      <p:sp>
        <p:nvSpPr>
          <p:cNvPr id="16" name="Obdélník 15"/>
          <p:cNvSpPr/>
          <p:nvPr/>
        </p:nvSpPr>
        <p:spPr>
          <a:xfrm>
            <a:off x="105037" y="1590620"/>
            <a:ext cx="2103443" cy="591386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200" b="1" noProof="1" smtClean="0"/>
              <a:t>CO2</a:t>
            </a:r>
            <a:r>
              <a:rPr lang="cs-CZ" sz="1200" noProof="1" smtClean="0"/>
              <a:t> </a:t>
            </a:r>
            <a:r>
              <a:rPr lang="cs-CZ" sz="900" noProof="1" smtClean="0"/>
              <a:t> - ČEZ, EON, EPH, </a:t>
            </a:r>
          </a:p>
          <a:p>
            <a:r>
              <a:rPr lang="cs-CZ" sz="900" noProof="1" smtClean="0"/>
              <a:t>Třinecké železárny</a:t>
            </a:r>
          </a:p>
          <a:p>
            <a:r>
              <a:rPr lang="cs-CZ" sz="900" noProof="1" smtClean="0"/>
              <a:t>Acelor Mital, Lafarge, ….</a:t>
            </a:r>
            <a:endParaRPr lang="cs-CZ" sz="900" noProof="1"/>
          </a:p>
        </p:txBody>
      </p:sp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38912"/>
            <a:ext cx="24384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9140" y="2701766"/>
            <a:ext cx="6038850" cy="73471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7469" y="4772164"/>
            <a:ext cx="3471913" cy="849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37" y="2216813"/>
            <a:ext cx="2072556" cy="1767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9140" y="3436478"/>
            <a:ext cx="6000286" cy="77172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941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9" grpId="0" animBg="1"/>
      <p:bldP spid="15" grpId="0" animBg="1"/>
      <p:bldP spid="16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>
          <a:xfrm>
            <a:off x="3990" y="-18256"/>
            <a:ext cx="9144000" cy="56693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 fontScale="8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400" b="1" dirty="0" smtClean="0"/>
              <a:t>G</a:t>
            </a:r>
            <a:r>
              <a:rPr lang="cs-CZ" sz="3400" b="1" dirty="0" smtClean="0"/>
              <a:t>OALS </a:t>
            </a:r>
            <a:r>
              <a:rPr lang="en-US" sz="2400" b="1" dirty="0" smtClean="0"/>
              <a:t> -  VERIFICATION CENTER of CO</a:t>
            </a:r>
            <a:r>
              <a:rPr lang="en-US" sz="2400" b="1" baseline="-25000" dirty="0" smtClean="0"/>
              <a:t>2</a:t>
            </a:r>
            <a:r>
              <a:rPr lang="en-US" sz="2400" b="1" dirty="0" smtClean="0"/>
              <a:t> TRANSFORMATION</a:t>
            </a:r>
            <a:r>
              <a:rPr lang="cs-CZ" sz="2400" b="1" dirty="0" smtClean="0"/>
              <a:t>S in CZECH REPUBLIC</a:t>
            </a:r>
            <a:endParaRPr lang="en-US" sz="2400" b="1" dirty="0"/>
          </a:p>
        </p:txBody>
      </p:sp>
      <p:sp>
        <p:nvSpPr>
          <p:cNvPr id="3" name="Nadpis 1"/>
          <p:cNvSpPr txBox="1">
            <a:spLocks/>
          </p:cNvSpPr>
          <p:nvPr/>
        </p:nvSpPr>
        <p:spPr>
          <a:xfrm>
            <a:off x="0" y="654498"/>
            <a:ext cx="9147990" cy="126862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 algn="l">
              <a:buFontTx/>
              <a:buAutoNum type="arabicPeriod"/>
            </a:pPr>
            <a:r>
              <a:rPr lang="en-US" sz="2000" b="1" dirty="0" smtClean="0"/>
              <a:t>POLITICAL</a:t>
            </a:r>
            <a:r>
              <a:rPr lang="en-US" sz="2000" dirty="0" smtClean="0"/>
              <a:t>    -  Reaction to IPCC  </a:t>
            </a:r>
            <a:r>
              <a:rPr lang="en-US" sz="1400" dirty="0" smtClean="0"/>
              <a:t>(aiming science to CO</a:t>
            </a:r>
            <a:r>
              <a:rPr lang="en-US" sz="1400" baseline="-25000" dirty="0" smtClean="0"/>
              <a:t>2</a:t>
            </a:r>
            <a:r>
              <a:rPr lang="en-US" sz="1400" dirty="0" smtClean="0"/>
              <a:t> due to Paris agreement results)</a:t>
            </a:r>
          </a:p>
          <a:p>
            <a:pPr algn="l"/>
            <a:r>
              <a:rPr lang="en-US" sz="2400" dirty="0" smtClean="0"/>
              <a:t>                          - </a:t>
            </a:r>
            <a:r>
              <a:rPr lang="en-US" sz="2000" dirty="0" smtClean="0"/>
              <a:t>Czech Republic  FIRST PLACE position - industry  </a:t>
            </a:r>
            <a:r>
              <a:rPr lang="en-US" sz="1400" dirty="0" smtClean="0"/>
              <a:t>(share per head in EU)</a:t>
            </a:r>
          </a:p>
          <a:p>
            <a:pPr algn="l"/>
            <a:r>
              <a:rPr lang="en-US" sz="1400" dirty="0" smtClean="0"/>
              <a:t>                                             </a:t>
            </a:r>
            <a:r>
              <a:rPr lang="en-US" sz="2000" dirty="0" smtClean="0"/>
              <a:t>- </a:t>
            </a:r>
            <a:r>
              <a:rPr lang="en-US" sz="1400" dirty="0" smtClean="0"/>
              <a:t> </a:t>
            </a:r>
            <a:r>
              <a:rPr lang="en-US" sz="2000" dirty="0" smtClean="0"/>
              <a:t>Long term Czech chemical history and science background</a:t>
            </a:r>
          </a:p>
          <a:p>
            <a:pPr algn="l"/>
            <a:r>
              <a:rPr lang="en-US" sz="2000" dirty="0" smtClean="0"/>
              <a:t>                               -  Czech Republic - geographical focus point of EU</a:t>
            </a:r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24894" y="2060848"/>
            <a:ext cx="9147990" cy="86409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000" b="1" dirty="0" smtClean="0"/>
              <a:t>2.  SYSTEMATIZATION </a:t>
            </a:r>
          </a:p>
          <a:p>
            <a:pPr lvl="0" algn="l"/>
            <a:r>
              <a:rPr lang="en-US" sz="2400" dirty="0" smtClean="0"/>
              <a:t>   </a:t>
            </a:r>
            <a:r>
              <a:rPr lang="en-US" sz="2000" dirty="0" smtClean="0"/>
              <a:t>  Pilot (demo) R&amp;D projects </a:t>
            </a:r>
            <a:r>
              <a:rPr lang="en-US" sz="1200" dirty="0" smtClean="0"/>
              <a:t>(founded by EU) </a:t>
            </a:r>
            <a:r>
              <a:rPr lang="en-US" sz="2000" dirty="0" smtClean="0"/>
              <a:t>concentration in one place</a:t>
            </a:r>
            <a:r>
              <a:rPr lang="en-US" sz="1000" dirty="0" smtClean="0"/>
              <a:t>    </a:t>
            </a:r>
          </a:p>
          <a:p>
            <a:pPr lvl="0" algn="l"/>
            <a:r>
              <a:rPr lang="en-US" sz="800" dirty="0" smtClean="0"/>
              <a:t>              </a:t>
            </a:r>
            <a:r>
              <a:rPr lang="en-US" sz="1200" dirty="0" smtClean="0"/>
              <a:t>(R&amp;D history,  outlook ,  pathways upscale, LCA, effectivity, advantage-disadvantage of  particular   routs, social impact, bottlenecks…)</a:t>
            </a: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-3991" y="4077072"/>
            <a:ext cx="9147991" cy="93357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000" b="1" dirty="0" smtClean="0"/>
              <a:t>4.  EDUCATION - EXPOSITION </a:t>
            </a:r>
          </a:p>
          <a:p>
            <a:pPr lvl="0" algn="l"/>
            <a:r>
              <a:rPr lang="en-US" sz="2400" dirty="0" smtClean="0"/>
              <a:t>     </a:t>
            </a:r>
            <a:r>
              <a:rPr lang="en-US" sz="2000" dirty="0" smtClean="0"/>
              <a:t>Running  </a:t>
            </a:r>
            <a:r>
              <a:rPr lang="en-US" sz="1200" dirty="0" smtClean="0"/>
              <a:t>(and upcoming)  </a:t>
            </a:r>
            <a:r>
              <a:rPr lang="en-US" sz="2000" dirty="0" smtClean="0"/>
              <a:t>pathways demonstration  =  </a:t>
            </a:r>
            <a:r>
              <a:rPr lang="en-US" sz="2000" b="1" dirty="0" smtClean="0"/>
              <a:t>EU CO</a:t>
            </a:r>
            <a:r>
              <a:rPr lang="en-US" sz="2000" b="1" baseline="-25000" dirty="0" smtClean="0"/>
              <a:t>2</a:t>
            </a:r>
            <a:r>
              <a:rPr lang="en-US" sz="2000" b="1" dirty="0" smtClean="0"/>
              <a:t> policy </a:t>
            </a:r>
            <a:r>
              <a:rPr lang="en-US" sz="1800" b="1" dirty="0" smtClean="0"/>
              <a:t>- shop window</a:t>
            </a:r>
          </a:p>
          <a:p>
            <a:pPr lvl="0" algn="l"/>
            <a:r>
              <a:rPr lang="en-US" sz="1400" dirty="0" smtClean="0"/>
              <a:t>        </a:t>
            </a:r>
            <a:r>
              <a:rPr lang="en-US" sz="1200" dirty="0" smtClean="0"/>
              <a:t>(involve students, public - excursion,… running transformation in reality and audio-video program about next CO</a:t>
            </a:r>
            <a:r>
              <a:rPr lang="en-US" sz="1200" baseline="-25000" dirty="0" smtClean="0"/>
              <a:t>2</a:t>
            </a:r>
            <a:r>
              <a:rPr lang="en-US" sz="1200" dirty="0" smtClean="0"/>
              <a:t> pathway potential )</a:t>
            </a:r>
          </a:p>
        </p:txBody>
      </p:sp>
      <p:sp>
        <p:nvSpPr>
          <p:cNvPr id="7" name="Nadpis 1"/>
          <p:cNvSpPr txBox="1">
            <a:spLocks/>
          </p:cNvSpPr>
          <p:nvPr/>
        </p:nvSpPr>
        <p:spPr>
          <a:xfrm>
            <a:off x="-3991" y="5157192"/>
            <a:ext cx="9144001" cy="50405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000" b="1" dirty="0" smtClean="0"/>
              <a:t>5</a:t>
            </a:r>
            <a:r>
              <a:rPr lang="en-US" sz="2000" b="1" dirty="0" smtClean="0"/>
              <a:t>.  R&amp;D – small scale testing FLEXIB</a:t>
            </a:r>
            <a:r>
              <a:rPr lang="cs-CZ" sz="2000" b="1" dirty="0" smtClean="0"/>
              <a:t>ILITY </a:t>
            </a:r>
            <a:r>
              <a:rPr lang="en-US" sz="2000" dirty="0" smtClean="0"/>
              <a:t> </a:t>
            </a:r>
            <a:r>
              <a:rPr lang="en-US" sz="1400" dirty="0" smtClean="0"/>
              <a:t>(impurities, effectivity, catalytic issues, clones, ... ) </a:t>
            </a:r>
          </a:p>
        </p:txBody>
      </p:sp>
      <p:sp>
        <p:nvSpPr>
          <p:cNvPr id="8" name="Nadpis 1"/>
          <p:cNvSpPr txBox="1">
            <a:spLocks/>
          </p:cNvSpPr>
          <p:nvPr/>
        </p:nvSpPr>
        <p:spPr>
          <a:xfrm>
            <a:off x="24894" y="3068960"/>
            <a:ext cx="9147990" cy="86409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000" b="1" dirty="0" smtClean="0"/>
              <a:t>3. Confrontation/competition</a:t>
            </a:r>
            <a:r>
              <a:rPr lang="en-US" sz="2000" dirty="0" smtClean="0"/>
              <a:t> between different pathways</a:t>
            </a:r>
          </a:p>
          <a:p>
            <a:pPr algn="l"/>
            <a:r>
              <a:rPr lang="en-US" sz="1400" dirty="0" smtClean="0"/>
              <a:t>         </a:t>
            </a:r>
            <a:r>
              <a:rPr lang="en-US" sz="1400" b="1" dirty="0" smtClean="0"/>
              <a:t>GWI</a:t>
            </a:r>
            <a:r>
              <a:rPr lang="en-US" sz="1400" dirty="0" smtClean="0"/>
              <a:t> - (Global Warming Impact)       </a:t>
            </a:r>
            <a:r>
              <a:rPr lang="en-US" sz="1400" b="1" dirty="0" smtClean="0"/>
              <a:t>RMI</a:t>
            </a:r>
            <a:r>
              <a:rPr lang="en-US" sz="1400" dirty="0" smtClean="0"/>
              <a:t> - (Raw material input)    </a:t>
            </a:r>
            <a:r>
              <a:rPr lang="en-US" sz="1400" b="1" dirty="0" smtClean="0"/>
              <a:t>TMR</a:t>
            </a:r>
            <a:r>
              <a:rPr lang="en-US" sz="1400" dirty="0" smtClean="0"/>
              <a:t> - (Total material input) </a:t>
            </a:r>
          </a:p>
          <a:p>
            <a:pPr algn="l"/>
            <a:r>
              <a:rPr lang="en-US" sz="1400" dirty="0" smtClean="0"/>
              <a:t>         </a:t>
            </a:r>
            <a:r>
              <a:rPr lang="en-US" sz="1400" b="1" dirty="0" smtClean="0"/>
              <a:t>CED</a:t>
            </a:r>
            <a:r>
              <a:rPr lang="en-US" sz="1400" dirty="0" smtClean="0"/>
              <a:t> - (Cumulative energy demand)   </a:t>
            </a:r>
            <a:r>
              <a:rPr lang="en-US" sz="1400" b="1" dirty="0" smtClean="0"/>
              <a:t>WI</a:t>
            </a:r>
            <a:r>
              <a:rPr lang="en-US" sz="1400" dirty="0" smtClean="0"/>
              <a:t>   - (water input)   </a:t>
            </a:r>
            <a:r>
              <a:rPr lang="en-US" sz="1400" b="1" dirty="0" smtClean="0"/>
              <a:t>CTE</a:t>
            </a:r>
            <a:r>
              <a:rPr lang="en-US" sz="1400" dirty="0" smtClean="0"/>
              <a:t>- (Carbon transfer efficiency)  …… Upscale Limits, Economy</a:t>
            </a:r>
            <a:endParaRPr lang="en-US" sz="1400" dirty="0"/>
          </a:p>
        </p:txBody>
      </p:sp>
      <p:sp>
        <p:nvSpPr>
          <p:cNvPr id="9" name="Nadpis 1"/>
          <p:cNvSpPr txBox="1">
            <a:spLocks/>
          </p:cNvSpPr>
          <p:nvPr/>
        </p:nvSpPr>
        <p:spPr>
          <a:xfrm>
            <a:off x="24894" y="5733256"/>
            <a:ext cx="9144001" cy="112474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000" b="1" dirty="0" smtClean="0"/>
              <a:t>6. Czech know-how   </a:t>
            </a:r>
            <a:r>
              <a:rPr lang="en-US" sz="2000" dirty="0" smtClean="0">
                <a:solidFill>
                  <a:srgbClr val="FF0000"/>
                </a:solidFill>
              </a:rPr>
              <a:t>INNOVATIVE - </a:t>
            </a:r>
            <a:r>
              <a:rPr lang="en-US" sz="2000" b="1" dirty="0" smtClean="0"/>
              <a:t> </a:t>
            </a:r>
            <a:r>
              <a:rPr lang="en-US" sz="2000" dirty="0" smtClean="0">
                <a:solidFill>
                  <a:srgbClr val="FF0000"/>
                </a:solidFill>
              </a:rPr>
              <a:t>Smart managing </a:t>
            </a:r>
          </a:p>
          <a:p>
            <a:pPr algn="l"/>
            <a:r>
              <a:rPr lang="en-US" sz="1600" dirty="0" smtClean="0"/>
              <a:t>  6.1. Competitive products for chemical industry and transport</a:t>
            </a:r>
          </a:p>
          <a:p>
            <a:pPr algn="l"/>
            <a:r>
              <a:rPr lang="en-US" sz="1600" dirty="0" smtClean="0"/>
              <a:t>  6.2.</a:t>
            </a:r>
            <a:r>
              <a:rPr lang="en-US" sz="1600" dirty="0" smtClean="0">
                <a:solidFill>
                  <a:srgbClr val="FF0000"/>
                </a:solidFill>
              </a:rPr>
              <a:t> </a:t>
            </a:r>
            <a:r>
              <a:rPr lang="en-US" sz="1600" dirty="0" smtClean="0"/>
              <a:t>Optimization relations  </a:t>
            </a:r>
          </a:p>
          <a:p>
            <a:pPr algn="l"/>
            <a:r>
              <a:rPr lang="en-US" sz="1600" dirty="0" smtClean="0"/>
              <a:t>                    </a:t>
            </a:r>
            <a:r>
              <a:rPr lang="en-US" sz="1800" b="1" dirty="0" smtClean="0">
                <a:solidFill>
                  <a:srgbClr val="FF0000"/>
                </a:solidFill>
              </a:rPr>
              <a:t>RES - POWER distribution - H2 - CHEMICALS - FUELS - grid connection on time</a:t>
            </a:r>
          </a:p>
        </p:txBody>
      </p:sp>
    </p:spTree>
    <p:extLst>
      <p:ext uri="{BB962C8B-B14F-4D97-AF65-F5344CB8AC3E}">
        <p14:creationId xmlns:p14="http://schemas.microsoft.com/office/powerpoint/2010/main" val="2997742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>
          <a:xfrm>
            <a:off x="3990" y="-18256"/>
            <a:ext cx="9144000" cy="56693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 fontScale="8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400" b="1" dirty="0" smtClean="0"/>
              <a:t>G</a:t>
            </a:r>
            <a:r>
              <a:rPr lang="cs-CZ" sz="3400" b="1" dirty="0" smtClean="0"/>
              <a:t>OALS </a:t>
            </a:r>
            <a:r>
              <a:rPr lang="en-US" sz="2400" b="1" dirty="0" smtClean="0"/>
              <a:t> -  VERIFICATION CENTER of CO</a:t>
            </a:r>
            <a:r>
              <a:rPr lang="en-US" sz="2400" b="1" baseline="-25000" dirty="0" smtClean="0"/>
              <a:t>2</a:t>
            </a:r>
            <a:r>
              <a:rPr lang="en-US" sz="2400" b="1" dirty="0" smtClean="0"/>
              <a:t> TRANSFORMATION</a:t>
            </a:r>
            <a:r>
              <a:rPr lang="cs-CZ" sz="2400" b="1" dirty="0" smtClean="0"/>
              <a:t>S in CZECH REPUBLIC</a:t>
            </a:r>
            <a:endParaRPr lang="en-US" sz="2400" b="1" dirty="0"/>
          </a:p>
        </p:txBody>
      </p:sp>
      <p:sp>
        <p:nvSpPr>
          <p:cNvPr id="3" name="Nadpis 1"/>
          <p:cNvSpPr txBox="1">
            <a:spLocks/>
          </p:cNvSpPr>
          <p:nvPr/>
        </p:nvSpPr>
        <p:spPr>
          <a:xfrm>
            <a:off x="5985" y="598339"/>
            <a:ext cx="9140009" cy="5970622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000" b="1" dirty="0" smtClean="0">
                <a:solidFill>
                  <a:schemeClr val="bg1"/>
                </a:solidFill>
              </a:rPr>
              <a:t>Český národní zájem (cíle) :</a:t>
            </a:r>
          </a:p>
          <a:p>
            <a:pPr algn="l"/>
            <a:endParaRPr lang="cs-CZ" sz="2000" b="1" dirty="0" smtClean="0">
              <a:solidFill>
                <a:schemeClr val="bg1"/>
              </a:solidFill>
            </a:endParaRPr>
          </a:p>
          <a:p>
            <a:pPr algn="l"/>
            <a:r>
              <a:rPr lang="cs-CZ" sz="2000" dirty="0" smtClean="0">
                <a:solidFill>
                  <a:schemeClr val="bg1"/>
                </a:solidFill>
              </a:rPr>
              <a:t>          </a:t>
            </a:r>
            <a:r>
              <a:rPr lang="en-US" sz="2000" dirty="0" smtClean="0">
                <a:solidFill>
                  <a:schemeClr val="bg1"/>
                </a:solidFill>
              </a:rPr>
              <a:t>        </a:t>
            </a:r>
            <a:r>
              <a:rPr lang="cs-CZ" sz="2000" dirty="0" smtClean="0">
                <a:solidFill>
                  <a:schemeClr val="bg1"/>
                </a:solidFill>
              </a:rPr>
              <a:t>1. Zapojení české vědy do první ligy výzkumu CO</a:t>
            </a:r>
            <a:r>
              <a:rPr lang="cs-CZ" sz="2000" baseline="-25000" dirty="0" smtClean="0">
                <a:solidFill>
                  <a:schemeClr val="bg1"/>
                </a:solidFill>
              </a:rPr>
              <a:t>2</a:t>
            </a:r>
            <a:r>
              <a:rPr lang="cs-CZ" sz="2000" dirty="0" smtClean="0">
                <a:solidFill>
                  <a:schemeClr val="bg1"/>
                </a:solidFill>
              </a:rPr>
              <a:t> v Evropě</a:t>
            </a:r>
          </a:p>
          <a:p>
            <a:pPr algn="l"/>
            <a:endParaRPr lang="cs-CZ" sz="900" dirty="0" smtClean="0">
              <a:solidFill>
                <a:schemeClr val="bg1"/>
              </a:solidFill>
            </a:endParaRPr>
          </a:p>
          <a:p>
            <a:pPr algn="l"/>
            <a:r>
              <a:rPr lang="cs-CZ" sz="2000" dirty="0" smtClean="0">
                <a:solidFill>
                  <a:schemeClr val="bg1"/>
                </a:solidFill>
              </a:rPr>
              <a:t>                  2. Vytvářet vazby a užší teamové kooperace:</a:t>
            </a:r>
          </a:p>
          <a:p>
            <a:pPr algn="l"/>
            <a:r>
              <a:rPr lang="cs-CZ" sz="2000" dirty="0">
                <a:solidFill>
                  <a:schemeClr val="bg1"/>
                </a:solidFill>
              </a:rPr>
              <a:t> </a:t>
            </a:r>
            <a:r>
              <a:rPr lang="cs-CZ" sz="2000" dirty="0" smtClean="0">
                <a:solidFill>
                  <a:schemeClr val="bg1"/>
                </a:solidFill>
              </a:rPr>
              <a:t>                             - strategický marketing  …................  vyhledávaní příležitostí</a:t>
            </a:r>
          </a:p>
          <a:p>
            <a:pPr algn="l"/>
            <a:r>
              <a:rPr lang="cs-CZ" sz="2000" dirty="0">
                <a:solidFill>
                  <a:schemeClr val="bg1"/>
                </a:solidFill>
              </a:rPr>
              <a:t> </a:t>
            </a:r>
            <a:r>
              <a:rPr lang="cs-CZ" sz="2000" dirty="0" smtClean="0">
                <a:solidFill>
                  <a:schemeClr val="bg1"/>
                </a:solidFill>
              </a:rPr>
              <a:t>                             -  špičková </a:t>
            </a:r>
            <a:r>
              <a:rPr lang="cs-CZ" sz="2000" dirty="0">
                <a:solidFill>
                  <a:schemeClr val="bg1"/>
                </a:solidFill>
              </a:rPr>
              <a:t>věda </a:t>
            </a:r>
            <a:r>
              <a:rPr lang="cs-CZ" sz="2000" dirty="0" smtClean="0">
                <a:solidFill>
                  <a:schemeClr val="bg1"/>
                </a:solidFill>
              </a:rPr>
              <a:t>        ………………………  základní výzkum</a:t>
            </a:r>
          </a:p>
          <a:p>
            <a:pPr algn="l"/>
            <a:r>
              <a:rPr lang="cs-CZ" sz="2000" dirty="0">
                <a:solidFill>
                  <a:schemeClr val="bg1"/>
                </a:solidFill>
              </a:rPr>
              <a:t> </a:t>
            </a:r>
            <a:r>
              <a:rPr lang="cs-CZ" sz="2000" dirty="0" smtClean="0">
                <a:solidFill>
                  <a:schemeClr val="bg1"/>
                </a:solidFill>
              </a:rPr>
              <a:t>                             -  aplikační výzkum  ……………………….. ověřování technologií</a:t>
            </a:r>
          </a:p>
          <a:p>
            <a:pPr algn="l"/>
            <a:r>
              <a:rPr lang="cs-CZ" sz="2000" dirty="0">
                <a:solidFill>
                  <a:schemeClr val="bg1"/>
                </a:solidFill>
              </a:rPr>
              <a:t> </a:t>
            </a:r>
            <a:r>
              <a:rPr lang="cs-CZ" sz="2000" dirty="0" smtClean="0">
                <a:solidFill>
                  <a:schemeClr val="bg1"/>
                </a:solidFill>
              </a:rPr>
              <a:t>                      </a:t>
            </a:r>
            <a:r>
              <a:rPr lang="cs-CZ" sz="2000" dirty="0">
                <a:solidFill>
                  <a:schemeClr val="bg1"/>
                </a:solidFill>
              </a:rPr>
              <a:t> </a:t>
            </a:r>
            <a:r>
              <a:rPr lang="cs-CZ" sz="2000" dirty="0" smtClean="0">
                <a:solidFill>
                  <a:schemeClr val="bg1"/>
                </a:solidFill>
              </a:rPr>
              <a:t>      -  průmysl                …………………………. zavádění do prax</a:t>
            </a:r>
            <a:r>
              <a:rPr lang="cs-CZ" sz="2000" dirty="0">
                <a:solidFill>
                  <a:schemeClr val="bg1"/>
                </a:solidFill>
              </a:rPr>
              <a:t>e</a:t>
            </a:r>
            <a:endParaRPr lang="cs-CZ" sz="2000" dirty="0" smtClean="0">
              <a:solidFill>
                <a:schemeClr val="bg1"/>
              </a:solidFill>
            </a:endParaRPr>
          </a:p>
          <a:p>
            <a:pPr algn="l"/>
            <a:r>
              <a:rPr lang="cs-CZ" sz="2000" dirty="0">
                <a:solidFill>
                  <a:schemeClr val="bg1"/>
                </a:solidFill>
              </a:rPr>
              <a:t> </a:t>
            </a:r>
            <a:r>
              <a:rPr lang="cs-CZ" sz="2000" dirty="0" smtClean="0">
                <a:solidFill>
                  <a:schemeClr val="bg1"/>
                </a:solidFill>
              </a:rPr>
              <a:t>                             -  široký okruh laické veřejnosti ……… propagace/publicita/PR</a:t>
            </a:r>
          </a:p>
          <a:p>
            <a:pPr algn="l"/>
            <a:endParaRPr lang="cs-CZ" sz="900" dirty="0" smtClean="0">
              <a:solidFill>
                <a:schemeClr val="bg1"/>
              </a:solidFill>
            </a:endParaRPr>
          </a:p>
          <a:p>
            <a:pPr algn="l"/>
            <a:r>
              <a:rPr lang="cs-CZ" sz="2000" dirty="0">
                <a:solidFill>
                  <a:schemeClr val="bg1"/>
                </a:solidFill>
              </a:rPr>
              <a:t> </a:t>
            </a:r>
            <a:r>
              <a:rPr lang="cs-CZ" sz="2000" dirty="0" smtClean="0">
                <a:solidFill>
                  <a:schemeClr val="bg1"/>
                </a:solidFill>
              </a:rPr>
              <a:t>                  3. Smysluplné komplexnější využití OZE v harmonii s fosilní energetikou</a:t>
            </a:r>
          </a:p>
          <a:p>
            <a:pPr algn="l"/>
            <a:endParaRPr lang="cs-CZ" sz="900" dirty="0" smtClean="0">
              <a:solidFill>
                <a:schemeClr val="bg1"/>
              </a:solidFill>
            </a:endParaRPr>
          </a:p>
          <a:p>
            <a:pPr algn="l"/>
            <a:r>
              <a:rPr lang="cs-CZ" sz="2000" dirty="0">
                <a:solidFill>
                  <a:schemeClr val="bg1"/>
                </a:solidFill>
              </a:rPr>
              <a:t> </a:t>
            </a:r>
            <a:r>
              <a:rPr lang="cs-CZ" sz="2000" dirty="0" smtClean="0">
                <a:solidFill>
                  <a:schemeClr val="bg1"/>
                </a:solidFill>
              </a:rPr>
              <a:t>                  4. Zlepšování  emisí a plnění závazných cílů ČR k OZE a CO2</a:t>
            </a:r>
          </a:p>
          <a:p>
            <a:pPr algn="l"/>
            <a:endParaRPr lang="cs-CZ" sz="2000" dirty="0">
              <a:solidFill>
                <a:schemeClr val="bg1"/>
              </a:solidFill>
            </a:endParaRPr>
          </a:p>
          <a:p>
            <a:pPr algn="l"/>
            <a:r>
              <a:rPr lang="cs-CZ" sz="2000" dirty="0" smtClean="0">
                <a:solidFill>
                  <a:schemeClr val="bg1"/>
                </a:solidFill>
              </a:rPr>
              <a:t>                   5. Business pro:</a:t>
            </a:r>
          </a:p>
          <a:p>
            <a:pPr algn="l"/>
            <a:r>
              <a:rPr lang="cs-CZ" sz="2000" dirty="0">
                <a:solidFill>
                  <a:schemeClr val="bg1"/>
                </a:solidFill>
              </a:rPr>
              <a:t> </a:t>
            </a:r>
            <a:r>
              <a:rPr lang="cs-CZ" sz="2000" dirty="0" smtClean="0">
                <a:solidFill>
                  <a:schemeClr val="bg1"/>
                </a:solidFill>
              </a:rPr>
              <a:t>                                               - energetický průmysl - </a:t>
            </a:r>
            <a:r>
              <a:rPr lang="cs-CZ" sz="2000" dirty="0">
                <a:solidFill>
                  <a:schemeClr val="bg1"/>
                </a:solidFill>
              </a:rPr>
              <a:t>P2X </a:t>
            </a:r>
            <a:r>
              <a:rPr lang="cs-CZ" sz="1600" dirty="0" smtClean="0">
                <a:solidFill>
                  <a:schemeClr val="bg1"/>
                </a:solidFill>
              </a:rPr>
              <a:t>(</a:t>
            </a:r>
            <a:r>
              <a:rPr lang="cs-CZ" sz="1600" dirty="0" err="1" smtClean="0">
                <a:solidFill>
                  <a:schemeClr val="bg1"/>
                </a:solidFill>
              </a:rPr>
              <a:t>Power</a:t>
            </a:r>
            <a:r>
              <a:rPr lang="cs-CZ" sz="1600" dirty="0" smtClean="0">
                <a:solidFill>
                  <a:schemeClr val="bg1"/>
                </a:solidFill>
              </a:rPr>
              <a:t> to X=</a:t>
            </a:r>
            <a:r>
              <a:rPr lang="cs-CZ" sz="1600" dirty="0" err="1" smtClean="0">
                <a:solidFill>
                  <a:schemeClr val="bg1"/>
                </a:solidFill>
              </a:rPr>
              <a:t>hydrogen,chemicals</a:t>
            </a:r>
            <a:r>
              <a:rPr lang="cs-CZ" sz="1600" dirty="0" smtClean="0">
                <a:solidFill>
                  <a:schemeClr val="bg1"/>
                </a:solidFill>
              </a:rPr>
              <a:t>,….) </a:t>
            </a:r>
          </a:p>
          <a:p>
            <a:pPr algn="l"/>
            <a:r>
              <a:rPr lang="cs-CZ" sz="2000" dirty="0">
                <a:solidFill>
                  <a:schemeClr val="bg1"/>
                </a:solidFill>
              </a:rPr>
              <a:t> </a:t>
            </a:r>
            <a:r>
              <a:rPr lang="cs-CZ" sz="2000" dirty="0" smtClean="0">
                <a:solidFill>
                  <a:schemeClr val="bg1"/>
                </a:solidFill>
              </a:rPr>
              <a:t>                                               - emitenty </a:t>
            </a:r>
            <a:r>
              <a:rPr lang="cs-CZ" sz="2000" dirty="0">
                <a:solidFill>
                  <a:schemeClr val="bg1"/>
                </a:solidFill>
              </a:rPr>
              <a:t>CO</a:t>
            </a:r>
            <a:r>
              <a:rPr lang="cs-CZ" sz="2000" baseline="-25000" dirty="0">
                <a:solidFill>
                  <a:schemeClr val="bg1"/>
                </a:solidFill>
              </a:rPr>
              <a:t>2</a:t>
            </a:r>
            <a:r>
              <a:rPr lang="cs-CZ" sz="2000" dirty="0" smtClean="0">
                <a:solidFill>
                  <a:schemeClr val="bg1"/>
                </a:solidFill>
              </a:rPr>
              <a:t> – </a:t>
            </a:r>
            <a:r>
              <a:rPr lang="cs-CZ" sz="2000" dirty="0" err="1" smtClean="0">
                <a:solidFill>
                  <a:schemeClr val="bg1"/>
                </a:solidFill>
              </a:rPr>
              <a:t>monetarizace</a:t>
            </a:r>
            <a:r>
              <a:rPr lang="cs-CZ" sz="2000" dirty="0" smtClean="0">
                <a:solidFill>
                  <a:schemeClr val="bg1"/>
                </a:solidFill>
              </a:rPr>
              <a:t> CO</a:t>
            </a:r>
            <a:r>
              <a:rPr lang="cs-CZ" sz="2000" baseline="-25000" dirty="0" smtClean="0">
                <a:solidFill>
                  <a:schemeClr val="bg1"/>
                </a:solidFill>
              </a:rPr>
              <a:t>2</a:t>
            </a:r>
            <a:r>
              <a:rPr lang="cs-CZ" sz="2000" dirty="0" smtClean="0">
                <a:solidFill>
                  <a:schemeClr val="bg1"/>
                </a:solidFill>
              </a:rPr>
              <a:t> </a:t>
            </a:r>
            <a:r>
              <a:rPr lang="cs-CZ" sz="1600" dirty="0" smtClean="0">
                <a:solidFill>
                  <a:schemeClr val="bg1"/>
                </a:solidFill>
              </a:rPr>
              <a:t>(energetika, cementárny,….) </a:t>
            </a:r>
          </a:p>
          <a:p>
            <a:pPr algn="l"/>
            <a:r>
              <a:rPr lang="cs-CZ" sz="1600" dirty="0">
                <a:solidFill>
                  <a:schemeClr val="bg1"/>
                </a:solidFill>
              </a:rPr>
              <a:t> </a:t>
            </a:r>
            <a:r>
              <a:rPr lang="cs-CZ" sz="1600" dirty="0" smtClean="0">
                <a:solidFill>
                  <a:schemeClr val="bg1"/>
                </a:solidFill>
              </a:rPr>
              <a:t>                                                          -  </a:t>
            </a:r>
            <a:r>
              <a:rPr lang="cs-CZ" sz="2000" dirty="0">
                <a:solidFill>
                  <a:schemeClr val="bg1"/>
                </a:solidFill>
              </a:rPr>
              <a:t>zpracovatele CO</a:t>
            </a:r>
            <a:r>
              <a:rPr lang="cs-CZ" sz="2000" baseline="-25000" dirty="0">
                <a:solidFill>
                  <a:schemeClr val="bg1"/>
                </a:solidFill>
              </a:rPr>
              <a:t>2</a:t>
            </a:r>
            <a:r>
              <a:rPr lang="cs-CZ" sz="2000" dirty="0" smtClean="0">
                <a:solidFill>
                  <a:schemeClr val="bg1"/>
                </a:solidFill>
              </a:rPr>
              <a:t> </a:t>
            </a:r>
            <a:r>
              <a:rPr lang="cs-CZ" sz="1600" dirty="0" smtClean="0">
                <a:solidFill>
                  <a:schemeClr val="bg1"/>
                </a:solidFill>
              </a:rPr>
              <a:t>– </a:t>
            </a:r>
            <a:r>
              <a:rPr lang="cs-CZ" sz="2000" dirty="0" err="1">
                <a:solidFill>
                  <a:schemeClr val="bg1"/>
                </a:solidFill>
              </a:rPr>
              <a:t>monetarizace</a:t>
            </a:r>
            <a:r>
              <a:rPr lang="cs-CZ" sz="2000" dirty="0">
                <a:solidFill>
                  <a:schemeClr val="bg1"/>
                </a:solidFill>
              </a:rPr>
              <a:t> CO</a:t>
            </a:r>
            <a:r>
              <a:rPr lang="cs-CZ" sz="2000" baseline="-25000" dirty="0">
                <a:solidFill>
                  <a:schemeClr val="bg1"/>
                </a:solidFill>
              </a:rPr>
              <a:t>2</a:t>
            </a:r>
            <a:r>
              <a:rPr lang="cs-CZ" sz="2000" dirty="0">
                <a:solidFill>
                  <a:schemeClr val="bg1"/>
                </a:solidFill>
              </a:rPr>
              <a:t> </a:t>
            </a:r>
            <a:r>
              <a:rPr lang="cs-CZ" sz="1600" dirty="0" smtClean="0">
                <a:solidFill>
                  <a:schemeClr val="bg1"/>
                </a:solidFill>
              </a:rPr>
              <a:t>(chemie, doprava…)                 </a:t>
            </a:r>
            <a:endParaRPr lang="en-US" sz="1600" dirty="0" smtClean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6531201"/>
            <a:ext cx="1234084" cy="242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/>
          <p:cNvSpPr/>
          <p:nvPr/>
        </p:nvSpPr>
        <p:spPr>
          <a:xfrm>
            <a:off x="6881986" y="6572714"/>
            <a:ext cx="188064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100" dirty="0">
                <a:hlinkClick r:id="rId4"/>
              </a:rPr>
              <a:t>https://info.leximancer.com</a:t>
            </a:r>
            <a:r>
              <a:rPr lang="cs-CZ" sz="1100" dirty="0" smtClean="0">
                <a:hlinkClick r:id="rId4"/>
              </a:rPr>
              <a:t>/</a:t>
            </a:r>
            <a:r>
              <a:rPr lang="cs-CZ" sz="1100" dirty="0" smtClean="0"/>
              <a:t> </a:t>
            </a:r>
            <a:endParaRPr lang="cs-CZ" sz="1100" dirty="0"/>
          </a:p>
        </p:txBody>
      </p:sp>
      <p:sp>
        <p:nvSpPr>
          <p:cNvPr id="6" name="Obdélník 5"/>
          <p:cNvSpPr/>
          <p:nvPr/>
        </p:nvSpPr>
        <p:spPr>
          <a:xfrm>
            <a:off x="827584" y="1988840"/>
            <a:ext cx="7935045" cy="187220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78062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35670" y="404664"/>
            <a:ext cx="7632700" cy="64807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cs-CZ" dirty="0" smtClean="0">
                <a:solidFill>
                  <a:schemeClr val="hlink"/>
                </a:solidFill>
              </a:rPr>
              <a:t>CZECH BIOFUELS TECHNOLOGY PLATFORM</a:t>
            </a:r>
            <a:endParaRPr lang="cs-CZ" sz="2400" dirty="0"/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1258888" y="5589588"/>
            <a:ext cx="7129462" cy="74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</a:pPr>
            <a:endParaRPr lang="cs-CZ" sz="2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2592387" y="4077072"/>
            <a:ext cx="39592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cs-CZ" sz="1600" noProof="1" smtClean="0"/>
              <a:t>Leos Gal</a:t>
            </a:r>
            <a:r>
              <a:rPr lang="cs-CZ" sz="1600" dirty="0">
                <a:solidFill>
                  <a:schemeClr val="tx2"/>
                </a:solidFill>
              </a:rPr>
              <a:t/>
            </a:r>
            <a:br>
              <a:rPr lang="cs-CZ" sz="1600" dirty="0">
                <a:solidFill>
                  <a:schemeClr val="tx2"/>
                </a:solidFill>
              </a:rPr>
            </a:br>
            <a:r>
              <a:rPr lang="en-US" sz="1400" dirty="0"/>
              <a:t>The head of Steering Committee</a:t>
            </a:r>
          </a:p>
          <a:p>
            <a:pPr algn="ctr"/>
            <a:r>
              <a:rPr lang="en-US" sz="1400" dirty="0"/>
              <a:t>Czech Biofuels Technology </a:t>
            </a:r>
            <a:r>
              <a:rPr lang="en-US" sz="1400" dirty="0" smtClean="0"/>
              <a:t>Platform</a:t>
            </a:r>
            <a:endParaRPr lang="cs-CZ" sz="1400" dirty="0" smtClean="0"/>
          </a:p>
          <a:p>
            <a:pPr algn="ctr"/>
            <a:r>
              <a:rPr lang="cs-CZ" sz="1400" dirty="0" smtClean="0">
                <a:hlinkClick r:id="rId2"/>
              </a:rPr>
              <a:t>leos.gal@seznam.cz</a:t>
            </a:r>
            <a:endParaRPr lang="cs-CZ" sz="1400" dirty="0"/>
          </a:p>
          <a:p>
            <a:pPr algn="ctr"/>
            <a:r>
              <a:rPr lang="cs-CZ" sz="1200" dirty="0" smtClean="0"/>
              <a:t>00420-736505012</a:t>
            </a:r>
            <a:endParaRPr lang="en-US" sz="1200" dirty="0"/>
          </a:p>
        </p:txBody>
      </p:sp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4426" y="1556792"/>
            <a:ext cx="2259523" cy="1149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Obdélník 2"/>
          <p:cNvSpPr/>
          <p:nvPr/>
        </p:nvSpPr>
        <p:spPr>
          <a:xfrm>
            <a:off x="0" y="3068960"/>
            <a:ext cx="9144000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/>
              <a:t>Thank you for your attention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5104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/>
          <p:nvPr/>
        </p:nvPicPr>
        <p:blipFill>
          <a:blip r:embed="rId2"/>
          <a:stretch>
            <a:fillRect/>
          </a:stretch>
        </p:blipFill>
        <p:spPr>
          <a:xfrm>
            <a:off x="611560" y="1844824"/>
            <a:ext cx="7632848" cy="439248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Obdélník 2"/>
          <p:cNvSpPr/>
          <p:nvPr/>
        </p:nvSpPr>
        <p:spPr>
          <a:xfrm>
            <a:off x="-8354" y="0"/>
            <a:ext cx="9152353" cy="120032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cs-CZ" sz="2800" b="1" noProof="1" smtClean="0"/>
              <a:t> </a:t>
            </a:r>
            <a:r>
              <a:rPr lang="cs-CZ" sz="3600" b="1" noProof="1" smtClean="0"/>
              <a:t>Climate-Kic</a:t>
            </a:r>
          </a:p>
          <a:p>
            <a:r>
              <a:rPr lang="cs-CZ" sz="3600" noProof="1">
                <a:solidFill>
                  <a:schemeClr val="bg1"/>
                </a:solidFill>
              </a:rPr>
              <a:t> </a:t>
            </a:r>
            <a:r>
              <a:rPr lang="cs-CZ" noProof="1">
                <a:solidFill>
                  <a:schemeClr val="bg1"/>
                </a:solidFill>
              </a:rPr>
              <a:t>CO2 transformation in Europe – SERIA a JAP</a:t>
            </a:r>
            <a:endParaRPr lang="cs-CZ" b="1" noProof="1" smtClean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8917" y="151108"/>
            <a:ext cx="3611311" cy="651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bdélník 4"/>
          <p:cNvSpPr/>
          <p:nvPr/>
        </p:nvSpPr>
        <p:spPr>
          <a:xfrm>
            <a:off x="2955181" y="2518792"/>
            <a:ext cx="1800200" cy="37185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smtClean="0">
                <a:solidFill>
                  <a:schemeClr val="tx1"/>
                </a:solidFill>
              </a:rPr>
              <a:t>PALIVA</a:t>
            </a:r>
          </a:p>
          <a:p>
            <a:pPr algn="ctr"/>
            <a:r>
              <a:rPr lang="cs-CZ" sz="2800" dirty="0" smtClean="0">
                <a:solidFill>
                  <a:schemeClr val="bg1"/>
                </a:solidFill>
              </a:rPr>
              <a:t>TRL</a:t>
            </a:r>
          </a:p>
          <a:p>
            <a:pPr algn="ctr"/>
            <a:r>
              <a:rPr lang="cs-CZ" sz="2800" dirty="0" smtClean="0">
                <a:solidFill>
                  <a:schemeClr val="bg1"/>
                </a:solidFill>
              </a:rPr>
              <a:t>3 - 8</a:t>
            </a:r>
            <a:endParaRPr lang="cs-CZ" sz="2800" dirty="0">
              <a:solidFill>
                <a:schemeClr val="bg1"/>
              </a:solidFill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4743737" y="2518792"/>
            <a:ext cx="1772479" cy="371852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smtClean="0">
                <a:solidFill>
                  <a:schemeClr val="tx1"/>
                </a:solidFill>
              </a:rPr>
              <a:t>PLASTY</a:t>
            </a:r>
          </a:p>
          <a:p>
            <a:pPr algn="ctr"/>
            <a:r>
              <a:rPr lang="cs-CZ" sz="2800" dirty="0" smtClean="0">
                <a:solidFill>
                  <a:schemeClr val="bg1"/>
                </a:solidFill>
              </a:rPr>
              <a:t>TRL</a:t>
            </a:r>
            <a:endParaRPr lang="cs-CZ" sz="2800" dirty="0">
              <a:solidFill>
                <a:schemeClr val="bg1"/>
              </a:solidFill>
            </a:endParaRPr>
          </a:p>
          <a:p>
            <a:pPr algn="ctr"/>
            <a:r>
              <a:rPr lang="cs-CZ" sz="2800" dirty="0" smtClean="0">
                <a:solidFill>
                  <a:schemeClr val="bg1"/>
                </a:solidFill>
              </a:rPr>
              <a:t>4 - 8</a:t>
            </a:r>
            <a:endParaRPr lang="cs-CZ" sz="2800" dirty="0">
              <a:solidFill>
                <a:schemeClr val="bg1"/>
              </a:solidFill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6530213" y="2518792"/>
            <a:ext cx="1728192" cy="371852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smtClean="0">
                <a:solidFill>
                  <a:schemeClr val="tx1"/>
                </a:solidFill>
              </a:rPr>
              <a:t>CEMENT</a:t>
            </a:r>
          </a:p>
          <a:p>
            <a:pPr algn="ctr"/>
            <a:r>
              <a:rPr lang="cs-CZ" sz="2800" dirty="0" smtClean="0">
                <a:solidFill>
                  <a:schemeClr val="bg1"/>
                </a:solidFill>
              </a:rPr>
              <a:t>TRL</a:t>
            </a:r>
            <a:endParaRPr lang="cs-CZ" sz="2800" dirty="0">
              <a:solidFill>
                <a:schemeClr val="bg1"/>
              </a:solidFill>
            </a:endParaRPr>
          </a:p>
          <a:p>
            <a:pPr algn="ctr"/>
            <a:r>
              <a:rPr lang="cs-CZ" sz="2800" dirty="0" smtClean="0">
                <a:solidFill>
                  <a:schemeClr val="bg1"/>
                </a:solidFill>
              </a:rPr>
              <a:t>8 - 9</a:t>
            </a:r>
            <a:endParaRPr lang="cs-CZ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2212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261" y="1988840"/>
            <a:ext cx="4023772" cy="306946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Obdélník 1"/>
          <p:cNvSpPr/>
          <p:nvPr/>
        </p:nvSpPr>
        <p:spPr>
          <a:xfrm>
            <a:off x="5292080" y="6560488"/>
            <a:ext cx="3626431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100" dirty="0" smtClean="0">
                <a:hlinkClick r:id="rId4"/>
              </a:rPr>
              <a:t>http://www.scotproject.org/images/SCOT%20Vision.pdf</a:t>
            </a:r>
            <a:r>
              <a:rPr lang="cs-CZ" sz="1100" dirty="0" smtClean="0"/>
              <a:t> </a:t>
            </a:r>
            <a:endParaRPr lang="cs-CZ" sz="1100" dirty="0"/>
          </a:p>
        </p:txBody>
      </p:sp>
      <p:pic>
        <p:nvPicPr>
          <p:cNvPr id="9" name="Picture 2" descr="Hom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293" y="716292"/>
            <a:ext cx="1849476" cy="532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Obdélník 9"/>
          <p:cNvSpPr/>
          <p:nvPr/>
        </p:nvSpPr>
        <p:spPr>
          <a:xfrm>
            <a:off x="3921892" y="910192"/>
            <a:ext cx="1340378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 smtClean="0">
                <a:hlinkClick r:id="rId6" tooltip="EIT Digital's page on the EIT website"/>
              </a:rPr>
              <a:t>EIT </a:t>
            </a:r>
            <a:r>
              <a:rPr lang="en-US" sz="1100" dirty="0">
                <a:hlinkClick r:id="rId6" tooltip="EIT Digital's page on the EIT website"/>
              </a:rPr>
              <a:t>Digital</a:t>
            </a:r>
            <a:r>
              <a:rPr lang="en-US" sz="1100" dirty="0"/>
              <a:t>: </a:t>
            </a:r>
          </a:p>
          <a:p>
            <a:r>
              <a:rPr lang="en-US" sz="1100" dirty="0">
                <a:hlinkClick r:id="rId7" tooltip="EIT Food's page on the EIT website"/>
              </a:rPr>
              <a:t>EIT Food</a:t>
            </a:r>
            <a:r>
              <a:rPr lang="en-US" sz="1100" dirty="0"/>
              <a:t>: </a:t>
            </a:r>
          </a:p>
          <a:p>
            <a:r>
              <a:rPr lang="en-US" sz="1100" dirty="0">
                <a:hlinkClick r:id="rId8" tooltip="EIT Health's page on the EIT website"/>
              </a:rPr>
              <a:t>EIT Health</a:t>
            </a:r>
            <a:r>
              <a:rPr lang="en-US" sz="1100" dirty="0"/>
              <a:t>: </a:t>
            </a:r>
            <a:endParaRPr lang="cs-CZ" sz="1100" dirty="0" smtClean="0"/>
          </a:p>
          <a:p>
            <a:r>
              <a:rPr lang="en-US" sz="1100" dirty="0" smtClean="0">
                <a:hlinkClick r:id="rId9" tooltip="EIT InnoEnergy's page on the EIT website"/>
              </a:rPr>
              <a:t>EIT</a:t>
            </a:r>
            <a:r>
              <a:rPr lang="en-US" sz="1100" dirty="0">
                <a:hlinkClick r:id="rId9" tooltip="EIT InnoEnergy's page on the EIT website"/>
              </a:rPr>
              <a:t> InnoEnergy</a:t>
            </a:r>
            <a:r>
              <a:rPr lang="en-US" sz="1100" dirty="0"/>
              <a:t>: </a:t>
            </a:r>
            <a:endParaRPr lang="cs-CZ" sz="1100" dirty="0" smtClean="0"/>
          </a:p>
          <a:p>
            <a:r>
              <a:rPr lang="en-US" sz="1100" dirty="0" smtClean="0">
                <a:hlinkClick r:id="rId10" tooltip="EIT Raw Material's page on the EIT website"/>
              </a:rPr>
              <a:t>EIT </a:t>
            </a:r>
            <a:r>
              <a:rPr lang="en-US" sz="1100" dirty="0">
                <a:hlinkClick r:id="rId10" tooltip="EIT Raw Material's page on the EIT website"/>
              </a:rPr>
              <a:t>Raw Materials</a:t>
            </a:r>
            <a:r>
              <a:rPr lang="en-US" sz="1100" dirty="0" smtClean="0"/>
              <a:t>:</a:t>
            </a:r>
            <a:endParaRPr lang="en-US" sz="1100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7566" y="1988840"/>
            <a:ext cx="4540945" cy="16669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5387" y="4741480"/>
            <a:ext cx="4459058" cy="1397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Obdélník 12"/>
          <p:cNvSpPr/>
          <p:nvPr/>
        </p:nvSpPr>
        <p:spPr>
          <a:xfrm>
            <a:off x="0" y="8502"/>
            <a:ext cx="9144000" cy="5232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cs-CZ" sz="2800" b="1" dirty="0" smtClean="0"/>
              <a:t>EU </a:t>
            </a:r>
            <a:r>
              <a:rPr lang="cs-CZ" sz="2800" b="1" dirty="0" err="1" smtClean="0"/>
              <a:t>Activity</a:t>
            </a:r>
            <a:r>
              <a:rPr lang="cs-CZ" sz="2800" b="1" dirty="0" smtClean="0"/>
              <a:t> - </a:t>
            </a:r>
            <a:r>
              <a:rPr lang="en-US" sz="2000" b="1" dirty="0"/>
              <a:t>E</a:t>
            </a:r>
            <a:r>
              <a:rPr lang="cs-CZ" sz="2000" b="1" dirty="0"/>
              <a:t>U</a:t>
            </a:r>
            <a:r>
              <a:rPr lang="en-US" sz="2000" b="1" dirty="0"/>
              <a:t>ROP</a:t>
            </a:r>
            <a:r>
              <a:rPr lang="cs-CZ" sz="2000" b="1" dirty="0"/>
              <a:t>EAN </a:t>
            </a:r>
            <a:r>
              <a:rPr lang="en-US" sz="2000" b="1" dirty="0"/>
              <a:t> INSTITUT of INNOVATION &amp; </a:t>
            </a:r>
            <a:r>
              <a:rPr lang="en-US" sz="2000" b="1" dirty="0" smtClean="0"/>
              <a:t>TECHNOLOGY</a:t>
            </a:r>
            <a:endParaRPr lang="cs-CZ" sz="2000" b="1" dirty="0"/>
          </a:p>
        </p:txBody>
      </p:sp>
      <p:sp>
        <p:nvSpPr>
          <p:cNvPr id="15" name="Obdélník 14"/>
          <p:cNvSpPr/>
          <p:nvPr/>
        </p:nvSpPr>
        <p:spPr>
          <a:xfrm>
            <a:off x="5262270" y="910191"/>
            <a:ext cx="3758087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 smtClean="0"/>
              <a:t>Information and Communication Technologies</a:t>
            </a:r>
          </a:p>
          <a:p>
            <a:r>
              <a:rPr lang="en-US" sz="1100" dirty="0" smtClean="0"/>
              <a:t>Food innovation and production</a:t>
            </a:r>
          </a:p>
          <a:p>
            <a:r>
              <a:rPr lang="en-US" sz="1100" dirty="0" smtClean="0"/>
              <a:t>Healthy living and active ageing</a:t>
            </a:r>
          </a:p>
          <a:p>
            <a:r>
              <a:rPr lang="en-US" sz="1100" dirty="0" smtClean="0"/>
              <a:t>Sustainable energy</a:t>
            </a:r>
          </a:p>
          <a:p>
            <a:r>
              <a:rPr lang="en-US" sz="1100" dirty="0" smtClean="0"/>
              <a:t>Exploration, extraction, processing, recycling and substitution</a:t>
            </a:r>
            <a:endParaRPr lang="en-US" sz="1100" dirty="0"/>
          </a:p>
        </p:txBody>
      </p:sp>
      <p:sp>
        <p:nvSpPr>
          <p:cNvPr id="8" name="Obdélník 7"/>
          <p:cNvSpPr/>
          <p:nvPr/>
        </p:nvSpPr>
        <p:spPr>
          <a:xfrm>
            <a:off x="3295937" y="540860"/>
            <a:ext cx="17281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hlinkClick r:id="rId13"/>
              </a:rPr>
              <a:t>EIT Climate-KIC</a:t>
            </a:r>
            <a:r>
              <a:rPr lang="cs-CZ" b="1" dirty="0">
                <a:solidFill>
                  <a:srgbClr val="FF0000"/>
                </a:solidFill>
              </a:rPr>
              <a:t> </a:t>
            </a:r>
            <a:endParaRPr lang="cs-CZ" dirty="0"/>
          </a:p>
        </p:txBody>
      </p:sp>
      <p:sp>
        <p:nvSpPr>
          <p:cNvPr id="16" name="Obdélník 15"/>
          <p:cNvSpPr/>
          <p:nvPr/>
        </p:nvSpPr>
        <p:spPr>
          <a:xfrm>
            <a:off x="5085942" y="571638"/>
            <a:ext cx="365914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Climate change mitigation and adaptation</a:t>
            </a:r>
          </a:p>
        </p:txBody>
      </p:sp>
      <p:sp>
        <p:nvSpPr>
          <p:cNvPr id="18" name="Obdélník 17"/>
          <p:cNvSpPr/>
          <p:nvPr/>
        </p:nvSpPr>
        <p:spPr>
          <a:xfrm>
            <a:off x="3294247" y="556249"/>
            <a:ext cx="17281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hlinkClick r:id="rId13"/>
              </a:rPr>
              <a:t>EIT Climate-KIC</a:t>
            </a:r>
            <a:r>
              <a:rPr lang="cs-CZ" b="1" dirty="0">
                <a:solidFill>
                  <a:srgbClr val="FF0000"/>
                </a:solidFill>
              </a:rPr>
              <a:t> </a:t>
            </a:r>
            <a:endParaRPr lang="cs-CZ" dirty="0"/>
          </a:p>
        </p:txBody>
      </p:sp>
      <p:sp>
        <p:nvSpPr>
          <p:cNvPr id="19" name="Obdélník 18"/>
          <p:cNvSpPr/>
          <p:nvPr/>
        </p:nvSpPr>
        <p:spPr>
          <a:xfrm>
            <a:off x="4401930" y="3748611"/>
            <a:ext cx="366281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A Strategic European Research and Innovation Agenda for Smart CO2 Transformation in Europe (SERIA)</a:t>
            </a:r>
            <a:endParaRPr lang="cs-CZ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Zaoblený obdélník 2"/>
          <p:cNvSpPr/>
          <p:nvPr/>
        </p:nvSpPr>
        <p:spPr>
          <a:xfrm>
            <a:off x="4592081" y="4741480"/>
            <a:ext cx="4428276" cy="919768"/>
          </a:xfrm>
          <a:prstGeom prst="roundRect">
            <a:avLst/>
          </a:prstGeom>
          <a:noFill/>
          <a:ln w="444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0" name="Zaoblený obdélník 19"/>
          <p:cNvSpPr/>
          <p:nvPr/>
        </p:nvSpPr>
        <p:spPr>
          <a:xfrm>
            <a:off x="4616169" y="5661248"/>
            <a:ext cx="4428276" cy="477688"/>
          </a:xfrm>
          <a:prstGeom prst="roundRect">
            <a:avLst/>
          </a:prstGeom>
          <a:noFill/>
          <a:ln w="444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" name="Obdélník 20"/>
          <p:cNvSpPr/>
          <p:nvPr/>
        </p:nvSpPr>
        <p:spPr>
          <a:xfrm>
            <a:off x="4356741" y="4671941"/>
            <a:ext cx="4742069" cy="989307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 smtClean="0"/>
              <a:t>SHARED EUROPEAN</a:t>
            </a:r>
          </a:p>
          <a:p>
            <a:pPr algn="ctr"/>
            <a:r>
              <a:rPr lang="cs-CZ" sz="1400" dirty="0" smtClean="0"/>
              <a:t>MODULAR PILOT PLANTS</a:t>
            </a:r>
          </a:p>
          <a:p>
            <a:pPr algn="ctr"/>
            <a:r>
              <a:rPr lang="cs-CZ" sz="1400" dirty="0" smtClean="0"/>
              <a:t> and</a:t>
            </a:r>
          </a:p>
          <a:p>
            <a:pPr algn="ctr"/>
            <a:r>
              <a:rPr lang="cs-CZ" sz="1400" dirty="0" smtClean="0"/>
              <a:t>VERIFICATION CENTRES</a:t>
            </a:r>
            <a:endParaRPr lang="cs-CZ" sz="1400" dirty="0"/>
          </a:p>
        </p:txBody>
      </p:sp>
      <p:pic>
        <p:nvPicPr>
          <p:cNvPr id="17" name="Picture 5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0500" y="3784961"/>
            <a:ext cx="1333500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6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6383" y="3966683"/>
            <a:ext cx="1152128" cy="325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5955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292 0.0162 L -0.34861 0.14213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785" y="62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1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1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9" grpId="0"/>
      <p:bldP spid="3" grpId="0" animBg="1"/>
      <p:bldP spid="20" grpId="0" animBg="1"/>
      <p:bldP spid="2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179512" y="3717032"/>
            <a:ext cx="8784975" cy="572074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000" dirty="0" smtClean="0"/>
              <a:t>1. CARBON CAPTURE STORAGE – CCS                                  </a:t>
            </a:r>
            <a:r>
              <a:rPr lang="cs-CZ" sz="2000" dirty="0" smtClean="0"/>
              <a:t>        </a:t>
            </a:r>
            <a:r>
              <a:rPr lang="en-US" sz="2000" b="1" dirty="0" smtClean="0"/>
              <a:t>CO</a:t>
            </a:r>
            <a:r>
              <a:rPr lang="en-US" sz="2000" b="1" baseline="-25000" dirty="0" smtClean="0"/>
              <a:t>2 </a:t>
            </a:r>
            <a:r>
              <a:rPr lang="en-US" sz="2000" b="1" dirty="0" smtClean="0"/>
              <a:t>Capturing </a:t>
            </a:r>
            <a:endParaRPr lang="en-US" sz="2000" b="1" baseline="-25000" dirty="0"/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0" y="2231123"/>
            <a:ext cx="9162813" cy="92697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2800" dirty="0" smtClean="0"/>
              <a:t> </a:t>
            </a:r>
            <a:r>
              <a:rPr lang="cs-CZ" sz="2800" b="1" dirty="0" smtClean="0"/>
              <a:t>CZECH TECHNOLOGICAL CO</a:t>
            </a:r>
            <a:r>
              <a:rPr lang="cs-CZ" sz="2800" b="1" baseline="-25000" dirty="0" smtClean="0"/>
              <a:t>2</a:t>
            </a:r>
            <a:r>
              <a:rPr lang="cs-CZ" sz="2800" b="1" dirty="0" smtClean="0"/>
              <a:t> TRANSFORMATION CENTRE</a:t>
            </a:r>
          </a:p>
          <a:p>
            <a:r>
              <a:rPr lang="cs-CZ" sz="2800" b="1" dirty="0" smtClean="0"/>
              <a:t> 3 PILLARS</a:t>
            </a:r>
            <a:endParaRPr lang="cs-CZ" sz="2800" b="1" dirty="0"/>
          </a:p>
        </p:txBody>
      </p:sp>
      <p:sp>
        <p:nvSpPr>
          <p:cNvPr id="7" name="Šrafovaná šipka doprava 6"/>
          <p:cNvSpPr/>
          <p:nvPr/>
        </p:nvSpPr>
        <p:spPr>
          <a:xfrm rot="5400000">
            <a:off x="4038557" y="1624701"/>
            <a:ext cx="645501" cy="542055"/>
          </a:xfrm>
          <a:prstGeom prst="striped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0" name="Obdélník 9"/>
          <p:cNvSpPr/>
          <p:nvPr/>
        </p:nvSpPr>
        <p:spPr>
          <a:xfrm>
            <a:off x="1403648" y="113655"/>
            <a:ext cx="6152728" cy="142041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/>
              <a:t>SHARED EUROPEAN</a:t>
            </a:r>
          </a:p>
          <a:p>
            <a:pPr algn="ctr"/>
            <a:r>
              <a:rPr lang="cs-CZ" sz="2400" dirty="0" smtClean="0"/>
              <a:t>MODULAR PILOT PLANTS and</a:t>
            </a:r>
          </a:p>
          <a:p>
            <a:pPr algn="ctr"/>
            <a:r>
              <a:rPr lang="cs-CZ" sz="2400" dirty="0" smtClean="0"/>
              <a:t>VERIFICATION CENTRE</a:t>
            </a:r>
            <a:endParaRPr lang="cs-CZ" sz="2400" dirty="0"/>
          </a:p>
        </p:txBody>
      </p:sp>
      <p:sp>
        <p:nvSpPr>
          <p:cNvPr id="11" name="Nadpis 1"/>
          <p:cNvSpPr txBox="1">
            <a:spLocks/>
          </p:cNvSpPr>
          <p:nvPr/>
        </p:nvSpPr>
        <p:spPr>
          <a:xfrm>
            <a:off x="179511" y="5414776"/>
            <a:ext cx="8784975" cy="82253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000" dirty="0" smtClean="0"/>
              <a:t>3. DEMONSTRATION OF TECHNOLOGICAL POSSIBILITIES              </a:t>
            </a:r>
            <a:r>
              <a:rPr lang="en-US" sz="2000" b="1" dirty="0" smtClean="0"/>
              <a:t>CO</a:t>
            </a:r>
            <a:r>
              <a:rPr lang="en-US" sz="2000" b="1" baseline="-25000" dirty="0" smtClean="0"/>
              <a:t>2</a:t>
            </a:r>
            <a:r>
              <a:rPr lang="en-US" sz="2000" b="1" dirty="0" smtClean="0"/>
              <a:t> + H</a:t>
            </a:r>
            <a:r>
              <a:rPr lang="en-US" sz="2000" b="1" baseline="-25000" dirty="0" smtClean="0"/>
              <a:t>2 </a:t>
            </a:r>
            <a:r>
              <a:rPr lang="en-US" sz="2000" b="1" dirty="0" smtClean="0"/>
              <a:t> to Chemicals</a:t>
            </a:r>
          </a:p>
          <a:p>
            <a:pPr algn="l"/>
            <a:r>
              <a:rPr lang="en-US" sz="2000" b="1" dirty="0" smtClean="0"/>
              <a:t>                                                                                                                   Power to Chemicals</a:t>
            </a:r>
          </a:p>
          <a:p>
            <a:pPr algn="l"/>
            <a:r>
              <a:rPr lang="en-US" sz="2000" b="1" baseline="-25000" dirty="0" smtClean="0"/>
              <a:t>						                   </a:t>
            </a:r>
            <a:r>
              <a:rPr lang="en-US" sz="2100" b="1" dirty="0" smtClean="0"/>
              <a:t>Chemicals to Power</a:t>
            </a:r>
            <a:endParaRPr lang="en-US" sz="2100" b="1" dirty="0"/>
          </a:p>
        </p:txBody>
      </p:sp>
      <p:sp>
        <p:nvSpPr>
          <p:cNvPr id="12" name="Nadpis 1"/>
          <p:cNvSpPr txBox="1">
            <a:spLocks/>
          </p:cNvSpPr>
          <p:nvPr/>
        </p:nvSpPr>
        <p:spPr>
          <a:xfrm>
            <a:off x="179512" y="4617132"/>
            <a:ext cx="8784975" cy="50405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000" dirty="0" smtClean="0"/>
              <a:t>2. E</a:t>
            </a:r>
            <a:r>
              <a:rPr lang="cs-CZ" sz="2000" dirty="0" smtClean="0"/>
              <a:t>LECTROLYSIS/</a:t>
            </a:r>
            <a:r>
              <a:rPr lang="en-US" sz="2000" dirty="0"/>
              <a:t> membrane </a:t>
            </a:r>
            <a:r>
              <a:rPr lang="en-US" sz="2000" dirty="0" smtClean="0"/>
              <a:t>separation</a:t>
            </a:r>
            <a:r>
              <a:rPr lang="cs-CZ" sz="2000" dirty="0" smtClean="0"/>
              <a:t> </a:t>
            </a:r>
            <a:r>
              <a:rPr lang="en-US" sz="2000" dirty="0" smtClean="0"/>
              <a:t>                              </a:t>
            </a:r>
            <a:r>
              <a:rPr lang="cs-CZ" sz="2000" dirty="0" smtClean="0"/>
              <a:t>           </a:t>
            </a:r>
            <a:r>
              <a:rPr lang="cs-CZ" sz="2000" b="1" dirty="0" smtClean="0"/>
              <a:t>H</a:t>
            </a:r>
            <a:r>
              <a:rPr lang="en-US" sz="2000" b="1" baseline="-25000" dirty="0" smtClean="0"/>
              <a:t>2 </a:t>
            </a:r>
            <a:r>
              <a:rPr lang="en-US" sz="2000" b="1" dirty="0" smtClean="0"/>
              <a:t>Production</a:t>
            </a:r>
            <a:r>
              <a:rPr lang="cs-CZ" sz="2000" b="1" dirty="0" smtClean="0"/>
              <a:t>/</a:t>
            </a:r>
            <a:r>
              <a:rPr lang="en-US" sz="2000" b="1" dirty="0" smtClean="0"/>
              <a:t>Storage </a:t>
            </a:r>
            <a:endParaRPr lang="en-US" sz="2000" b="1" baseline="-25000" dirty="0" smtClean="0"/>
          </a:p>
        </p:txBody>
      </p:sp>
    </p:spTree>
    <p:extLst>
      <p:ext uri="{BB962C8B-B14F-4D97-AF65-F5344CB8AC3E}">
        <p14:creationId xmlns:p14="http://schemas.microsoft.com/office/powerpoint/2010/main" val="2084585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7243" y="1453888"/>
            <a:ext cx="5764826" cy="3672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0356" y="2203981"/>
            <a:ext cx="3514536" cy="1333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Nadpis 1"/>
          <p:cNvSpPr txBox="1">
            <a:spLocks/>
          </p:cNvSpPr>
          <p:nvPr/>
        </p:nvSpPr>
        <p:spPr>
          <a:xfrm>
            <a:off x="-14876" y="-41041"/>
            <a:ext cx="9158876" cy="61311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000" b="1" dirty="0" smtClean="0">
                <a:solidFill>
                  <a:schemeClr val="bg1"/>
                </a:solidFill>
              </a:rPr>
              <a:t> CARBON CAPTURE STORAGE for next following UTILIZATION         </a:t>
            </a:r>
            <a:endParaRPr lang="en-US" sz="2000" b="1" baseline="-25000" dirty="0">
              <a:solidFill>
                <a:schemeClr val="bg1"/>
              </a:solidFill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6849" y="2203980"/>
            <a:ext cx="3816424" cy="1314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196" y="2336706"/>
            <a:ext cx="3625164" cy="1181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bdélník 7"/>
          <p:cNvSpPr/>
          <p:nvPr/>
        </p:nvSpPr>
        <p:spPr>
          <a:xfrm>
            <a:off x="4650069" y="6381267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800" dirty="0">
                <a:hlinkClick r:id="rId6"/>
              </a:rPr>
              <a:t>https://</a:t>
            </a:r>
            <a:r>
              <a:rPr lang="cs-CZ" sz="800" dirty="0" smtClean="0">
                <a:hlinkClick r:id="rId6"/>
              </a:rPr>
              <a:t>markets.businessinsider.com/commodities/co2-emissionsrechte</a:t>
            </a:r>
            <a:r>
              <a:rPr lang="cs-CZ" sz="800" dirty="0" smtClean="0"/>
              <a:t> </a:t>
            </a:r>
            <a:endParaRPr lang="cs-CZ" sz="800" dirty="0"/>
          </a:p>
        </p:txBody>
      </p:sp>
      <p:sp>
        <p:nvSpPr>
          <p:cNvPr id="3" name="Obdélník 2"/>
          <p:cNvSpPr/>
          <p:nvPr/>
        </p:nvSpPr>
        <p:spPr>
          <a:xfrm>
            <a:off x="4570389" y="5296849"/>
            <a:ext cx="36724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smtClean="0"/>
              <a:t>Průměr </a:t>
            </a:r>
            <a:r>
              <a:rPr lang="cs-CZ" dirty="0"/>
              <a:t>EU </a:t>
            </a:r>
            <a:r>
              <a:rPr lang="cs-CZ" dirty="0" smtClean="0"/>
              <a:t>–  8,7 </a:t>
            </a:r>
            <a:r>
              <a:rPr lang="cs-CZ" dirty="0"/>
              <a:t>t CO</a:t>
            </a:r>
            <a:r>
              <a:rPr lang="cs-CZ" baseline="-25000" dirty="0"/>
              <a:t>2</a:t>
            </a:r>
            <a:r>
              <a:rPr lang="cs-CZ" dirty="0"/>
              <a:t> </a:t>
            </a:r>
            <a:r>
              <a:rPr lang="cs-CZ" dirty="0" err="1"/>
              <a:t>ekv</a:t>
            </a:r>
            <a:r>
              <a:rPr lang="cs-CZ" dirty="0"/>
              <a:t>./obyv</a:t>
            </a:r>
            <a:r>
              <a:rPr lang="cs-CZ" dirty="0" smtClean="0"/>
              <a:t>. </a:t>
            </a:r>
          </a:p>
          <a:p>
            <a:r>
              <a:rPr lang="cs-CZ" dirty="0" smtClean="0"/>
              <a:t>Průměr ČR </a:t>
            </a:r>
            <a:r>
              <a:rPr lang="cs-CZ" dirty="0"/>
              <a:t>–</a:t>
            </a:r>
            <a:r>
              <a:rPr lang="cs-CZ" dirty="0" smtClean="0"/>
              <a:t> 12,4 </a:t>
            </a:r>
            <a:r>
              <a:rPr lang="cs-CZ" dirty="0"/>
              <a:t>t CO</a:t>
            </a:r>
            <a:r>
              <a:rPr lang="cs-CZ" baseline="-25000" dirty="0"/>
              <a:t>2</a:t>
            </a:r>
            <a:r>
              <a:rPr lang="cs-CZ" dirty="0"/>
              <a:t> </a:t>
            </a:r>
            <a:r>
              <a:rPr lang="cs-CZ" dirty="0" err="1"/>
              <a:t>ekv</a:t>
            </a:r>
            <a:r>
              <a:rPr lang="cs-CZ" dirty="0"/>
              <a:t>./</a:t>
            </a:r>
            <a:r>
              <a:rPr lang="cs-CZ" dirty="0" err="1" smtClean="0"/>
              <a:t>obyv</a:t>
            </a:r>
            <a:endParaRPr lang="cs-CZ" dirty="0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1427323"/>
            <a:ext cx="2808311" cy="1553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bdélník 4"/>
          <p:cNvSpPr/>
          <p:nvPr/>
        </p:nvSpPr>
        <p:spPr>
          <a:xfrm>
            <a:off x="228801" y="896862"/>
            <a:ext cx="2975047" cy="50405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smtClean="0"/>
              <a:t>1</a:t>
            </a:r>
            <a:r>
              <a:rPr lang="cs-CZ" sz="2800" b="1" baseline="30000" dirty="0" smtClean="0"/>
              <a:t>st </a:t>
            </a:r>
            <a:r>
              <a:rPr lang="cs-CZ" sz="2800" b="1" dirty="0" smtClean="0"/>
              <a:t>STAGE</a:t>
            </a:r>
            <a:endParaRPr lang="cs-CZ" sz="2800" b="1" dirty="0"/>
          </a:p>
        </p:txBody>
      </p:sp>
      <p:sp>
        <p:nvSpPr>
          <p:cNvPr id="11" name="Obdélník 10"/>
          <p:cNvSpPr/>
          <p:nvPr/>
        </p:nvSpPr>
        <p:spPr>
          <a:xfrm>
            <a:off x="3457243" y="896862"/>
            <a:ext cx="5680757" cy="50405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smtClean="0"/>
              <a:t>2</a:t>
            </a:r>
            <a:r>
              <a:rPr lang="cs-CZ" sz="2800" b="1" baseline="30000" dirty="0" smtClean="0"/>
              <a:t>nd</a:t>
            </a:r>
            <a:r>
              <a:rPr lang="cs-CZ" sz="2800" b="1" dirty="0" smtClean="0"/>
              <a:t> STAGE</a:t>
            </a:r>
            <a:endParaRPr lang="cs-CZ" sz="2800" b="1" dirty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801" y="3267117"/>
            <a:ext cx="2759023" cy="430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Obdélník 12"/>
          <p:cNvSpPr/>
          <p:nvPr/>
        </p:nvSpPr>
        <p:spPr>
          <a:xfrm>
            <a:off x="323529" y="4005064"/>
            <a:ext cx="2808311" cy="97721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Čisté CO2</a:t>
            </a:r>
          </a:p>
          <a:p>
            <a:pPr algn="ctr"/>
            <a:r>
              <a:rPr lang="cs-CZ" dirty="0" smtClean="0"/>
              <a:t> potravinářská kvalita </a:t>
            </a:r>
          </a:p>
          <a:p>
            <a:pPr algn="ctr"/>
            <a:r>
              <a:rPr lang="cs-CZ" dirty="0" smtClean="0"/>
              <a:t> bezproblémové pro CCS</a:t>
            </a:r>
            <a:r>
              <a:rPr lang="cs-CZ" sz="2400" b="1" dirty="0" smtClean="0"/>
              <a:t>U</a:t>
            </a:r>
            <a:endParaRPr lang="cs-CZ" sz="2400" b="1" dirty="0"/>
          </a:p>
        </p:txBody>
      </p:sp>
      <p:sp>
        <p:nvSpPr>
          <p:cNvPr id="14" name="Obdélník 13"/>
          <p:cNvSpPr/>
          <p:nvPr/>
        </p:nvSpPr>
        <p:spPr>
          <a:xfrm>
            <a:off x="2339752" y="3267117"/>
            <a:ext cx="792088" cy="31218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bdélník 5"/>
          <p:cNvSpPr/>
          <p:nvPr/>
        </p:nvSpPr>
        <p:spPr>
          <a:xfrm>
            <a:off x="228801" y="1400918"/>
            <a:ext cx="2975047" cy="4986694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4000" b="1" dirty="0"/>
              <a:t>1</a:t>
            </a:r>
            <a:r>
              <a:rPr lang="cs-CZ" sz="4000" b="1" baseline="30000" dirty="0"/>
              <a:t>st </a:t>
            </a:r>
            <a:r>
              <a:rPr lang="cs-CZ" sz="4000" b="1" dirty="0"/>
              <a:t>STAGE</a:t>
            </a:r>
          </a:p>
        </p:txBody>
      </p:sp>
      <p:pic>
        <p:nvPicPr>
          <p:cNvPr id="10" name="Picture 3">
            <a:hlinkClick r:id="rId9" action="ppaction://hlinkfile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1382" y="2000325"/>
            <a:ext cx="4754225" cy="3942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Obdélník 18"/>
          <p:cNvSpPr/>
          <p:nvPr/>
        </p:nvSpPr>
        <p:spPr>
          <a:xfrm>
            <a:off x="3461135" y="1400918"/>
            <a:ext cx="5682865" cy="4986694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4000" b="1" dirty="0"/>
              <a:t>2</a:t>
            </a:r>
            <a:r>
              <a:rPr lang="cs-CZ" sz="4000" b="1" baseline="30000" dirty="0"/>
              <a:t>nd</a:t>
            </a:r>
            <a:r>
              <a:rPr lang="cs-CZ" sz="4000" b="1" dirty="0"/>
              <a:t> STAGE</a:t>
            </a:r>
          </a:p>
        </p:txBody>
      </p:sp>
    </p:spTree>
    <p:extLst>
      <p:ext uri="{BB962C8B-B14F-4D97-AF65-F5344CB8AC3E}">
        <p14:creationId xmlns:p14="http://schemas.microsoft.com/office/powerpoint/2010/main" val="120845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50"/>
                            </p:stCondLst>
                            <p:childTnLst>
                              <p:par>
                                <p:cTn id="13" presetID="47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3" grpId="0" animBg="1"/>
      <p:bldP spid="14" grpId="0" animBg="1"/>
      <p:bldP spid="6" grpId="0" animBg="1"/>
      <p:bldP spid="1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-9941" y="0"/>
            <a:ext cx="9131357" cy="58477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square">
            <a:spAutoFit/>
          </a:bodyPr>
          <a:lstStyle/>
          <a:p>
            <a:r>
              <a:rPr lang="cs-CZ" sz="3200" b="1" dirty="0" smtClean="0">
                <a:solidFill>
                  <a:schemeClr val="bg1"/>
                </a:solidFill>
              </a:rPr>
              <a:t>AKER SOLUTION </a:t>
            </a:r>
            <a:r>
              <a:rPr lang="cs-CZ" sz="2800" b="1" dirty="0" smtClean="0">
                <a:solidFill>
                  <a:schemeClr val="bg1"/>
                </a:solidFill>
              </a:rPr>
              <a:t>– </a:t>
            </a:r>
            <a:r>
              <a:rPr lang="cs-CZ" sz="2400" b="1" dirty="0" smtClean="0">
                <a:solidFill>
                  <a:schemeClr val="bg1"/>
                </a:solidFill>
              </a:rPr>
              <a:t>NORWAY</a:t>
            </a:r>
            <a:r>
              <a:rPr lang="cs-CZ" sz="2800" b="1" dirty="0" smtClean="0">
                <a:solidFill>
                  <a:schemeClr val="bg1"/>
                </a:solidFill>
              </a:rPr>
              <a:t> </a:t>
            </a:r>
            <a:r>
              <a:rPr lang="cs-CZ" sz="1400" dirty="0" smtClean="0">
                <a:solidFill>
                  <a:schemeClr val="bg1"/>
                </a:solidFill>
              </a:rPr>
              <a:t>Technology Centre </a:t>
            </a:r>
            <a:r>
              <a:rPr lang="cs-CZ" sz="1400" noProof="1" smtClean="0">
                <a:solidFill>
                  <a:schemeClr val="bg1"/>
                </a:solidFill>
              </a:rPr>
              <a:t>Mongstad</a:t>
            </a:r>
            <a:r>
              <a:rPr lang="cs-CZ" sz="1400" dirty="0" smtClean="0">
                <a:solidFill>
                  <a:schemeClr val="bg1"/>
                </a:solidFill>
              </a:rPr>
              <a:t> (TCM)</a:t>
            </a:r>
            <a:endParaRPr lang="cs-CZ" sz="1400" dirty="0">
              <a:solidFill>
                <a:schemeClr val="bg1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4764" y="61585"/>
            <a:ext cx="17621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bdélník 4"/>
          <p:cNvSpPr/>
          <p:nvPr/>
        </p:nvSpPr>
        <p:spPr>
          <a:xfrm>
            <a:off x="210065" y="5517232"/>
            <a:ext cx="8784976" cy="86177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b="1" dirty="0"/>
              <a:t>National CCS demo project within </a:t>
            </a:r>
            <a:r>
              <a:rPr lang="en-US" b="1" dirty="0" smtClean="0"/>
              <a:t>2022</a:t>
            </a:r>
            <a:r>
              <a:rPr lang="cs-CZ" b="1" dirty="0" smtClean="0"/>
              <a:t>:     </a:t>
            </a:r>
            <a:r>
              <a:rPr lang="en-US" sz="1600" b="1" dirty="0" smtClean="0"/>
              <a:t>NORCEM</a:t>
            </a:r>
            <a:r>
              <a:rPr lang="en-US" sz="1600" dirty="0" smtClean="0"/>
              <a:t> </a:t>
            </a:r>
            <a:r>
              <a:rPr lang="cs-CZ" sz="1600" dirty="0" smtClean="0"/>
              <a:t>           -</a:t>
            </a:r>
            <a:r>
              <a:rPr lang="en-US" sz="1600" dirty="0" smtClean="0"/>
              <a:t> </a:t>
            </a:r>
            <a:r>
              <a:rPr lang="en-US" sz="1600" dirty="0" smtClean="0">
                <a:hlinkClick r:id="rId3"/>
              </a:rPr>
              <a:t>cement plant</a:t>
            </a:r>
            <a:r>
              <a:rPr lang="cs-CZ" sz="1600" dirty="0" smtClean="0"/>
              <a:t>    </a:t>
            </a:r>
            <a:r>
              <a:rPr lang="en-US" sz="900" dirty="0" smtClean="0">
                <a:hlinkClick r:id="rId4"/>
              </a:rPr>
              <a:t>Zero CO2 Emission Vision 2030</a:t>
            </a:r>
            <a:endParaRPr lang="en-US" sz="900" dirty="0" smtClean="0"/>
          </a:p>
          <a:p>
            <a:r>
              <a:rPr lang="en-US" sz="1600" b="1" dirty="0" smtClean="0"/>
              <a:t>                                           </a:t>
            </a:r>
            <a:r>
              <a:rPr lang="cs-CZ" sz="1600" b="1" dirty="0" smtClean="0"/>
              <a:t>                                             </a:t>
            </a:r>
            <a:r>
              <a:rPr lang="en-US" sz="1600" b="1" dirty="0" smtClean="0"/>
              <a:t>YARA</a:t>
            </a:r>
            <a:r>
              <a:rPr lang="en-US" sz="1600" dirty="0" smtClean="0"/>
              <a:t> </a:t>
            </a:r>
            <a:r>
              <a:rPr lang="cs-CZ" sz="1600" dirty="0" smtClean="0"/>
              <a:t>                 -</a:t>
            </a:r>
            <a:r>
              <a:rPr lang="en-US" sz="1600" dirty="0" smtClean="0"/>
              <a:t> ammonia plant</a:t>
            </a:r>
            <a:endParaRPr lang="cs-CZ" sz="1600" dirty="0" smtClean="0"/>
          </a:p>
          <a:p>
            <a:r>
              <a:rPr lang="cs-CZ" sz="1600" dirty="0"/>
              <a:t> </a:t>
            </a:r>
            <a:r>
              <a:rPr lang="cs-CZ" sz="1600" dirty="0" smtClean="0"/>
              <a:t>                                                                                       </a:t>
            </a:r>
            <a:r>
              <a:rPr lang="cs-CZ" sz="1600" b="1" dirty="0" smtClean="0"/>
              <a:t>KLEMETSRUD</a:t>
            </a:r>
            <a:r>
              <a:rPr lang="cs-CZ" sz="1600" dirty="0" smtClean="0"/>
              <a:t>   - (W-t-E)</a:t>
            </a:r>
            <a:endParaRPr lang="cs-CZ" sz="1600" dirty="0"/>
          </a:p>
        </p:txBody>
      </p:sp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631609"/>
            <a:ext cx="8333955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bdélník 5"/>
          <p:cNvSpPr/>
          <p:nvPr/>
        </p:nvSpPr>
        <p:spPr>
          <a:xfrm>
            <a:off x="2000183" y="6626174"/>
            <a:ext cx="7032316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800" dirty="0">
                <a:hlinkClick r:id="rId6"/>
              </a:rPr>
              <a:t>https://static1.squarespace.com/static/574c47228259b5de6737fbfe/t/5afd206303ce64542a64c5a5/1526538349706/6.+</a:t>
            </a:r>
            <a:r>
              <a:rPr lang="cs-CZ" sz="800" dirty="0" smtClean="0">
                <a:hlinkClick r:id="rId6"/>
              </a:rPr>
              <a:t>Graff+CCUS+in+Aker+Solutions.pdf</a:t>
            </a:r>
            <a:r>
              <a:rPr lang="cs-CZ" sz="800" dirty="0" smtClean="0"/>
              <a:t> </a:t>
            </a:r>
            <a:endParaRPr lang="cs-CZ" sz="800" dirty="0"/>
          </a:p>
        </p:txBody>
      </p:sp>
      <p:sp>
        <p:nvSpPr>
          <p:cNvPr id="7" name="Obdélník 6"/>
          <p:cNvSpPr/>
          <p:nvPr/>
        </p:nvSpPr>
        <p:spPr>
          <a:xfrm>
            <a:off x="224016" y="6425908"/>
            <a:ext cx="8663442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700" dirty="0">
                <a:hlinkClick r:id="rId7"/>
              </a:rPr>
              <a:t>https://</a:t>
            </a:r>
            <a:r>
              <a:rPr lang="cs-CZ" sz="700" dirty="0" smtClean="0">
                <a:hlinkClick r:id="rId7"/>
              </a:rPr>
              <a:t>tu-freiberg.de/sites/default/files/media/professur-fuer-energieverfahrenstechnik-und-thermische-rueckstandsbehandlung-16460/publikationen/28-1-co2_capture_technologies_berlin_6_june_2018_final_version.pdf</a:t>
            </a:r>
            <a:r>
              <a:rPr lang="cs-CZ" sz="700" dirty="0" smtClean="0"/>
              <a:t>  </a:t>
            </a:r>
            <a:endParaRPr lang="cs-CZ" sz="700" dirty="0"/>
          </a:p>
        </p:txBody>
      </p:sp>
      <p:sp>
        <p:nvSpPr>
          <p:cNvPr id="3" name="Obdélník 2"/>
          <p:cNvSpPr/>
          <p:nvPr/>
        </p:nvSpPr>
        <p:spPr>
          <a:xfrm>
            <a:off x="539552" y="2060848"/>
            <a:ext cx="4320480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Obdélník 3"/>
          <p:cNvSpPr/>
          <p:nvPr/>
        </p:nvSpPr>
        <p:spPr>
          <a:xfrm>
            <a:off x="5809048" y="1210883"/>
            <a:ext cx="3312368" cy="1008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Jednáme, chtějí spolupracovat</a:t>
            </a:r>
          </a:p>
          <a:p>
            <a:pPr algn="ctr"/>
            <a:r>
              <a:rPr lang="cs-CZ" dirty="0" smtClean="0"/>
              <a:t>Návštěva TCM  2019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73448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179512" y="3717032"/>
            <a:ext cx="8784975" cy="572074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000" dirty="0" smtClean="0"/>
              <a:t>1. CARBON CAPTURE STORAGE – CCS                                  </a:t>
            </a:r>
            <a:r>
              <a:rPr lang="cs-CZ" sz="2000" dirty="0" smtClean="0"/>
              <a:t>        </a:t>
            </a:r>
            <a:r>
              <a:rPr lang="en-US" sz="2000" b="1" dirty="0" smtClean="0"/>
              <a:t>CO</a:t>
            </a:r>
            <a:r>
              <a:rPr lang="en-US" sz="2000" b="1" baseline="-25000" dirty="0" smtClean="0"/>
              <a:t>2 </a:t>
            </a:r>
            <a:r>
              <a:rPr lang="en-US" sz="2000" b="1" dirty="0" smtClean="0"/>
              <a:t>Capturing </a:t>
            </a:r>
            <a:endParaRPr lang="en-US" sz="2000" b="1" baseline="-25000" dirty="0"/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0" y="2231123"/>
            <a:ext cx="9162813" cy="92697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2800" dirty="0" smtClean="0"/>
              <a:t> </a:t>
            </a:r>
            <a:r>
              <a:rPr lang="cs-CZ" sz="2800" b="1" dirty="0" smtClean="0"/>
              <a:t>CZECH TECHNOLOGICAL CO</a:t>
            </a:r>
            <a:r>
              <a:rPr lang="cs-CZ" sz="2800" b="1" baseline="-25000" dirty="0" smtClean="0"/>
              <a:t>2</a:t>
            </a:r>
            <a:r>
              <a:rPr lang="cs-CZ" sz="2800" b="1" dirty="0" smtClean="0"/>
              <a:t> TRANSFORMATION CENTRE</a:t>
            </a:r>
          </a:p>
          <a:p>
            <a:r>
              <a:rPr lang="cs-CZ" sz="2800" b="1" dirty="0" smtClean="0"/>
              <a:t> 3 PILLARS</a:t>
            </a:r>
            <a:endParaRPr lang="cs-CZ" sz="2800" b="1" dirty="0"/>
          </a:p>
        </p:txBody>
      </p:sp>
      <p:sp>
        <p:nvSpPr>
          <p:cNvPr id="7" name="Šrafovaná šipka doprava 6"/>
          <p:cNvSpPr/>
          <p:nvPr/>
        </p:nvSpPr>
        <p:spPr>
          <a:xfrm rot="5400000">
            <a:off x="4038557" y="1624701"/>
            <a:ext cx="645501" cy="542055"/>
          </a:xfrm>
          <a:prstGeom prst="striped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0" name="Obdélník 9"/>
          <p:cNvSpPr/>
          <p:nvPr/>
        </p:nvSpPr>
        <p:spPr>
          <a:xfrm>
            <a:off x="1403648" y="113655"/>
            <a:ext cx="6152728" cy="142041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/>
              <a:t>SHARED EUROPEAN</a:t>
            </a:r>
          </a:p>
          <a:p>
            <a:pPr algn="ctr"/>
            <a:r>
              <a:rPr lang="cs-CZ" sz="2400" dirty="0" smtClean="0"/>
              <a:t>MODULAR PILOT PLANTS and</a:t>
            </a:r>
          </a:p>
          <a:p>
            <a:pPr algn="ctr"/>
            <a:r>
              <a:rPr lang="cs-CZ" sz="2400" dirty="0" smtClean="0"/>
              <a:t>VERIFICATION CENTRE</a:t>
            </a:r>
            <a:endParaRPr lang="cs-CZ" sz="2400" dirty="0"/>
          </a:p>
        </p:txBody>
      </p:sp>
      <p:sp>
        <p:nvSpPr>
          <p:cNvPr id="11" name="Nadpis 1"/>
          <p:cNvSpPr txBox="1">
            <a:spLocks/>
          </p:cNvSpPr>
          <p:nvPr/>
        </p:nvSpPr>
        <p:spPr>
          <a:xfrm>
            <a:off x="179511" y="5414776"/>
            <a:ext cx="8784975" cy="82253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000" dirty="0" smtClean="0"/>
              <a:t>3. DEMONSTRATION OF TECHNOLOGICAL POSSIBILITIES              </a:t>
            </a:r>
            <a:r>
              <a:rPr lang="en-US" sz="2000" b="1" dirty="0" smtClean="0"/>
              <a:t>CO</a:t>
            </a:r>
            <a:r>
              <a:rPr lang="en-US" sz="2000" b="1" baseline="-25000" dirty="0" smtClean="0"/>
              <a:t>2</a:t>
            </a:r>
            <a:r>
              <a:rPr lang="en-US" sz="2000" b="1" dirty="0" smtClean="0"/>
              <a:t> + H</a:t>
            </a:r>
            <a:r>
              <a:rPr lang="en-US" sz="2000" b="1" baseline="-25000" dirty="0" smtClean="0"/>
              <a:t>2 </a:t>
            </a:r>
            <a:r>
              <a:rPr lang="en-US" sz="2000" b="1" dirty="0" smtClean="0"/>
              <a:t> to Chemicals</a:t>
            </a:r>
          </a:p>
          <a:p>
            <a:pPr algn="l"/>
            <a:r>
              <a:rPr lang="en-US" sz="2000" b="1" dirty="0" smtClean="0"/>
              <a:t>                                                                                                                   Power to Chemicals</a:t>
            </a:r>
          </a:p>
          <a:p>
            <a:pPr algn="l"/>
            <a:r>
              <a:rPr lang="en-US" sz="2000" b="1" baseline="-25000" dirty="0" smtClean="0"/>
              <a:t>						                   </a:t>
            </a:r>
            <a:r>
              <a:rPr lang="en-US" sz="2100" b="1" dirty="0" smtClean="0"/>
              <a:t>Chemicals to Power</a:t>
            </a:r>
            <a:endParaRPr lang="en-US" sz="2100" b="1" dirty="0"/>
          </a:p>
        </p:txBody>
      </p:sp>
      <p:sp>
        <p:nvSpPr>
          <p:cNvPr id="12" name="Nadpis 1"/>
          <p:cNvSpPr txBox="1">
            <a:spLocks/>
          </p:cNvSpPr>
          <p:nvPr/>
        </p:nvSpPr>
        <p:spPr>
          <a:xfrm>
            <a:off x="179512" y="4617132"/>
            <a:ext cx="8784975" cy="504056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000" dirty="0" smtClean="0"/>
              <a:t>2. E</a:t>
            </a:r>
            <a:r>
              <a:rPr lang="cs-CZ" sz="2000" dirty="0" smtClean="0"/>
              <a:t>LECTROLYSIS/</a:t>
            </a:r>
            <a:r>
              <a:rPr lang="en-US" sz="2000" dirty="0"/>
              <a:t> membrane </a:t>
            </a:r>
            <a:r>
              <a:rPr lang="en-US" sz="2000" dirty="0" smtClean="0"/>
              <a:t>separation</a:t>
            </a:r>
            <a:r>
              <a:rPr lang="cs-CZ" sz="2000" dirty="0" smtClean="0"/>
              <a:t> </a:t>
            </a:r>
            <a:r>
              <a:rPr lang="en-US" sz="2000" dirty="0" smtClean="0"/>
              <a:t>                              </a:t>
            </a:r>
            <a:r>
              <a:rPr lang="cs-CZ" sz="2000" dirty="0" smtClean="0"/>
              <a:t>           </a:t>
            </a:r>
            <a:r>
              <a:rPr lang="cs-CZ" sz="2000" b="1" dirty="0" smtClean="0"/>
              <a:t>H</a:t>
            </a:r>
            <a:r>
              <a:rPr lang="en-US" sz="2000" b="1" baseline="-25000" dirty="0" smtClean="0"/>
              <a:t>2 </a:t>
            </a:r>
            <a:r>
              <a:rPr lang="en-US" sz="2000" b="1" dirty="0" smtClean="0"/>
              <a:t>Production</a:t>
            </a:r>
            <a:r>
              <a:rPr lang="cs-CZ" sz="2000" b="1" dirty="0" smtClean="0"/>
              <a:t>/</a:t>
            </a:r>
            <a:r>
              <a:rPr lang="en-US" sz="2000" b="1" dirty="0" smtClean="0"/>
              <a:t>Storage </a:t>
            </a:r>
            <a:endParaRPr lang="en-US" sz="2000" b="1" baseline="-25000" dirty="0" smtClean="0"/>
          </a:p>
        </p:txBody>
      </p:sp>
    </p:spTree>
    <p:extLst>
      <p:ext uri="{BB962C8B-B14F-4D97-AF65-F5344CB8AC3E}">
        <p14:creationId xmlns:p14="http://schemas.microsoft.com/office/powerpoint/2010/main" val="1515675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 animBg="1"/>
    </p:bld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38928</TotalTime>
  <Words>3583</Words>
  <Application>Microsoft Office PowerPoint</Application>
  <PresentationFormat>Předvádění na obrazovce (4:3)</PresentationFormat>
  <Paragraphs>980</Paragraphs>
  <Slides>37</Slides>
  <Notes>17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37</vt:i4>
      </vt:variant>
    </vt:vector>
  </HeadingPairs>
  <TitlesOfParts>
    <vt:vector size="38" baseType="lpstr">
      <vt:lpstr>Motiv systému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leos.gal</dc:creator>
  <cp:lastModifiedBy>leos.gal</cp:lastModifiedBy>
  <cp:revision>497</cp:revision>
  <dcterms:created xsi:type="dcterms:W3CDTF">2018-11-30T22:23:40Z</dcterms:created>
  <dcterms:modified xsi:type="dcterms:W3CDTF">2019-03-06T20:27:30Z</dcterms:modified>
</cp:coreProperties>
</file>