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4" r:id="rId2"/>
    <p:sldId id="261" r:id="rId3"/>
    <p:sldId id="262" r:id="rId4"/>
    <p:sldId id="270" r:id="rId5"/>
    <p:sldId id="269" r:id="rId6"/>
    <p:sldId id="271" r:id="rId7"/>
    <p:sldId id="272" r:id="rId8"/>
    <p:sldId id="275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7"/>
    <p:restoredTop sz="93041"/>
  </p:normalViewPr>
  <p:slideViewPr>
    <p:cSldViewPr snapToGrid="0" snapToObjects="1">
      <p:cViewPr>
        <p:scale>
          <a:sx n="90" d="100"/>
          <a:sy n="90" d="100"/>
        </p:scale>
        <p:origin x="-984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CC10B-387A-5749-9D19-465E8483848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76DF-EDF7-FE46-9989-C8E1F5AD1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CA586-3FF6-3A49-A686-A4475FBADD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4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0509-CC3A-4140-9EFD-676437EFDE5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C222-AE50-5747-9BE0-8B51A17F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5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0509-CC3A-4140-9EFD-676437EFDE5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C222-AE50-5747-9BE0-8B51A17F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0509-CC3A-4140-9EFD-676437EFDE5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C222-AE50-5747-9BE0-8B51A17F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0" b="28706"/>
          <a:stretch/>
        </p:blipFill>
        <p:spPr>
          <a:xfrm>
            <a:off x="7274524" y="3749998"/>
            <a:ext cx="4917477" cy="3111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31636" y="3068961"/>
            <a:ext cx="8494648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 </a:t>
            </a:r>
            <a:endParaRPr lang="en-CA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846689" y="4522012"/>
            <a:ext cx="8494647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7" y="500394"/>
            <a:ext cx="544438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0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0509-CC3A-4140-9EFD-676437EFDE5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C222-AE50-5747-9BE0-8B51A17F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0509-CC3A-4140-9EFD-676437EFDE5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C222-AE50-5747-9BE0-8B51A17F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0509-CC3A-4140-9EFD-676437EFDE5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C222-AE50-5747-9BE0-8B51A17F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7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0509-CC3A-4140-9EFD-676437EFDE5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C222-AE50-5747-9BE0-8B51A17F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1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0509-CC3A-4140-9EFD-676437EFDE5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C222-AE50-5747-9BE0-8B51A17F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5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0509-CC3A-4140-9EFD-676437EFDE5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C222-AE50-5747-9BE0-8B51A17F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4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0509-CC3A-4140-9EFD-676437EFDE5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C222-AE50-5747-9BE0-8B51A17F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0509-CC3A-4140-9EFD-676437EFDE5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C222-AE50-5747-9BE0-8B51A17F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0509-CC3A-4140-9EFD-676437EFDE5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AC222-AE50-5747-9BE0-8B51A17F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2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939" y="5149138"/>
            <a:ext cx="10693829" cy="552628"/>
          </a:xfrm>
        </p:spPr>
        <p:txBody>
          <a:bodyPr>
            <a:normAutofit/>
          </a:bodyPr>
          <a:lstStyle/>
          <a:p>
            <a:r>
              <a:rPr lang="cs-CZ" sz="3200" cap="none" dirty="0">
                <a:solidFill>
                  <a:srgbClr val="0000FF"/>
                </a:solidFill>
                <a:latin typeface="Times New Roman"/>
                <a:cs typeface="Times New Roman"/>
              </a:rPr>
              <a:t>Čištění surového bioplynu vodní </a:t>
            </a:r>
            <a:r>
              <a:rPr lang="cs-CZ" sz="3200" cap="none">
                <a:solidFill>
                  <a:srgbClr val="0000FF"/>
                </a:solidFill>
                <a:latin typeface="Times New Roman"/>
                <a:cs typeface="Times New Roman"/>
              </a:rPr>
              <a:t>kondenzující membránou</a:t>
            </a:r>
            <a:endParaRPr lang="cs-CZ" sz="3200" cap="none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318761" y="5727233"/>
            <a:ext cx="8053433" cy="93265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Pavel Izák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Calibri"/>
                <a:ea typeface="+mj-ea"/>
                <a:cs typeface="+mj-cs"/>
              </a:rPr>
              <a:t>Oddělení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/>
                <a:ea typeface="+mj-ea"/>
                <a:cs typeface="+mj-cs"/>
              </a:rPr>
              <a:t>membránových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/>
                <a:ea typeface="+mj-ea"/>
                <a:cs typeface="+mj-cs"/>
              </a:rPr>
              <a:t>separačních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/>
                <a:ea typeface="+mj-ea"/>
                <a:cs typeface="+mj-cs"/>
              </a:rPr>
              <a:t>procesů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566" y="1815660"/>
            <a:ext cx="4746933" cy="282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4433" y="830993"/>
            <a:ext cx="88578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/>
              <a:t>Ústav</a:t>
            </a:r>
            <a:r>
              <a:rPr lang="en-US" sz="4000" dirty="0"/>
              <a:t> </a:t>
            </a:r>
            <a:r>
              <a:rPr lang="en-US" sz="4000" dirty="0" err="1"/>
              <a:t>chemických</a:t>
            </a:r>
            <a:r>
              <a:rPr lang="en-US" sz="4000" dirty="0"/>
              <a:t> </a:t>
            </a:r>
            <a:r>
              <a:rPr lang="en-US" sz="4000" dirty="0" err="1"/>
              <a:t>procesů</a:t>
            </a:r>
            <a:r>
              <a:rPr lang="en-US" sz="4000" dirty="0"/>
              <a:t> AV ČR, v. v. </a:t>
            </a:r>
            <a:r>
              <a:rPr lang="en-US" sz="4000" dirty="0" err="1"/>
              <a:t>i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9482" y="256588"/>
            <a:ext cx="12026686" cy="1143000"/>
          </a:xfrm>
        </p:spPr>
        <p:txBody>
          <a:bodyPr/>
          <a:lstStyle/>
          <a:p>
            <a:pPr eaLnBrk="1" hangingPunct="1"/>
            <a:r>
              <a:rPr lang="cs-CZ" sz="3200" b="1" dirty="0">
                <a:solidFill>
                  <a:srgbClr val="0000FF"/>
                </a:solidFill>
                <a:latin typeface="Arial" charset="0"/>
                <a:ea typeface="MS PGothic" charset="0"/>
              </a:rPr>
              <a:t>Kondenzující vodní membrána na kompozitní RO membráně</a:t>
            </a:r>
          </a:p>
        </p:txBody>
      </p:sp>
      <p:pic>
        <p:nvPicPr>
          <p:cNvPr id="32771" name="Picture 2" descr="C:\NOVA-DATA\Bioplyn-Magda\CL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66" y="1308307"/>
            <a:ext cx="6749430" cy="467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027004"/>
            <a:ext cx="12166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Izák P., </a:t>
            </a:r>
            <a:r>
              <a:rPr lang="en-US" sz="1200" dirty="0" err="1"/>
              <a:t>Poloncarzová</a:t>
            </a:r>
            <a:r>
              <a:rPr lang="en-US" sz="1200" dirty="0"/>
              <a:t> M., </a:t>
            </a:r>
            <a:r>
              <a:rPr lang="en-US" sz="1200" dirty="0" err="1"/>
              <a:t>Vejražka</a:t>
            </a:r>
            <a:r>
              <a:rPr lang="en-US" sz="1200" dirty="0"/>
              <a:t> J.: </a:t>
            </a:r>
            <a:r>
              <a:rPr lang="en-US" sz="1200" dirty="0" err="1"/>
              <a:t>Způsob</a:t>
            </a:r>
            <a:r>
              <a:rPr lang="en-US" sz="1200" dirty="0"/>
              <a:t> </a:t>
            </a:r>
            <a:r>
              <a:rPr lang="en-US" sz="1200" dirty="0" err="1"/>
              <a:t>obohacování</a:t>
            </a:r>
            <a:r>
              <a:rPr lang="en-US" sz="1200" dirty="0"/>
              <a:t> </a:t>
            </a:r>
            <a:r>
              <a:rPr lang="en-US" sz="1200" dirty="0" err="1"/>
              <a:t>bioplynu</a:t>
            </a:r>
            <a:r>
              <a:rPr lang="en-US" sz="1200" dirty="0"/>
              <a:t> z </a:t>
            </a:r>
            <a:r>
              <a:rPr lang="en-US" sz="1200" dirty="0" err="1"/>
              <a:t>čističek</a:t>
            </a:r>
            <a:r>
              <a:rPr lang="en-US" sz="1200" dirty="0"/>
              <a:t> </a:t>
            </a:r>
            <a:r>
              <a:rPr lang="en-US" sz="1200" dirty="0" err="1"/>
              <a:t>odpadních</a:t>
            </a:r>
            <a:r>
              <a:rPr lang="en-US" sz="1200" dirty="0"/>
              <a:t> </a:t>
            </a:r>
            <a:r>
              <a:rPr lang="en-US" sz="1200" dirty="0" err="1"/>
              <a:t>vod</a:t>
            </a:r>
            <a:r>
              <a:rPr lang="en-US" sz="1200" dirty="0"/>
              <a:t> </a:t>
            </a:r>
            <a:r>
              <a:rPr lang="en-US" sz="1200" dirty="0" err="1"/>
              <a:t>nebo</a:t>
            </a:r>
            <a:r>
              <a:rPr lang="en-US" sz="1200" dirty="0"/>
              <a:t> </a:t>
            </a:r>
            <a:r>
              <a:rPr lang="en-US" sz="1200" dirty="0" err="1"/>
              <a:t>ze</a:t>
            </a:r>
            <a:r>
              <a:rPr lang="en-US" sz="1200" dirty="0"/>
              <a:t> </a:t>
            </a:r>
            <a:r>
              <a:rPr lang="en-US" sz="1200" dirty="0" err="1"/>
              <a:t>zemědělské</a:t>
            </a:r>
            <a:r>
              <a:rPr lang="en-US" sz="1200" dirty="0"/>
              <a:t> </a:t>
            </a:r>
            <a:r>
              <a:rPr lang="en-US" sz="1200" dirty="0" err="1"/>
              <a:t>prvovýroby</a:t>
            </a:r>
            <a:r>
              <a:rPr lang="en-US" sz="1200" dirty="0"/>
              <a:t> o </a:t>
            </a:r>
            <a:r>
              <a:rPr lang="en-US" sz="1200" dirty="0" err="1"/>
              <a:t>methan</a:t>
            </a:r>
            <a:r>
              <a:rPr lang="en-US" sz="1200" dirty="0"/>
              <a:t> a </a:t>
            </a:r>
            <a:r>
              <a:rPr lang="en-US" sz="1200" dirty="0" err="1"/>
              <a:t>zařízení</a:t>
            </a:r>
            <a:r>
              <a:rPr lang="en-US" sz="1200" dirty="0"/>
              <a:t> k </a:t>
            </a:r>
            <a:r>
              <a:rPr lang="en-US" sz="1200" dirty="0" err="1"/>
              <a:t>provádění</a:t>
            </a:r>
            <a:r>
              <a:rPr lang="en-US" sz="1200" dirty="0"/>
              <a:t> </a:t>
            </a:r>
            <a:r>
              <a:rPr lang="en-US" sz="1200" dirty="0" err="1"/>
              <a:t>tohoto</a:t>
            </a:r>
            <a:r>
              <a:rPr lang="en-US" sz="1200" dirty="0"/>
              <a:t> </a:t>
            </a:r>
            <a:r>
              <a:rPr lang="en-US" sz="1200" dirty="0" err="1"/>
              <a:t>způsobu</a:t>
            </a:r>
            <a:r>
              <a:rPr lang="en-US" sz="1200" dirty="0"/>
              <a:t>. Pat. No. 303106/PV 2010-437. Applied: 10.06.02, Patented: 12.02.23. </a:t>
            </a:r>
          </a:p>
          <a:p>
            <a:r>
              <a:rPr lang="en-US" sz="1200" dirty="0"/>
              <a:t>Izák P., </a:t>
            </a:r>
            <a:r>
              <a:rPr lang="en-US" sz="1200" dirty="0" err="1"/>
              <a:t>Poloncarzová</a:t>
            </a:r>
            <a:r>
              <a:rPr lang="en-US" sz="1200" dirty="0"/>
              <a:t> M., </a:t>
            </a:r>
            <a:r>
              <a:rPr lang="en-US" sz="1200" dirty="0" err="1"/>
              <a:t>Vejražka</a:t>
            </a:r>
            <a:r>
              <a:rPr lang="en-US" sz="1200" dirty="0"/>
              <a:t> J.: </a:t>
            </a:r>
            <a:r>
              <a:rPr lang="en-US" sz="1200" dirty="0" err="1"/>
              <a:t>Způsob</a:t>
            </a:r>
            <a:r>
              <a:rPr lang="en-US" sz="1200" dirty="0"/>
              <a:t> </a:t>
            </a:r>
            <a:r>
              <a:rPr lang="en-US" sz="1200" dirty="0" err="1"/>
              <a:t>separace</a:t>
            </a:r>
            <a:r>
              <a:rPr lang="en-US" sz="1200" dirty="0"/>
              <a:t> </a:t>
            </a:r>
            <a:r>
              <a:rPr lang="en-US" sz="1200" dirty="0" err="1"/>
              <a:t>plynné</a:t>
            </a:r>
            <a:r>
              <a:rPr lang="en-US" sz="1200" dirty="0"/>
              <a:t> </a:t>
            </a:r>
            <a:r>
              <a:rPr lang="en-US" sz="1200" dirty="0" err="1"/>
              <a:t>směsi</a:t>
            </a:r>
            <a:r>
              <a:rPr lang="en-US" sz="1200" dirty="0"/>
              <a:t> a </a:t>
            </a:r>
            <a:r>
              <a:rPr lang="en-US" sz="1200" dirty="0" err="1"/>
              <a:t>zařízení</a:t>
            </a:r>
            <a:r>
              <a:rPr lang="en-US" sz="1200" dirty="0"/>
              <a:t> k </a:t>
            </a:r>
            <a:r>
              <a:rPr lang="en-US" sz="1200" dirty="0" err="1"/>
              <a:t>provádění</a:t>
            </a:r>
            <a:r>
              <a:rPr lang="en-US" sz="1200" dirty="0"/>
              <a:t> </a:t>
            </a:r>
            <a:r>
              <a:rPr lang="en-US" sz="1200" dirty="0" err="1"/>
              <a:t>tohoto</a:t>
            </a:r>
            <a:r>
              <a:rPr lang="en-US" sz="1200" dirty="0"/>
              <a:t> </a:t>
            </a:r>
            <a:r>
              <a:rPr lang="en-US" sz="1200" dirty="0" err="1"/>
              <a:t>způsobu</a:t>
            </a:r>
            <a:r>
              <a:rPr lang="en-US" sz="1200" dirty="0"/>
              <a:t>. Pat. No. 303107/PV 2010-438. Applied: 10.06.02, Patented: 12.02.23.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2</a:t>
            </a:fld>
            <a:r>
              <a:rPr lang="cs-CZ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1967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6368" y="1034629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b="1" dirty="0">
                <a:solidFill>
                  <a:srgbClr val="0000FF"/>
                </a:solidFill>
                <a:latin typeface="Arial" charset="0"/>
                <a:ea typeface="MS PGothic" charset="0"/>
              </a:rPr>
              <a:t>Kondenzující vodní membrána </a:t>
            </a:r>
            <a:r>
              <a:rPr lang="cs-CZ" sz="4000" dirty="0">
                <a:latin typeface="Arial" charset="0"/>
                <a:ea typeface="MS PGothic" charset="0"/>
              </a:rPr>
              <a:t/>
            </a:r>
            <a:br>
              <a:rPr lang="cs-CZ" sz="4000" dirty="0">
                <a:latin typeface="Arial" charset="0"/>
                <a:ea typeface="MS PGothic" charset="0"/>
              </a:rPr>
            </a:br>
            <a:endParaRPr lang="cs-CZ" sz="4000" dirty="0">
              <a:latin typeface="Arial" charset="0"/>
              <a:ea typeface="MS PGothic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1592" y="1916113"/>
            <a:ext cx="8106296" cy="4525962"/>
          </a:xfrm>
        </p:spPr>
        <p:txBody>
          <a:bodyPr/>
          <a:lstStyle/>
          <a:p>
            <a:r>
              <a:rPr lang="cs-CZ" dirty="0">
                <a:latin typeface="Arial" charset="0"/>
                <a:ea typeface="MS PGothic" charset="0"/>
              </a:rPr>
              <a:t>Změna materiálu – Koch membrána (průmyslově vyráběná), reverzně osmotická membrána</a:t>
            </a:r>
          </a:p>
          <a:p>
            <a:pPr marL="0" indent="0">
              <a:buNone/>
            </a:pPr>
            <a:endParaRPr lang="cs-CZ" dirty="0">
              <a:latin typeface="Arial" charset="0"/>
              <a:ea typeface="MS PGothic" charset="0"/>
            </a:endParaRPr>
          </a:p>
          <a:p>
            <a:pPr eaLnBrk="1" hangingPunct="1"/>
            <a:r>
              <a:rPr lang="cs-CZ" dirty="0">
                <a:latin typeface="Arial" charset="0"/>
                <a:ea typeface="MS PGothic" charset="0"/>
              </a:rPr>
              <a:t> Tenký kompozitní film</a:t>
            </a:r>
          </a:p>
          <a:p>
            <a:pPr marL="457200" lvl="1" indent="0">
              <a:buNone/>
            </a:pPr>
            <a:r>
              <a:rPr lang="cs-CZ" dirty="0">
                <a:latin typeface="Arial" charset="0"/>
                <a:ea typeface="MS PGothic" charset="0"/>
              </a:rPr>
              <a:t>charakterizace: </a:t>
            </a:r>
            <a:r>
              <a:rPr lang="cs-CZ" dirty="0">
                <a:solidFill>
                  <a:srgbClr val="FF0000"/>
                </a:solidFill>
                <a:latin typeface="Arial" charset="0"/>
                <a:ea typeface="MS PGothic" charset="0"/>
              </a:rPr>
              <a:t>polyamid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FF0000"/>
                </a:solidFill>
                <a:latin typeface="Arial" charset="0"/>
                <a:ea typeface="MS PGothic" charset="0"/>
              </a:rPr>
              <a:t>selektivní vrstva</a:t>
            </a:r>
          </a:p>
          <a:p>
            <a:pPr marL="457200" lvl="1" indent="0">
              <a:buNone/>
            </a:pPr>
            <a:r>
              <a:rPr lang="cs-CZ" dirty="0" err="1">
                <a:latin typeface="Arial" charset="0"/>
                <a:ea typeface="MS PGothic" charset="0"/>
              </a:rPr>
              <a:t>polysulfon</a:t>
            </a:r>
            <a:r>
              <a:rPr lang="cs-CZ" dirty="0">
                <a:latin typeface="Arial" charset="0"/>
                <a:ea typeface="MS PGothic" charset="0"/>
              </a:rPr>
              <a:t> a polyester</a:t>
            </a:r>
          </a:p>
          <a:p>
            <a:pPr marL="457200" lvl="1" indent="0">
              <a:buNone/>
            </a:pPr>
            <a:r>
              <a:rPr lang="cs-CZ" dirty="0">
                <a:latin typeface="Arial" charset="0"/>
                <a:ea typeface="MS PGothic" charset="0"/>
              </a:rPr>
              <a:t>porézní vrstva </a:t>
            </a:r>
          </a:p>
          <a:p>
            <a:pPr marL="457200" lvl="1" indent="0">
              <a:buNone/>
            </a:pPr>
            <a:r>
              <a:rPr lang="cs-CZ" dirty="0">
                <a:latin typeface="Arial" charset="0"/>
                <a:ea typeface="MS PGothic" charset="0"/>
              </a:rPr>
              <a:t>podporující polyamid</a:t>
            </a:r>
          </a:p>
          <a:p>
            <a:pPr eaLnBrk="1" hangingPunct="1"/>
            <a:endParaRPr lang="cs-CZ" dirty="0">
              <a:latin typeface="Arial" charset="0"/>
              <a:ea typeface="MS PGothic" charset="0"/>
            </a:endParaRPr>
          </a:p>
        </p:txBody>
      </p:sp>
      <p:pic>
        <p:nvPicPr>
          <p:cNvPr id="337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27905" r="18787" b="43675"/>
          <a:stretch>
            <a:fillRect/>
          </a:stretch>
        </p:blipFill>
        <p:spPr bwMode="auto">
          <a:xfrm>
            <a:off x="6061075" y="3573464"/>
            <a:ext cx="45720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3</a:t>
            </a:fld>
            <a:r>
              <a:rPr lang="cs-CZ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5039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8639" y="106363"/>
            <a:ext cx="2879725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Arial"/>
                <a:cs typeface="Arial"/>
              </a:rPr>
              <a:t>Nasycený bioplyn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7776" y="1835150"/>
            <a:ext cx="1439863" cy="649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Modul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7776" y="4078288"/>
            <a:ext cx="1439863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Modul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65839" y="2894013"/>
            <a:ext cx="1787525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Odlučovač a vakuová pumpa</a:t>
            </a:r>
            <a:endParaRPr lang="en-US" sz="1600" dirty="0"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cxnSp>
        <p:nvCxnSpPr>
          <p:cNvPr id="15" name="Přímá spojnice se šipkou 14"/>
          <p:cNvCxnSpPr>
            <a:stCxn id="4" idx="2"/>
            <a:endCxn id="5" idx="0"/>
          </p:cNvCxnSpPr>
          <p:nvPr/>
        </p:nvCxnSpPr>
        <p:spPr>
          <a:xfrm flipH="1">
            <a:off x="3238500" y="449264"/>
            <a:ext cx="0" cy="1385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5" idx="2"/>
            <a:endCxn id="6" idx="0"/>
          </p:cNvCxnSpPr>
          <p:nvPr/>
        </p:nvCxnSpPr>
        <p:spPr>
          <a:xfrm>
            <a:off x="3238500" y="2484438"/>
            <a:ext cx="0" cy="159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6" idx="2"/>
            <a:endCxn id="35" idx="0"/>
          </p:cNvCxnSpPr>
          <p:nvPr/>
        </p:nvCxnSpPr>
        <p:spPr>
          <a:xfrm>
            <a:off x="3238500" y="4725988"/>
            <a:ext cx="0" cy="151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7385051" y="4868863"/>
            <a:ext cx="2879725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Permeát</a:t>
            </a:r>
            <a:endParaRPr lang="en-US"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1798639" y="6237288"/>
            <a:ext cx="2879725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Retentát</a:t>
            </a:r>
            <a:endParaRPr lang="en-US"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cxnSp>
        <p:nvCxnSpPr>
          <p:cNvPr id="46" name="Pravoúhlá spojnice 45"/>
          <p:cNvCxnSpPr>
            <a:stCxn id="5" idx="3"/>
            <a:endCxn id="7" idx="0"/>
          </p:cNvCxnSpPr>
          <p:nvPr/>
        </p:nvCxnSpPr>
        <p:spPr>
          <a:xfrm>
            <a:off x="3957638" y="2160589"/>
            <a:ext cx="3001962" cy="7334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Pravoúhlá spojnice 48"/>
          <p:cNvCxnSpPr>
            <a:stCxn id="6" idx="3"/>
            <a:endCxn id="7" idx="2"/>
          </p:cNvCxnSpPr>
          <p:nvPr/>
        </p:nvCxnSpPr>
        <p:spPr>
          <a:xfrm flipV="1">
            <a:off x="3957638" y="3541714"/>
            <a:ext cx="3001962" cy="8604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Pravoúhlá spojnice 61"/>
          <p:cNvCxnSpPr>
            <a:stCxn id="7" idx="3"/>
            <a:endCxn id="33" idx="0"/>
          </p:cNvCxnSpPr>
          <p:nvPr/>
        </p:nvCxnSpPr>
        <p:spPr>
          <a:xfrm>
            <a:off x="7853363" y="3217863"/>
            <a:ext cx="971550" cy="16510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22" name="TextovéPole 63"/>
          <p:cNvSpPr txBox="1">
            <a:spLocks noChangeArrowheads="1"/>
          </p:cNvSpPr>
          <p:nvPr/>
        </p:nvSpPr>
        <p:spPr bwMode="auto">
          <a:xfrm>
            <a:off x="3270251" y="995364"/>
            <a:ext cx="1014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cs-CZ" sz="1200" i="1" u="sng" dirty="0"/>
              <a:t>60,7 % CH</a:t>
            </a:r>
            <a:r>
              <a:rPr lang="cs-CZ" sz="1200" i="1" u="sng" baseline="-25000" dirty="0"/>
              <a:t>4</a:t>
            </a:r>
          </a:p>
          <a:p>
            <a:pPr eaLnBrk="1" hangingPunct="1"/>
            <a:r>
              <a:rPr lang="cs-CZ" sz="1200" i="1" u="sng" dirty="0"/>
              <a:t>38,1 % CO</a:t>
            </a:r>
            <a:r>
              <a:rPr lang="cs-CZ" sz="1200" i="1" u="sng" baseline="-25000" dirty="0"/>
              <a:t>2</a:t>
            </a:r>
          </a:p>
          <a:p>
            <a:pPr eaLnBrk="1" hangingPunct="1"/>
            <a:r>
              <a:rPr lang="cs-CZ" sz="1200" i="1" u="sng" dirty="0"/>
              <a:t>1,3 % H</a:t>
            </a:r>
            <a:r>
              <a:rPr lang="cs-CZ" sz="1200" i="1" u="sng" baseline="-25000" dirty="0"/>
              <a:t>2</a:t>
            </a:r>
            <a:r>
              <a:rPr lang="cs-CZ" sz="1200" i="1" u="sng" dirty="0"/>
              <a:t>O</a:t>
            </a:r>
          </a:p>
        </p:txBody>
      </p:sp>
      <p:sp>
        <p:nvSpPr>
          <p:cNvPr id="43023" name="TextovéPole 64"/>
          <p:cNvSpPr txBox="1">
            <a:spLocks noChangeArrowheads="1"/>
          </p:cNvSpPr>
          <p:nvPr/>
        </p:nvSpPr>
        <p:spPr bwMode="auto">
          <a:xfrm rot="-5400000">
            <a:off x="2504282" y="994570"/>
            <a:ext cx="100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cs-CZ" sz="1200" b="1" u="sng"/>
              <a:t>Nástřik: 386,7 l/h</a:t>
            </a:r>
            <a:endParaRPr lang="en-US" sz="1200" b="1" u="sng"/>
          </a:p>
        </p:txBody>
      </p:sp>
      <p:sp>
        <p:nvSpPr>
          <p:cNvPr id="43024" name="TextovéPole 66"/>
          <p:cNvSpPr txBox="1">
            <a:spLocks noChangeArrowheads="1"/>
          </p:cNvSpPr>
          <p:nvPr/>
        </p:nvSpPr>
        <p:spPr bwMode="auto">
          <a:xfrm rot="-5400000">
            <a:off x="2439988" y="5251451"/>
            <a:ext cx="1096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cs-CZ" sz="1200" b="1" u="sng"/>
              <a:t>Retentát 2: 117,2 l/h</a:t>
            </a:r>
            <a:endParaRPr lang="en-US" sz="1200" b="1" u="sng"/>
          </a:p>
        </p:txBody>
      </p:sp>
      <p:sp>
        <p:nvSpPr>
          <p:cNvPr id="43025" name="TextovéPole 85"/>
          <p:cNvSpPr txBox="1">
            <a:spLocks noChangeArrowheads="1"/>
          </p:cNvSpPr>
          <p:nvPr/>
        </p:nvSpPr>
        <p:spPr bwMode="auto">
          <a:xfrm>
            <a:off x="8836025" y="3789363"/>
            <a:ext cx="971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cs-CZ" sz="1200" b="1"/>
              <a:t>Permeát</a:t>
            </a:r>
          </a:p>
          <a:p>
            <a:pPr eaLnBrk="1" hangingPunct="1"/>
            <a:r>
              <a:rPr lang="cs-CZ" sz="1200" b="1"/>
              <a:t>směsný: 269,4 l/h</a:t>
            </a:r>
            <a:endParaRPr lang="en-US" sz="1200" b="1"/>
          </a:p>
        </p:txBody>
      </p:sp>
      <p:sp>
        <p:nvSpPr>
          <p:cNvPr id="43026" name="TextovéPole 86"/>
          <p:cNvSpPr txBox="1">
            <a:spLocks noChangeArrowheads="1"/>
          </p:cNvSpPr>
          <p:nvPr/>
        </p:nvSpPr>
        <p:spPr bwMode="auto">
          <a:xfrm>
            <a:off x="4487864" y="4113214"/>
            <a:ext cx="153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cs-CZ" sz="1200" b="1"/>
              <a:t>Permeát 2: 70,6 l/h</a:t>
            </a:r>
            <a:endParaRPr lang="en-US" sz="1200" b="1"/>
          </a:p>
        </p:txBody>
      </p:sp>
      <p:sp>
        <p:nvSpPr>
          <p:cNvPr id="43027" name="TextovéPole 87"/>
          <p:cNvSpPr txBox="1">
            <a:spLocks noChangeArrowheads="1"/>
          </p:cNvSpPr>
          <p:nvPr/>
        </p:nvSpPr>
        <p:spPr bwMode="auto">
          <a:xfrm>
            <a:off x="4476750" y="1879601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cs-CZ" sz="1200" b="1"/>
              <a:t>Permeát 1: 198,9 l/h</a:t>
            </a:r>
            <a:endParaRPr lang="en-US" sz="1200" b="1"/>
          </a:p>
        </p:txBody>
      </p:sp>
      <p:sp>
        <p:nvSpPr>
          <p:cNvPr id="43028" name="TextovéPole 91"/>
          <p:cNvSpPr txBox="1">
            <a:spLocks noChangeArrowheads="1"/>
          </p:cNvSpPr>
          <p:nvPr/>
        </p:nvSpPr>
        <p:spPr bwMode="auto">
          <a:xfrm>
            <a:off x="7853364" y="3881439"/>
            <a:ext cx="1014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cs-CZ" sz="1200" i="1" dirty="0"/>
              <a:t>12,1 % CH</a:t>
            </a:r>
            <a:r>
              <a:rPr lang="cs-CZ" sz="1200" i="1" baseline="-25000" dirty="0"/>
              <a:t>4</a:t>
            </a:r>
          </a:p>
          <a:p>
            <a:pPr eaLnBrk="1" hangingPunct="1"/>
            <a:r>
              <a:rPr lang="cs-CZ" sz="1200" i="1" dirty="0"/>
              <a:t>86,5 % CO</a:t>
            </a:r>
            <a:r>
              <a:rPr lang="cs-CZ" sz="1200" i="1" baseline="-25000" dirty="0"/>
              <a:t>2</a:t>
            </a:r>
          </a:p>
          <a:p>
            <a:pPr eaLnBrk="1" hangingPunct="1"/>
            <a:r>
              <a:rPr lang="cs-CZ" sz="1200" i="1" dirty="0"/>
              <a:t>1,4 % H</a:t>
            </a:r>
            <a:r>
              <a:rPr lang="cs-CZ" sz="1200" i="1" baseline="-25000" dirty="0"/>
              <a:t>2</a:t>
            </a:r>
            <a:r>
              <a:rPr lang="cs-CZ" sz="1200" i="1" dirty="0"/>
              <a:t>O</a:t>
            </a:r>
          </a:p>
        </p:txBody>
      </p:sp>
      <p:sp>
        <p:nvSpPr>
          <p:cNvPr id="43029" name="TextovéPole 92"/>
          <p:cNvSpPr txBox="1">
            <a:spLocks noChangeArrowheads="1"/>
          </p:cNvSpPr>
          <p:nvPr/>
        </p:nvSpPr>
        <p:spPr bwMode="auto">
          <a:xfrm>
            <a:off x="4513060" y="4471989"/>
            <a:ext cx="994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cs-CZ" sz="1200" i="1"/>
              <a:t>4,5 % CH</a:t>
            </a:r>
            <a:r>
              <a:rPr lang="cs-CZ" sz="1200" i="1" baseline="-25000"/>
              <a:t>4</a:t>
            </a:r>
          </a:p>
          <a:p>
            <a:pPr algn="ctr" eaLnBrk="1" hangingPunct="1"/>
            <a:r>
              <a:rPr lang="cs-CZ" sz="1200" i="1"/>
              <a:t>95,1 % CO</a:t>
            </a:r>
            <a:r>
              <a:rPr lang="cs-CZ" sz="1200" i="1" baseline="-25000"/>
              <a:t>2</a:t>
            </a:r>
          </a:p>
          <a:p>
            <a:pPr algn="ctr" eaLnBrk="1" hangingPunct="1"/>
            <a:r>
              <a:rPr lang="cs-CZ" sz="1200" i="1"/>
              <a:t>0,4 % H</a:t>
            </a:r>
            <a:r>
              <a:rPr lang="cs-CZ" sz="1200" i="1" baseline="-25000"/>
              <a:t>2</a:t>
            </a:r>
            <a:r>
              <a:rPr lang="cs-CZ" sz="1200" i="1"/>
              <a:t>O</a:t>
            </a:r>
          </a:p>
        </p:txBody>
      </p:sp>
      <p:sp>
        <p:nvSpPr>
          <p:cNvPr id="43030" name="TextovéPole 93"/>
          <p:cNvSpPr txBox="1">
            <a:spLocks noChangeArrowheads="1"/>
          </p:cNvSpPr>
          <p:nvPr/>
        </p:nvSpPr>
        <p:spPr bwMode="auto">
          <a:xfrm>
            <a:off x="4592639" y="2184401"/>
            <a:ext cx="1014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cs-CZ" sz="1200" i="1" dirty="0"/>
              <a:t>14,8 % CH</a:t>
            </a:r>
            <a:r>
              <a:rPr lang="cs-CZ" sz="1200" i="1" baseline="-25000" dirty="0"/>
              <a:t>4</a:t>
            </a:r>
          </a:p>
          <a:p>
            <a:pPr eaLnBrk="1" hangingPunct="1"/>
            <a:r>
              <a:rPr lang="cs-CZ" sz="1200" i="1" dirty="0"/>
              <a:t>80,3 % CO</a:t>
            </a:r>
            <a:r>
              <a:rPr lang="cs-CZ" sz="1200" i="1" baseline="-25000" dirty="0"/>
              <a:t>2</a:t>
            </a:r>
          </a:p>
          <a:p>
            <a:pPr eaLnBrk="1" hangingPunct="1"/>
            <a:r>
              <a:rPr lang="cs-CZ" sz="1200" i="1" dirty="0"/>
              <a:t>1,7 % H</a:t>
            </a:r>
            <a:r>
              <a:rPr lang="cs-CZ" sz="1200" i="1" baseline="-25000" dirty="0"/>
              <a:t>2</a:t>
            </a:r>
            <a:r>
              <a:rPr lang="cs-CZ" sz="1200" i="1" dirty="0"/>
              <a:t>O</a:t>
            </a:r>
          </a:p>
        </p:txBody>
      </p:sp>
      <p:sp>
        <p:nvSpPr>
          <p:cNvPr id="43031" name="TextovéPole 94"/>
          <p:cNvSpPr txBox="1">
            <a:spLocks noChangeArrowheads="1"/>
          </p:cNvSpPr>
          <p:nvPr/>
        </p:nvSpPr>
        <p:spPr bwMode="auto">
          <a:xfrm>
            <a:off x="3270251" y="5251451"/>
            <a:ext cx="1014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cs-CZ" sz="1200" i="1" u="sng" dirty="0"/>
              <a:t>97,7 % CH</a:t>
            </a:r>
            <a:r>
              <a:rPr lang="cs-CZ" sz="1200" i="1" u="sng" baseline="-25000" dirty="0"/>
              <a:t>4</a:t>
            </a:r>
          </a:p>
          <a:p>
            <a:pPr eaLnBrk="1" hangingPunct="1"/>
            <a:r>
              <a:rPr lang="cs-CZ" sz="1200" i="1" u="sng" dirty="0"/>
              <a:t>1,3 % CO</a:t>
            </a:r>
            <a:r>
              <a:rPr lang="cs-CZ" sz="1200" i="1" u="sng" baseline="-25000" dirty="0"/>
              <a:t>2</a:t>
            </a:r>
          </a:p>
          <a:p>
            <a:pPr eaLnBrk="1" hangingPunct="1"/>
            <a:r>
              <a:rPr lang="cs-CZ" sz="1200" i="1" u="sng" dirty="0"/>
              <a:t>1,0 % H</a:t>
            </a:r>
            <a:r>
              <a:rPr lang="cs-CZ" sz="1200" i="1" u="sng" baseline="-25000" dirty="0"/>
              <a:t>2</a:t>
            </a:r>
            <a:r>
              <a:rPr lang="cs-CZ" sz="1200" i="1" u="sng" dirty="0"/>
              <a:t>O</a:t>
            </a:r>
          </a:p>
        </p:txBody>
      </p:sp>
      <p:sp>
        <p:nvSpPr>
          <p:cNvPr id="97" name="Obdélník 96"/>
          <p:cNvSpPr/>
          <p:nvPr/>
        </p:nvSpPr>
        <p:spPr>
          <a:xfrm>
            <a:off x="7853363" y="3789363"/>
            <a:ext cx="1954212" cy="8636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34" name="TextBox 1"/>
          <p:cNvSpPr txBox="1">
            <a:spLocks noChangeArrowheads="1"/>
          </p:cNvSpPr>
          <p:nvPr/>
        </p:nvSpPr>
        <p:spPr bwMode="auto">
          <a:xfrm>
            <a:off x="-2613025" y="10160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276140" y="782068"/>
            <a:ext cx="5391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Schema </a:t>
            </a:r>
            <a:r>
              <a:rPr lang="cs-CZ" sz="28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poloprovozního zařízení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878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428" y="1916113"/>
            <a:ext cx="10687372" cy="4525962"/>
          </a:xfrm>
        </p:spPr>
        <p:txBody>
          <a:bodyPr/>
          <a:lstStyle/>
          <a:p>
            <a:pPr eaLnBrk="1" hangingPunct="1"/>
            <a:r>
              <a:rPr lang="cs-CZ" sz="2400" dirty="0">
                <a:latin typeface="Arial" charset="0"/>
                <a:ea typeface="MS PGothic" charset="0"/>
              </a:rPr>
              <a:t>Při průtoku 400 l/hod se podařilo vyčistit bioplyn na kvalitativní úroveň zemního plynu.</a:t>
            </a:r>
          </a:p>
          <a:p>
            <a:pPr marL="0" indent="0">
              <a:buNone/>
            </a:pPr>
            <a:endParaRPr lang="cs-CZ" sz="2400" dirty="0">
              <a:latin typeface="Arial" charset="0"/>
              <a:ea typeface="MS PGothic" charset="0"/>
            </a:endParaRPr>
          </a:p>
          <a:p>
            <a:pPr eaLnBrk="1" hangingPunct="1"/>
            <a:r>
              <a:rPr lang="cs-CZ" sz="2400" dirty="0">
                <a:solidFill>
                  <a:srgbClr val="FF0000"/>
                </a:solidFill>
                <a:latin typeface="Arial" charset="0"/>
                <a:ea typeface="MS PGothic" charset="0"/>
              </a:rPr>
              <a:t>Podařilo se dosáhnout hodnot </a:t>
            </a:r>
            <a:r>
              <a:rPr lang="cs-CZ" sz="2400" dirty="0" err="1">
                <a:solidFill>
                  <a:srgbClr val="FF0000"/>
                </a:solidFill>
                <a:latin typeface="Arial" charset="0"/>
                <a:ea typeface="MS PGothic" charset="0"/>
              </a:rPr>
              <a:t>methanu</a:t>
            </a:r>
            <a:r>
              <a:rPr lang="cs-CZ" sz="2400" dirty="0">
                <a:solidFill>
                  <a:srgbClr val="FF0000"/>
                </a:solidFill>
                <a:latin typeface="Arial" charset="0"/>
                <a:ea typeface="MS PGothic" charset="0"/>
              </a:rPr>
              <a:t> vyšších než 96 </a:t>
            </a:r>
            <a:r>
              <a:rPr lang="cs-CZ" sz="2400" dirty="0" err="1">
                <a:solidFill>
                  <a:srgbClr val="FF0000"/>
                </a:solidFill>
                <a:latin typeface="Arial" charset="0"/>
                <a:ea typeface="MS PGothic" charset="0"/>
              </a:rPr>
              <a:t>obj</a:t>
            </a:r>
            <a:r>
              <a:rPr lang="cs-CZ" sz="2400" dirty="0">
                <a:solidFill>
                  <a:srgbClr val="FF0000"/>
                </a:solidFill>
                <a:latin typeface="Arial" charset="0"/>
                <a:ea typeface="MS PGothic" charset="0"/>
              </a:rPr>
              <a:t>.%.</a:t>
            </a:r>
          </a:p>
          <a:p>
            <a:pPr marL="0" indent="0">
              <a:buNone/>
            </a:pPr>
            <a:endParaRPr lang="cs-CZ" sz="2400" dirty="0">
              <a:solidFill>
                <a:srgbClr val="FF0000"/>
              </a:solidFill>
              <a:latin typeface="Arial" charset="0"/>
              <a:ea typeface="MS PGothic" charset="0"/>
            </a:endParaRPr>
          </a:p>
          <a:p>
            <a:pPr eaLnBrk="1" hangingPunct="1"/>
            <a:r>
              <a:rPr lang="cs-CZ" sz="2400" dirty="0">
                <a:latin typeface="Arial" charset="0"/>
                <a:ea typeface="MS PGothic" charset="0"/>
              </a:rPr>
              <a:t>U ostatních nežádoucích sloučenin v bioplynu bylo dosaženo nižších hodnot, než stanoví závazná norma pro </a:t>
            </a:r>
            <a:r>
              <a:rPr lang="cs-CZ" sz="2400" dirty="0" err="1">
                <a:latin typeface="Arial" charset="0"/>
                <a:ea typeface="MS PGothic" charset="0"/>
              </a:rPr>
              <a:t>biomethan</a:t>
            </a:r>
            <a:r>
              <a:rPr lang="cs-CZ" sz="2400" dirty="0">
                <a:latin typeface="Arial" charset="0"/>
                <a:ea typeface="MS PGothic" charset="0"/>
              </a:rPr>
              <a:t>.</a:t>
            </a:r>
          </a:p>
          <a:p>
            <a:pPr marL="0" indent="0">
              <a:buNone/>
            </a:pPr>
            <a:endParaRPr lang="cs-CZ" sz="2400" dirty="0">
              <a:latin typeface="Arial" charset="0"/>
              <a:ea typeface="MS PGothic" charset="0"/>
            </a:endParaRPr>
          </a:p>
          <a:p>
            <a:pPr eaLnBrk="1" hangingPunct="1"/>
            <a:r>
              <a:rPr lang="cs-CZ" sz="2400" dirty="0">
                <a:latin typeface="Arial" charset="0"/>
                <a:ea typeface="MS PGothic" charset="0"/>
              </a:rPr>
              <a:t>Zařízení dosahuje stejných výsledných hodnot </a:t>
            </a:r>
            <a:r>
              <a:rPr lang="cs-CZ" sz="2400" dirty="0" err="1">
                <a:latin typeface="Arial" charset="0"/>
                <a:ea typeface="MS PGothic" charset="0"/>
              </a:rPr>
              <a:t>biomethanu</a:t>
            </a:r>
            <a:r>
              <a:rPr lang="cs-CZ" sz="2400" dirty="0">
                <a:latin typeface="Arial" charset="0"/>
                <a:ea typeface="MS PGothic" charset="0"/>
              </a:rPr>
              <a:t> bez ohledu na druh a původ bioplynu.</a:t>
            </a:r>
            <a:endParaRPr lang="en-GB" sz="3400" dirty="0">
              <a:latin typeface="Arial" charset="0"/>
              <a:ea typeface="MS PGothic" charset="0"/>
            </a:endParaRPr>
          </a:p>
        </p:txBody>
      </p:sp>
      <p:sp>
        <p:nvSpPr>
          <p:cNvPr id="41989" name="Rectangle 2"/>
          <p:cNvSpPr txBox="1">
            <a:spLocks noChangeArrowheads="1"/>
          </p:cNvSpPr>
          <p:nvPr/>
        </p:nvSpPr>
        <p:spPr bwMode="auto">
          <a:xfrm>
            <a:off x="2063750" y="6921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cs-CZ" sz="3200" b="1" dirty="0">
                <a:solidFill>
                  <a:srgbClr val="0000FF"/>
                </a:solidFill>
              </a:rPr>
              <a:t>Výsledky zkoušek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5</a:t>
            </a:fld>
            <a:r>
              <a:rPr lang="cs-CZ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8" b="13838"/>
          <a:stretch>
            <a:fillRect/>
          </a:stretch>
        </p:blipFill>
        <p:spPr>
          <a:xfrm>
            <a:off x="1536700" y="1557339"/>
            <a:ext cx="9093200" cy="5000625"/>
          </a:xfrm>
        </p:spPr>
      </p:pic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1860368" y="50357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cs-CZ" sz="3200" b="1" dirty="0">
                <a:solidFill>
                  <a:srgbClr val="0000FF"/>
                </a:solidFill>
              </a:rPr>
              <a:t>Průmyslový prototyp 6 Nm</a:t>
            </a:r>
            <a:r>
              <a:rPr lang="cs-CZ" sz="3200" b="1" baseline="30000" dirty="0">
                <a:solidFill>
                  <a:srgbClr val="0000FF"/>
                </a:solidFill>
              </a:rPr>
              <a:t>3</a:t>
            </a:r>
            <a:r>
              <a:rPr lang="cs-CZ" sz="3200" b="1" dirty="0">
                <a:solidFill>
                  <a:srgbClr val="0000FF"/>
                </a:solidFill>
              </a:rPr>
              <a:t>/h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6</a:t>
            </a:fld>
            <a:r>
              <a:rPr lang="cs-CZ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0594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447" y="1810126"/>
            <a:ext cx="11136824" cy="4351338"/>
          </a:xfrm>
        </p:spPr>
        <p:txBody>
          <a:bodyPr/>
          <a:lstStyle/>
          <a:p>
            <a:r>
              <a:rPr lang="cs-CZ" dirty="0">
                <a:latin typeface="+mj-lt"/>
              </a:rPr>
              <a:t>2014	Česká hlava, kategorie Technické vědy</a:t>
            </a: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		Cena ERSTE Bank </a:t>
            </a:r>
            <a:r>
              <a:rPr lang="cs-CZ" dirty="0" err="1">
                <a:latin typeface="+mj-lt"/>
              </a:rPr>
              <a:t>Corporate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banking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		Cena Ministerstva životního prostředí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		Cena E.ON, kategorie Firma, čistící jednotka na surový bioplyn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48871" y="979336"/>
            <a:ext cx="170150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  <a:latin typeface="+mj-lt"/>
              </a:rPr>
              <a:t>Ocenění: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7</a:t>
            </a:fld>
            <a:r>
              <a:rPr lang="cs-CZ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781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26CD1-E201-194A-86DE-3A9B009D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Konverze sluneční energie v chemickou pomocí štěpení vody</a:t>
            </a:r>
            <a:r>
              <a:rPr lang="en-US" sz="3600" dirty="0">
                <a:solidFill>
                  <a:srgbClr val="0000FF"/>
                </a:solidFill>
              </a:rPr>
              <a:t/>
            </a:r>
            <a:br>
              <a:rPr lang="en-US" sz="3600" dirty="0">
                <a:solidFill>
                  <a:srgbClr val="0000FF"/>
                </a:solidFill>
              </a:rPr>
            </a:br>
            <a:endParaRPr lang="cs-CZ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D141D1-C6F7-5542-9BB2-DB55DEABB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336"/>
            <a:ext cx="10515600" cy="521623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Tzv. „umělý list“ produkuje vodík z vody </a:t>
            </a:r>
            <a:r>
              <a:rPr lang="cs-CZ" dirty="0" err="1"/>
              <a:t>absorbcí</a:t>
            </a:r>
            <a:r>
              <a:rPr lang="cs-CZ" dirty="0"/>
              <a:t> slunečního světla za přítomnosti vhodného katalyzátoru.</a:t>
            </a:r>
          </a:p>
          <a:p>
            <a:endParaRPr lang="cs-CZ" dirty="0"/>
          </a:p>
          <a:p>
            <a:r>
              <a:rPr lang="cs-CZ" dirty="0"/>
              <a:t> Tato reakce se dá popsat následovně:</a:t>
            </a:r>
          </a:p>
          <a:p>
            <a:r>
              <a:rPr lang="cs-CZ" dirty="0"/>
              <a:t>2H2O  =  4H  + O2  , 4H   =   2H2</a:t>
            </a:r>
          </a:p>
          <a:p>
            <a:endParaRPr lang="cs-CZ" dirty="0"/>
          </a:p>
          <a:p>
            <a:r>
              <a:rPr lang="cs-CZ" dirty="0"/>
              <a:t>Nicméně „umělý list“ se dá zobecnit na produkci chemických sloučenin vůbec. </a:t>
            </a:r>
          </a:p>
          <a:p>
            <a:endParaRPr lang="cs-CZ" dirty="0"/>
          </a:p>
          <a:p>
            <a:r>
              <a:rPr lang="cs-CZ" dirty="0"/>
              <a:t>Tato výroba se dá rozdělit na paliva, pokročilé materiály a další chemii.</a:t>
            </a:r>
          </a:p>
          <a:p>
            <a:endParaRPr lang="cs-CZ" dirty="0"/>
          </a:p>
          <a:p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Kontaktní osoba: </a:t>
            </a:r>
            <a:r>
              <a:rPr lang="cs-CZ" i="1" dirty="0" err="1">
                <a:solidFill>
                  <a:schemeClr val="accent1">
                    <a:lumMod val="75000"/>
                  </a:schemeClr>
                </a:solidFill>
              </a:rPr>
              <a:t>drinek@icpf.cas.cz</a:t>
            </a:r>
            <a:endParaRPr lang="cs-CZ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Díky za pozornost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www.icpf.cas.cz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4799" y="843403"/>
            <a:ext cx="84054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/>
              <a:t>Ústav</a:t>
            </a:r>
            <a:r>
              <a:rPr lang="en-US" sz="4000" dirty="0"/>
              <a:t> </a:t>
            </a:r>
            <a:r>
              <a:rPr lang="en-US" sz="4000" dirty="0" err="1"/>
              <a:t>chemických</a:t>
            </a:r>
            <a:r>
              <a:rPr lang="en-US" sz="4000" dirty="0"/>
              <a:t> </a:t>
            </a:r>
            <a:r>
              <a:rPr lang="en-US" sz="4000" dirty="0" err="1"/>
              <a:t>procesů</a:t>
            </a:r>
            <a:r>
              <a:rPr lang="en-US" sz="4000" dirty="0"/>
              <a:t> AV ČR, v. v. </a:t>
            </a:r>
            <a:r>
              <a:rPr lang="en-US" sz="4000" dirty="0" err="1"/>
              <a:t>i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1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366</Words>
  <Application>Microsoft Office PowerPoint</Application>
  <PresentationFormat>Vlastní</PresentationFormat>
  <Paragraphs>83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Office Theme</vt:lpstr>
      <vt:lpstr>Čištění surového bioplynu vodní kondenzující membránou</vt:lpstr>
      <vt:lpstr>Kondenzující vodní membrána na kompozitní RO membráně</vt:lpstr>
      <vt:lpstr>Kondenzující vodní membrána  </vt:lpstr>
      <vt:lpstr>Prezentace aplikace PowerPoint</vt:lpstr>
      <vt:lpstr>Prezentace aplikace PowerPoint</vt:lpstr>
      <vt:lpstr>Prezentace aplikace PowerPoint</vt:lpstr>
      <vt:lpstr>Prezentace aplikace PowerPoint</vt:lpstr>
      <vt:lpstr>Konverze sluneční energie v chemickou pomocí štěpení vody </vt:lpstr>
      <vt:lpstr>Díky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Čištění surového bioplynu vodní kondenzující membránou</dc:title>
  <dc:creator>Pavel Izak</dc:creator>
  <cp:lastModifiedBy>leos.gal</cp:lastModifiedBy>
  <cp:revision>6</cp:revision>
  <dcterms:created xsi:type="dcterms:W3CDTF">2019-03-01T17:36:53Z</dcterms:created>
  <dcterms:modified xsi:type="dcterms:W3CDTF">2019-03-06T20:27:13Z</dcterms:modified>
</cp:coreProperties>
</file>