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1"/>
  </p:notesMasterIdLst>
  <p:handoutMasterIdLst>
    <p:handoutMasterId r:id="rId12"/>
  </p:handoutMasterIdLst>
  <p:sldIdLst>
    <p:sldId id="290" r:id="rId2"/>
    <p:sldId id="435" r:id="rId3"/>
    <p:sldId id="436" r:id="rId4"/>
    <p:sldId id="439" r:id="rId5"/>
    <p:sldId id="442" r:id="rId6"/>
    <p:sldId id="437" r:id="rId7"/>
    <p:sldId id="441" r:id="rId8"/>
    <p:sldId id="438" r:id="rId9"/>
    <p:sldId id="440" r:id="rId10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013"/>
    <a:srgbClr val="A42604"/>
    <a:srgbClr val="DC5E3C"/>
    <a:srgbClr val="F9E6B5"/>
    <a:srgbClr val="D07A54"/>
    <a:srgbClr val="D58865"/>
    <a:srgbClr val="DF8D73"/>
    <a:srgbClr val="D28880"/>
    <a:srgbClr val="DD785D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6114" autoAdjust="0"/>
  </p:normalViewPr>
  <p:slideViewPr>
    <p:cSldViewPr snapToGrid="0">
      <p:cViewPr>
        <p:scale>
          <a:sx n="80" d="100"/>
          <a:sy n="80" d="100"/>
        </p:scale>
        <p:origin x="-1668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506" y="0"/>
            <a:ext cx="3077137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673"/>
            <a:ext cx="3077137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506" y="9720673"/>
            <a:ext cx="3077137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79D2E1D-E865-4AB2-9E4C-F6EE8414D67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84483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0506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69727A9B-30AF-4B1F-9646-C6D3D7F1194E}" type="datetimeFigureOut">
              <a:rPr lang="cs-CZ" smtClean="0"/>
              <a:t>6.3.2019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673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0506" y="9720673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C56209D1-B8A6-4676-9AD7-8C022F0A81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34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cs-CZ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8B80DCE-26CD-4DAD-B346-338CBE580B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6382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31D0C-8B5D-4247-BD6B-9C5ADC83552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16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F2D30-A104-42D1-9502-6A9EF71466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0288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B34A2-3D6C-4BEA-A2DA-0464288CDDB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142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87A89-85BE-46AB-9510-58494A1FFF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102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E1B8B-673A-47CB-8585-D04F1EC0D3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511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06C01-FF46-42C6-A460-E6A53F5836F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931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6CB88-7DDD-48A9-A165-7B28792908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7352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109F6-8B14-493B-A141-2D39594A47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2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258DF-9009-4CC4-BB1F-7C4B860ABC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43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47BE8-CF97-4D1F-AF5C-9398CF3453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057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4C9DD-3543-47CD-B274-101079E5EE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360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cs-CZ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mtClean="0"/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2084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85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86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04B8746-5491-4A14-8FCC-55E7097F7C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pic>
        <p:nvPicPr>
          <p:cNvPr id="14340" name="Picture 4" descr="pozadi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1547813" y="1989138"/>
            <a:ext cx="77724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endParaRPr lang="cs-CZ" altLang="cs-CZ" sz="3200" b="1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14344" name="Skupina 5"/>
          <p:cNvGrpSpPr>
            <a:grpSpLocks/>
          </p:cNvGrpSpPr>
          <p:nvPr/>
        </p:nvGrpSpPr>
        <p:grpSpPr bwMode="auto">
          <a:xfrm>
            <a:off x="0" y="0"/>
            <a:ext cx="1619250" cy="6858000"/>
            <a:chOff x="0" y="0"/>
            <a:chExt cx="1619250" cy="6858000"/>
          </a:xfrm>
        </p:grpSpPr>
        <p:sp>
          <p:nvSpPr>
            <p:cNvPr id="1435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619250" cy="6858000"/>
            </a:xfrm>
            <a:prstGeom prst="rect">
              <a:avLst/>
            </a:prstGeom>
            <a:solidFill>
              <a:srgbClr val="E8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cs-CZ" altLang="cs-CZ"/>
            </a:p>
          </p:txBody>
        </p:sp>
        <p:sp>
          <p:nvSpPr>
            <p:cNvPr id="16393" name="Text Box 10"/>
            <p:cNvSpPr txBox="1">
              <a:spLocks noChangeArrowheads="1"/>
            </p:cNvSpPr>
            <p:nvPr/>
          </p:nvSpPr>
          <p:spPr bwMode="auto">
            <a:xfrm rot="16200000">
              <a:off x="-2722806" y="2759345"/>
              <a:ext cx="6842125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u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t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cs-CZ" altLang="cs-CZ" sz="8000" b="1" dirty="0" smtClean="0">
                  <a:ln>
                    <a:solidFill>
                      <a:srgbClr val="A42604"/>
                    </a:solidFill>
                  </a:ln>
                  <a:solidFill>
                    <a:srgbClr val="E84013"/>
                  </a:solidFill>
                  <a:latin typeface="Arial" charset="0"/>
                </a:rPr>
                <a:t>www.vscht.cz</a:t>
              </a:r>
            </a:p>
          </p:txBody>
        </p:sp>
      </p:grpSp>
      <p:sp>
        <p:nvSpPr>
          <p:cNvPr id="24" name="Obdélník 23"/>
          <p:cNvSpPr/>
          <p:nvPr/>
        </p:nvSpPr>
        <p:spPr>
          <a:xfrm>
            <a:off x="1706065" y="2409642"/>
            <a:ext cx="73535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Konverze </a:t>
            </a:r>
            <a:r>
              <a:rPr lang="cs-CZ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</a:t>
            </a:r>
            <a:r>
              <a:rPr lang="cs-CZ" sz="4000" b="1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</a:t>
            </a:r>
            <a:endParaRPr lang="cs-CZ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Potenciál </a:t>
            </a:r>
            <a:r>
              <a:rPr lang="cs-CZ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VŠCHT </a:t>
            </a:r>
          </a:p>
          <a:p>
            <a:pPr algn="ctr" eaLnBrk="1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defRPr/>
            </a:pPr>
            <a:endParaRPr lang="cs-CZ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2000" dirty="0" smtClean="0">
                <a:latin typeface="Arial Black" pitchFamily="34" charset="0"/>
              </a:rPr>
              <a:t>Prezentuje: Ing. Marek Staf, Ph.D.</a:t>
            </a:r>
          </a:p>
          <a:p>
            <a:pPr algn="ctr" eaLnBrk="1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000" dirty="0" smtClean="0">
                <a:latin typeface="Arial Black" pitchFamily="34" charset="0"/>
              </a:rPr>
              <a:t>(marek.staf@vscht.cz, tel. +420 220 444 458)</a:t>
            </a:r>
            <a:endParaRPr lang="cs-CZ" sz="2000" dirty="0">
              <a:latin typeface="Arial Black" pitchFamily="34" charset="0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1650756" y="82152"/>
            <a:ext cx="5455006" cy="394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 smtClean="0">
                <a:latin typeface="Source Sans Pro" panose="020B0503030403020204" pitchFamily="34" charset="-18"/>
              </a:rPr>
              <a:t>Fakulta </a:t>
            </a:r>
            <a:r>
              <a:rPr lang="cs-CZ" sz="2400" b="1" dirty="0">
                <a:latin typeface="Source Sans Pro" panose="020B0503030403020204" pitchFamily="34" charset="-18"/>
              </a:rPr>
              <a:t>technologie ochrany </a:t>
            </a:r>
            <a:r>
              <a:rPr lang="cs-CZ" sz="2400" b="1" dirty="0" smtClean="0">
                <a:latin typeface="Source Sans Pro" panose="020B0503030403020204" pitchFamily="34" charset="-18"/>
              </a:rPr>
              <a:t>prostředí</a:t>
            </a:r>
            <a:endParaRPr lang="cs-CZ" sz="2400" b="1" dirty="0">
              <a:latin typeface="Source Sans Pro" panose="020B0503030403020204" pitchFamily="34" charset="-18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0"/>
            <a:ext cx="1809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Skupina 6"/>
          <p:cNvGrpSpPr>
            <a:grpSpLocks noChangeAspect="1"/>
          </p:cNvGrpSpPr>
          <p:nvPr/>
        </p:nvGrpSpPr>
        <p:grpSpPr bwMode="auto">
          <a:xfrm>
            <a:off x="8094118" y="5837129"/>
            <a:ext cx="920098" cy="917496"/>
            <a:chOff x="6296208" y="3806947"/>
            <a:chExt cx="1685120" cy="1679452"/>
          </a:xfrm>
        </p:grpSpPr>
        <p:grpSp>
          <p:nvGrpSpPr>
            <p:cNvPr id="26" name="Skupina 4"/>
            <p:cNvGrpSpPr>
              <a:grpSpLocks/>
            </p:cNvGrpSpPr>
            <p:nvPr/>
          </p:nvGrpSpPr>
          <p:grpSpPr bwMode="auto">
            <a:xfrm>
              <a:off x="6400800" y="3877406"/>
              <a:ext cx="1512066" cy="1497601"/>
              <a:chOff x="4633546" y="5205045"/>
              <a:chExt cx="1512066" cy="1497601"/>
            </a:xfrm>
          </p:grpSpPr>
          <p:grpSp>
            <p:nvGrpSpPr>
              <p:cNvPr id="31" name="Skupina 2"/>
              <p:cNvGrpSpPr>
                <a:grpSpLocks/>
              </p:cNvGrpSpPr>
              <p:nvPr/>
            </p:nvGrpSpPr>
            <p:grpSpPr bwMode="auto">
              <a:xfrm>
                <a:off x="4633546" y="5205045"/>
                <a:ext cx="1453642" cy="650632"/>
                <a:chOff x="4633546" y="5205045"/>
                <a:chExt cx="1453642" cy="650632"/>
              </a:xfrm>
            </p:grpSpPr>
            <p:sp>
              <p:nvSpPr>
                <p:cNvPr id="35" name="Obdélník 20"/>
                <p:cNvSpPr>
                  <a:spLocks noChangeArrowheads="1"/>
                </p:cNvSpPr>
                <p:nvPr/>
              </p:nvSpPr>
              <p:spPr bwMode="auto">
                <a:xfrm>
                  <a:off x="5471726" y="5205045"/>
                  <a:ext cx="615462" cy="650631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36" name="Obdélník 1"/>
                <p:cNvSpPr>
                  <a:spLocks noChangeArrowheads="1"/>
                </p:cNvSpPr>
                <p:nvPr/>
              </p:nvSpPr>
              <p:spPr bwMode="auto">
                <a:xfrm>
                  <a:off x="4633546" y="5205046"/>
                  <a:ext cx="615462" cy="650631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32" name="Skupina 22"/>
              <p:cNvGrpSpPr>
                <a:grpSpLocks/>
              </p:cNvGrpSpPr>
              <p:nvPr/>
            </p:nvGrpSpPr>
            <p:grpSpPr bwMode="auto">
              <a:xfrm>
                <a:off x="4633546" y="6052014"/>
                <a:ext cx="1512066" cy="650632"/>
                <a:chOff x="4633546" y="5205045"/>
                <a:chExt cx="1512066" cy="650632"/>
              </a:xfrm>
            </p:grpSpPr>
            <p:sp>
              <p:nvSpPr>
                <p:cNvPr id="33" name="Obdélník 23"/>
                <p:cNvSpPr>
                  <a:spLocks noChangeArrowheads="1"/>
                </p:cNvSpPr>
                <p:nvPr/>
              </p:nvSpPr>
              <p:spPr bwMode="auto">
                <a:xfrm>
                  <a:off x="4633546" y="5205046"/>
                  <a:ext cx="615462" cy="650631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34" name="Obdélník 24"/>
                <p:cNvSpPr>
                  <a:spLocks noChangeArrowheads="1"/>
                </p:cNvSpPr>
                <p:nvPr/>
              </p:nvSpPr>
              <p:spPr bwMode="auto">
                <a:xfrm>
                  <a:off x="5427765" y="5205045"/>
                  <a:ext cx="717847" cy="650631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</p:grpSp>
        <p:pic>
          <p:nvPicPr>
            <p:cNvPr id="29" name="Picture 2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6208" y="3806947"/>
              <a:ext cx="1685120" cy="1679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0" y="741362"/>
            <a:ext cx="9144000" cy="542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60000" indent="-36000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defRPr/>
            </a:pPr>
            <a:r>
              <a:rPr lang="cs-CZ" sz="2400" b="1" kern="0" dirty="0">
                <a:effectLst/>
                <a:latin typeface="Arial" charset="0"/>
                <a:cs typeface="Times New Roman" pitchFamily="18" charset="0"/>
              </a:rPr>
              <a:t>Separace CO</a:t>
            </a:r>
            <a:r>
              <a:rPr lang="cs-CZ" sz="2400" b="1" kern="0" baseline="-25000" dirty="0">
                <a:effectLst/>
                <a:latin typeface="Arial" charset="0"/>
                <a:cs typeface="Times New Roman" pitchFamily="18" charset="0"/>
              </a:rPr>
              <a:t>2</a:t>
            </a:r>
          </a:p>
          <a:p>
            <a:pPr marL="720000" lvl="2" indent="-36000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>
                <a:effectLst/>
                <a:latin typeface="Arial" charset="0"/>
                <a:cs typeface="Times New Roman" pitchFamily="18" charset="0"/>
              </a:rPr>
              <a:t>Zaměření především na post-combustion </a:t>
            </a: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procesy</a:t>
            </a:r>
            <a:endParaRPr lang="cs-CZ" sz="2400" kern="0" dirty="0">
              <a:effectLst/>
              <a:latin typeface="Arial" charset="0"/>
              <a:cs typeface="Times New Roman" pitchFamily="18" charset="0"/>
            </a:endParaRPr>
          </a:p>
          <a:p>
            <a:pPr marL="720000" lvl="2" indent="-36000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>
                <a:effectLst/>
                <a:latin typeface="Arial" charset="0"/>
                <a:cs typeface="Times New Roman" pitchFamily="18" charset="0"/>
              </a:rPr>
              <a:t>Adsorpce CO</a:t>
            </a:r>
            <a:r>
              <a:rPr lang="cs-CZ" sz="2400" kern="0" baseline="-25000" dirty="0">
                <a:effectLst/>
                <a:latin typeface="Arial" charset="0"/>
                <a:cs typeface="Times New Roman" pitchFamily="18" charset="0"/>
              </a:rPr>
              <a:t>2</a:t>
            </a:r>
            <a:r>
              <a:rPr lang="cs-CZ" sz="2400" kern="0" dirty="0">
                <a:effectLst/>
                <a:latin typeface="Arial" charset="0"/>
                <a:cs typeface="Times New Roman" pitchFamily="18" charset="0"/>
              </a:rPr>
              <a:t> – vývoj vlastních materiálů</a:t>
            </a:r>
          </a:p>
          <a:p>
            <a:pPr marL="360000" lvl="2" indent="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buSzPct val="90000"/>
              <a:buNone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	</a:t>
            </a:r>
            <a:r>
              <a:rPr lang="cs-CZ" sz="2400" kern="0" dirty="0">
                <a:effectLst/>
                <a:latin typeface="Arial" charset="0"/>
                <a:cs typeface="Times New Roman" pitchFamily="18" charset="0"/>
              </a:rPr>
              <a:t>			</a:t>
            </a: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																			Anorganické </a:t>
            </a:r>
            <a:r>
              <a:rPr lang="cs-CZ" sz="2400" kern="0" dirty="0">
                <a:effectLst/>
                <a:latin typeface="Arial" charset="0"/>
                <a:cs typeface="Times New Roman" pitchFamily="18" charset="0"/>
              </a:rPr>
              <a:t>sorbenty</a:t>
            </a:r>
          </a:p>
          <a:p>
            <a:pPr marL="360000" lvl="2" indent="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buSzPct val="90000"/>
              <a:buNone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																							Aktivní </a:t>
            </a:r>
            <a:r>
              <a:rPr lang="cs-CZ" sz="2400" kern="0" dirty="0">
                <a:effectLst/>
                <a:latin typeface="Arial" charset="0"/>
                <a:cs typeface="Times New Roman" pitchFamily="18" charset="0"/>
              </a:rPr>
              <a:t>uhlíkaté sorbenty</a:t>
            </a:r>
          </a:p>
          <a:p>
            <a:pPr marL="720000" lvl="2" indent="-36000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Vysokoteplotní </a:t>
            </a:r>
            <a:r>
              <a:rPr lang="cs-CZ" sz="2400" kern="0" dirty="0">
                <a:effectLst/>
                <a:latin typeface="Arial" charset="0"/>
                <a:cs typeface="Times New Roman" pitchFamily="18" charset="0"/>
              </a:rPr>
              <a:t>karbonátová smyčka</a:t>
            </a:r>
          </a:p>
          <a:p>
            <a:pPr marL="0" indent="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buNone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																									Přírodní vápence</a:t>
            </a:r>
          </a:p>
          <a:p>
            <a:pPr marL="0" indent="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buNone/>
              <a:defRPr/>
            </a:pPr>
            <a:r>
              <a:rPr lang="cs-CZ" sz="2400" kern="0" dirty="0">
                <a:effectLst/>
                <a:latin typeface="Arial" charset="0"/>
                <a:cs typeface="Times New Roman" pitchFamily="18" charset="0"/>
              </a:rPr>
              <a:t>	</a:t>
            </a: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																								Odpadní materiály (elektrárenské 																									popílky s obsahem CaO apod.)</a:t>
            </a:r>
          </a:p>
          <a:p>
            <a:pPr marL="360000" indent="-360000" defTabSz="180000" eaLnBrk="1" hangingPunct="1">
              <a:spcBef>
                <a:spcPts val="0"/>
              </a:spcBef>
              <a:spcAft>
                <a:spcPts val="1800"/>
              </a:spcAft>
              <a:buClr>
                <a:srgbClr val="E84013"/>
              </a:buClr>
              <a:defRPr/>
            </a:pPr>
            <a:r>
              <a:rPr lang="cs-CZ" sz="2400" b="1" kern="0" dirty="0" smtClean="0">
                <a:effectLst/>
                <a:latin typeface="Arial" charset="0"/>
                <a:cs typeface="Times New Roman" pitchFamily="18" charset="0"/>
              </a:rPr>
              <a:t>Využití CO</a:t>
            </a:r>
            <a:r>
              <a:rPr lang="cs-CZ" sz="2400" b="1" kern="0" baseline="-25000" dirty="0" smtClean="0">
                <a:effectLst/>
                <a:latin typeface="Arial" charset="0"/>
                <a:cs typeface="Times New Roman" pitchFamily="18" charset="0"/>
              </a:rPr>
              <a:t>2</a:t>
            </a:r>
            <a:endParaRPr lang="cs-CZ" sz="2400" kern="0" dirty="0" smtClean="0">
              <a:effectLst/>
              <a:latin typeface="Arial" charset="0"/>
              <a:cs typeface="Times New Roman" pitchFamily="18" charset="0"/>
            </a:endParaRPr>
          </a:p>
          <a:p>
            <a:pPr marL="720000" lvl="2" indent="-36000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Dlouhodobě rozpracována methanizace</a:t>
            </a:r>
          </a:p>
          <a:p>
            <a:pPr marL="720000" lvl="2" indent="-36000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Rozvíjení komplexního řešení konceptu Power-to-gas</a:t>
            </a:r>
          </a:p>
        </p:txBody>
      </p:sp>
      <p:grpSp>
        <p:nvGrpSpPr>
          <p:cNvPr id="15366" name="Skupina 13"/>
          <p:cNvGrpSpPr>
            <a:grpSpLocks/>
          </p:cNvGrpSpPr>
          <p:nvPr/>
        </p:nvGrpSpPr>
        <p:grpSpPr bwMode="auto">
          <a:xfrm>
            <a:off x="0" y="0"/>
            <a:ext cx="9144000" cy="723899"/>
            <a:chOff x="0" y="0"/>
            <a:chExt cx="9144000" cy="723899"/>
          </a:xfrm>
        </p:grpSpPr>
        <p:sp>
          <p:nvSpPr>
            <p:cNvPr id="15367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723899"/>
            </a:xfrm>
            <a:prstGeom prst="rect">
              <a:avLst/>
            </a:prstGeom>
            <a:solidFill>
              <a:srgbClr val="E8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de-DE" altLang="cs-CZ" sz="4000">
                <a:solidFill>
                  <a:srgbClr val="DC5E3C"/>
                </a:solidFill>
              </a:endParaRPr>
            </a:p>
          </p:txBody>
        </p:sp>
        <p:sp>
          <p:nvSpPr>
            <p:cNvPr id="15368" name="TextovéPole 12"/>
            <p:cNvSpPr txBox="1">
              <a:spLocks noChangeArrowheads="1"/>
            </p:cNvSpPr>
            <p:nvPr/>
          </p:nvSpPr>
          <p:spPr bwMode="auto">
            <a:xfrm>
              <a:off x="0" y="88047"/>
              <a:ext cx="91440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cs-CZ" altLang="cs-CZ" sz="3000" b="1" dirty="0">
                  <a:solidFill>
                    <a:srgbClr val="F9E6B5"/>
                  </a:solidFill>
                  <a:latin typeface="Tahoma" pitchFamily="34" charset="0"/>
                  <a:cs typeface="Tahoma" pitchFamily="34" charset="0"/>
                </a:rPr>
                <a:t>Výzkumné aktivity v daném </a:t>
              </a:r>
              <a:r>
                <a:rPr lang="cs-CZ" altLang="cs-CZ" sz="3000" b="1" dirty="0" smtClean="0">
                  <a:solidFill>
                    <a:srgbClr val="F9E6B5"/>
                  </a:solidFill>
                  <a:latin typeface="Tahoma" pitchFamily="34" charset="0"/>
                  <a:cs typeface="Tahoma" pitchFamily="34" charset="0"/>
                </a:rPr>
                <a:t>oboru</a:t>
              </a:r>
              <a:endParaRPr lang="cs-CZ" altLang="cs-CZ" sz="3000" b="1" dirty="0">
                <a:solidFill>
                  <a:srgbClr val="F9E6B5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-9526" y="6391275"/>
            <a:ext cx="9153527" cy="474345"/>
            <a:chOff x="-9526" y="6391275"/>
            <a:chExt cx="9153527" cy="474345"/>
          </a:xfrm>
        </p:grpSpPr>
        <p:grpSp>
          <p:nvGrpSpPr>
            <p:cNvPr id="4" name="Skupina 3"/>
            <p:cNvGrpSpPr/>
            <p:nvPr/>
          </p:nvGrpSpPr>
          <p:grpSpPr>
            <a:xfrm>
              <a:off x="0" y="6391275"/>
              <a:ext cx="9144001" cy="468425"/>
              <a:chOff x="0" y="6391275"/>
              <a:chExt cx="9144001" cy="468425"/>
            </a:xfrm>
          </p:grpSpPr>
          <p:grpSp>
            <p:nvGrpSpPr>
              <p:cNvPr id="15" name="Skupina 14"/>
              <p:cNvGrpSpPr>
                <a:grpSpLocks noChangeAspect="1"/>
              </p:cNvGrpSpPr>
              <p:nvPr/>
            </p:nvGrpSpPr>
            <p:grpSpPr>
              <a:xfrm>
                <a:off x="70713" y="6447368"/>
                <a:ext cx="9073288" cy="412332"/>
                <a:chOff x="4205566" y="58164"/>
                <a:chExt cx="15122148" cy="687220"/>
              </a:xfrm>
            </p:grpSpPr>
            <p:grpSp>
              <p:nvGrpSpPr>
                <p:cNvPr id="16" name="Skupina 15"/>
                <p:cNvGrpSpPr/>
                <p:nvPr/>
              </p:nvGrpSpPr>
              <p:grpSpPr>
                <a:xfrm>
                  <a:off x="4205566" y="58164"/>
                  <a:ext cx="613964" cy="611117"/>
                  <a:chOff x="4410353" y="-368080"/>
                  <a:chExt cx="613964" cy="611117"/>
                </a:xfrm>
              </p:grpSpPr>
              <p:sp>
                <p:nvSpPr>
                  <p:cNvPr id="21" name="Obdélník 20"/>
                  <p:cNvSpPr/>
                  <p:nvPr/>
                </p:nvSpPr>
                <p:spPr bwMode="auto">
                  <a:xfrm>
                    <a:off x="4412434" y="-368080"/>
                    <a:ext cx="259557" cy="28716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2" name="Obdélník 21"/>
                  <p:cNvSpPr/>
                  <p:nvPr/>
                </p:nvSpPr>
                <p:spPr bwMode="auto">
                  <a:xfrm>
                    <a:off x="4757918" y="-368080"/>
                    <a:ext cx="259557" cy="28716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" name="Obdélník 22"/>
                  <p:cNvSpPr/>
                  <p:nvPr/>
                </p:nvSpPr>
                <p:spPr bwMode="auto">
                  <a:xfrm>
                    <a:off x="4757917" y="-29268"/>
                    <a:ext cx="266400" cy="27230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4" name="Obdélník 23"/>
                  <p:cNvSpPr/>
                  <p:nvPr/>
                </p:nvSpPr>
                <p:spPr bwMode="auto">
                  <a:xfrm>
                    <a:off x="4410353" y="-29268"/>
                    <a:ext cx="266400" cy="27230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25" name="Obdélník 24"/>
                <p:cNvSpPr/>
                <p:nvPr/>
              </p:nvSpPr>
              <p:spPr>
                <a:xfrm>
                  <a:off x="11247337" y="365792"/>
                  <a:ext cx="8080377" cy="3795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 eaLnBrk="1" hangingPunct="1">
                    <a:lnSpc>
                      <a:spcPct val="80000"/>
                    </a:lnSpc>
                    <a:spcBef>
                      <a:spcPts val="1200"/>
                    </a:spcBef>
                    <a:spcAft>
                      <a:spcPts val="1200"/>
                    </a:spcAft>
                    <a:defRPr/>
                  </a:pPr>
                  <a:r>
                    <a:rPr lang="cs-CZ" sz="1100" b="1" dirty="0" smtClean="0">
                      <a:latin typeface="Arial" pitchFamily="34" charset="0"/>
                      <a:cs typeface="Arial" pitchFamily="34" charset="0"/>
                    </a:rPr>
                    <a:t>Ing. Marek Staf, Ph.D.			Snímek </a:t>
                  </a:r>
                  <a:fld id="{F359A7FE-5137-4519-AA84-6CA6B407F115}" type="slidenum">
                    <a:rPr lang="cs-CZ" sz="1100" b="1" smtClean="0">
                      <a:latin typeface="Arial" pitchFamily="34" charset="0"/>
                      <a:cs typeface="Arial" pitchFamily="34" charset="0"/>
                    </a:rPr>
                    <a:pPr algn="r" eaLnBrk="1" hangingPunct="1">
                      <a:lnSpc>
                        <a:spcPct val="80000"/>
                      </a:lnSpc>
                      <a:spcBef>
                        <a:spcPts val="1200"/>
                      </a:spcBef>
                      <a:spcAft>
                        <a:spcPts val="1200"/>
                      </a:spcAft>
                      <a:defRPr/>
                    </a:pPr>
                    <a:t>2</a:t>
                  </a:fld>
                  <a:endParaRPr lang="cs-CZ" sz="11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3" name="Přímá spojnice 2"/>
              <p:cNvCxnSpPr/>
              <p:nvPr/>
            </p:nvCxnSpPr>
            <p:spPr bwMode="auto">
              <a:xfrm>
                <a:off x="0" y="6391275"/>
                <a:ext cx="914400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E8401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6" y="6391275"/>
              <a:ext cx="1609385" cy="474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3158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0" y="741362"/>
            <a:ext cx="9144000" cy="351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60000" indent="-360000" defTabSz="180000" eaLnBrk="1" hangingPunct="1">
              <a:spcBef>
                <a:spcPts val="0"/>
              </a:spcBef>
              <a:spcAft>
                <a:spcPts val="2400"/>
              </a:spcAft>
              <a:buClr>
                <a:srgbClr val="E84013"/>
              </a:buClr>
              <a:defRPr/>
            </a:pPr>
            <a:r>
              <a:rPr lang="cs-CZ" sz="2400" b="1" kern="0" dirty="0" smtClean="0">
                <a:effectLst/>
                <a:latin typeface="Arial" charset="0"/>
                <a:cs typeface="Times New Roman" pitchFamily="18" charset="0"/>
              </a:rPr>
              <a:t>Projekt „Hitecarlo“</a:t>
            </a:r>
            <a:endParaRPr lang="cs-CZ" sz="2400" b="1" kern="0" baseline="-25000" dirty="0">
              <a:effectLst/>
              <a:latin typeface="Arial" charset="0"/>
              <a:cs typeface="Times New Roman" pitchFamily="18" charset="0"/>
            </a:endParaRPr>
          </a:p>
          <a:p>
            <a:pPr marL="720000" lvl="2" indent="-360000" defTabSz="180000" eaLnBrk="1" hangingPunct="1">
              <a:spcBef>
                <a:spcPts val="0"/>
              </a:spcBef>
              <a:spcAft>
                <a:spcPts val="24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>
                <a:effectLst/>
                <a:latin typeface="Arial" charset="0"/>
                <a:cs typeface="Times New Roman" pitchFamily="18" charset="0"/>
              </a:rPr>
              <a:t>Výzkum vysokoteplotní sorpce CO</a:t>
            </a:r>
            <a:r>
              <a:rPr lang="cs-CZ" sz="2400" kern="0" baseline="-25000" dirty="0">
                <a:effectLst/>
                <a:latin typeface="Arial" charset="0"/>
                <a:cs typeface="Times New Roman" pitchFamily="18" charset="0"/>
              </a:rPr>
              <a:t>2</a:t>
            </a:r>
            <a:r>
              <a:rPr lang="cs-CZ" sz="2400" kern="0" dirty="0">
                <a:effectLst/>
                <a:latin typeface="Arial" charset="0"/>
                <a:cs typeface="Times New Roman" pitchFamily="18" charset="0"/>
              </a:rPr>
              <a:t> ze spalin za použití karbonátové smyčky</a:t>
            </a:r>
          </a:p>
          <a:p>
            <a:pPr marL="720000" lvl="2" indent="-360000" defTabSz="180000" eaLnBrk="1" hangingPunct="1">
              <a:spcBef>
                <a:spcPts val="0"/>
              </a:spcBef>
              <a:spcAft>
                <a:spcPts val="24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Partneři:						VŠCHT </a:t>
            </a:r>
            <a:r>
              <a:rPr lang="cs-CZ" sz="2400" kern="0" dirty="0">
                <a:effectLst/>
                <a:latin typeface="Arial" charset="0"/>
                <a:cs typeface="Times New Roman" pitchFamily="18" charset="0"/>
              </a:rPr>
              <a:t>Praha, ČVUT Praha, ÚJV Řež</a:t>
            </a:r>
          </a:p>
          <a:p>
            <a:pPr marL="720000" lvl="2" indent="-360000" defTabSz="180000" eaLnBrk="1" hangingPunct="1">
              <a:spcBef>
                <a:spcPts val="0"/>
              </a:spcBef>
              <a:spcAft>
                <a:spcPts val="24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Financování:			</a:t>
            </a:r>
          </a:p>
          <a:p>
            <a:pPr marL="720000" lvl="2" indent="-360000" defTabSz="180000" eaLnBrk="1" hangingPunct="1">
              <a:spcBef>
                <a:spcPts val="0"/>
              </a:spcBef>
              <a:spcAft>
                <a:spcPts val="24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Užité materiály:</a:t>
            </a:r>
            <a:r>
              <a:rPr lang="cs-CZ" sz="2400" kern="0" dirty="0">
                <a:effectLst/>
                <a:latin typeface="Arial" charset="0"/>
                <a:cs typeface="Times New Roman" pitchFamily="18" charset="0"/>
              </a:rPr>
              <a:t>	přírodní vápence + čistý CaO jako referenční</a:t>
            </a:r>
          </a:p>
        </p:txBody>
      </p:sp>
      <p:grpSp>
        <p:nvGrpSpPr>
          <p:cNvPr id="15366" name="Skupina 13"/>
          <p:cNvGrpSpPr>
            <a:grpSpLocks/>
          </p:cNvGrpSpPr>
          <p:nvPr/>
        </p:nvGrpSpPr>
        <p:grpSpPr bwMode="auto">
          <a:xfrm>
            <a:off x="0" y="0"/>
            <a:ext cx="9144000" cy="723899"/>
            <a:chOff x="0" y="0"/>
            <a:chExt cx="9144000" cy="723899"/>
          </a:xfrm>
        </p:grpSpPr>
        <p:sp>
          <p:nvSpPr>
            <p:cNvPr id="15367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723899"/>
            </a:xfrm>
            <a:prstGeom prst="rect">
              <a:avLst/>
            </a:prstGeom>
            <a:solidFill>
              <a:srgbClr val="E8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de-DE" altLang="cs-CZ" sz="4000">
                <a:solidFill>
                  <a:srgbClr val="DC5E3C"/>
                </a:solidFill>
              </a:endParaRPr>
            </a:p>
          </p:txBody>
        </p:sp>
        <p:sp>
          <p:nvSpPr>
            <p:cNvPr id="15368" name="TextovéPole 12"/>
            <p:cNvSpPr txBox="1">
              <a:spLocks noChangeArrowheads="1"/>
            </p:cNvSpPr>
            <p:nvPr/>
          </p:nvSpPr>
          <p:spPr bwMode="auto">
            <a:xfrm>
              <a:off x="0" y="88047"/>
              <a:ext cx="91440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cs-CZ" altLang="cs-CZ" sz="3000" b="1" dirty="0" smtClean="0">
                  <a:solidFill>
                    <a:srgbClr val="F9E6B5"/>
                  </a:solidFill>
                  <a:latin typeface="Tahoma" pitchFamily="34" charset="0"/>
                  <a:cs typeface="Tahoma" pitchFamily="34" charset="0"/>
                </a:rPr>
                <a:t>Recentní projekty v oblasti CCS/CCU</a:t>
              </a:r>
              <a:endParaRPr lang="cs-CZ" altLang="cs-CZ" sz="3000" b="1" dirty="0">
                <a:solidFill>
                  <a:srgbClr val="F9E6B5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-9526" y="6391275"/>
            <a:ext cx="9153527" cy="474345"/>
            <a:chOff x="-9526" y="6391275"/>
            <a:chExt cx="9153527" cy="474345"/>
          </a:xfrm>
        </p:grpSpPr>
        <p:grpSp>
          <p:nvGrpSpPr>
            <p:cNvPr id="4" name="Skupina 3"/>
            <p:cNvGrpSpPr/>
            <p:nvPr/>
          </p:nvGrpSpPr>
          <p:grpSpPr>
            <a:xfrm>
              <a:off x="0" y="6391275"/>
              <a:ext cx="9144001" cy="468425"/>
              <a:chOff x="0" y="6391275"/>
              <a:chExt cx="9144001" cy="468425"/>
            </a:xfrm>
          </p:grpSpPr>
          <p:grpSp>
            <p:nvGrpSpPr>
              <p:cNvPr id="15" name="Skupina 14"/>
              <p:cNvGrpSpPr>
                <a:grpSpLocks noChangeAspect="1"/>
              </p:cNvGrpSpPr>
              <p:nvPr/>
            </p:nvGrpSpPr>
            <p:grpSpPr>
              <a:xfrm>
                <a:off x="70713" y="6447368"/>
                <a:ext cx="9073288" cy="412332"/>
                <a:chOff x="4205566" y="58164"/>
                <a:chExt cx="15122148" cy="687220"/>
              </a:xfrm>
            </p:grpSpPr>
            <p:grpSp>
              <p:nvGrpSpPr>
                <p:cNvPr id="16" name="Skupina 15"/>
                <p:cNvGrpSpPr/>
                <p:nvPr/>
              </p:nvGrpSpPr>
              <p:grpSpPr>
                <a:xfrm>
                  <a:off x="4205566" y="58164"/>
                  <a:ext cx="613964" cy="611117"/>
                  <a:chOff x="4410353" y="-368080"/>
                  <a:chExt cx="613964" cy="611117"/>
                </a:xfrm>
              </p:grpSpPr>
              <p:sp>
                <p:nvSpPr>
                  <p:cNvPr id="21" name="Obdélník 20"/>
                  <p:cNvSpPr/>
                  <p:nvPr/>
                </p:nvSpPr>
                <p:spPr bwMode="auto">
                  <a:xfrm>
                    <a:off x="4412434" y="-368080"/>
                    <a:ext cx="259557" cy="28716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2" name="Obdélník 21"/>
                  <p:cNvSpPr/>
                  <p:nvPr/>
                </p:nvSpPr>
                <p:spPr bwMode="auto">
                  <a:xfrm>
                    <a:off x="4757918" y="-368080"/>
                    <a:ext cx="259557" cy="28716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" name="Obdélník 22"/>
                  <p:cNvSpPr/>
                  <p:nvPr/>
                </p:nvSpPr>
                <p:spPr bwMode="auto">
                  <a:xfrm>
                    <a:off x="4757917" y="-29268"/>
                    <a:ext cx="266400" cy="27230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4" name="Obdélník 23"/>
                  <p:cNvSpPr/>
                  <p:nvPr/>
                </p:nvSpPr>
                <p:spPr bwMode="auto">
                  <a:xfrm>
                    <a:off x="4410353" y="-29268"/>
                    <a:ext cx="266400" cy="27230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25" name="Obdélník 24"/>
                <p:cNvSpPr/>
                <p:nvPr/>
              </p:nvSpPr>
              <p:spPr>
                <a:xfrm>
                  <a:off x="11247337" y="365792"/>
                  <a:ext cx="8080377" cy="3795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 eaLnBrk="1" hangingPunct="1">
                    <a:lnSpc>
                      <a:spcPct val="80000"/>
                    </a:lnSpc>
                    <a:spcBef>
                      <a:spcPts val="1200"/>
                    </a:spcBef>
                    <a:spcAft>
                      <a:spcPts val="1200"/>
                    </a:spcAft>
                    <a:defRPr/>
                  </a:pPr>
                  <a:r>
                    <a:rPr lang="cs-CZ" sz="1100" b="1" dirty="0" smtClean="0">
                      <a:latin typeface="Arial" pitchFamily="34" charset="0"/>
                      <a:cs typeface="Arial" pitchFamily="34" charset="0"/>
                    </a:rPr>
                    <a:t>Ing. Marek Staf, Ph.D.			Snímek </a:t>
                  </a:r>
                  <a:fld id="{F359A7FE-5137-4519-AA84-6CA6B407F115}" type="slidenum">
                    <a:rPr lang="cs-CZ" sz="1100" b="1" smtClean="0">
                      <a:latin typeface="Arial" pitchFamily="34" charset="0"/>
                      <a:cs typeface="Arial" pitchFamily="34" charset="0"/>
                    </a:rPr>
                    <a:pPr algn="r" eaLnBrk="1" hangingPunct="1">
                      <a:lnSpc>
                        <a:spcPct val="80000"/>
                      </a:lnSpc>
                      <a:spcBef>
                        <a:spcPts val="1200"/>
                      </a:spcBef>
                      <a:spcAft>
                        <a:spcPts val="1200"/>
                      </a:spcAft>
                      <a:defRPr/>
                    </a:pPr>
                    <a:t>3</a:t>
                  </a:fld>
                  <a:endParaRPr lang="cs-CZ" sz="11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3" name="Přímá spojnice 2"/>
              <p:cNvCxnSpPr/>
              <p:nvPr/>
            </p:nvCxnSpPr>
            <p:spPr bwMode="auto">
              <a:xfrm>
                <a:off x="0" y="6391275"/>
                <a:ext cx="914400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E8401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6" y="6391275"/>
              <a:ext cx="1609385" cy="474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Skupina 17"/>
          <p:cNvGrpSpPr/>
          <p:nvPr/>
        </p:nvGrpSpPr>
        <p:grpSpPr>
          <a:xfrm>
            <a:off x="2983387" y="3056964"/>
            <a:ext cx="2624776" cy="540000"/>
            <a:chOff x="5495405" y="2571189"/>
            <a:chExt cx="2624776" cy="540000"/>
          </a:xfrm>
        </p:grpSpPr>
        <p:pic>
          <p:nvPicPr>
            <p:cNvPr id="19" name="Picture 619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405" y="2596590"/>
              <a:ext cx="698494" cy="4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Skupina 2"/>
            <p:cNvGrpSpPr>
              <a:grpSpLocks noChangeAspect="1"/>
            </p:cNvGrpSpPr>
            <p:nvPr/>
          </p:nvGrpSpPr>
          <p:grpSpPr bwMode="auto">
            <a:xfrm>
              <a:off x="6377563" y="2571189"/>
              <a:ext cx="1742618" cy="540000"/>
              <a:chOff x="10126719" y="267229"/>
              <a:chExt cx="9160434" cy="2837921"/>
            </a:xfrm>
          </p:grpSpPr>
          <p:pic>
            <p:nvPicPr>
              <p:cNvPr id="27" name="Picture 619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6719" y="267230"/>
                <a:ext cx="2335106" cy="2837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620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93219" y="267229"/>
                <a:ext cx="6593934" cy="1768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1" name="Skupina 30"/>
          <p:cNvGrpSpPr/>
          <p:nvPr/>
        </p:nvGrpSpPr>
        <p:grpSpPr>
          <a:xfrm>
            <a:off x="1130238" y="4334828"/>
            <a:ext cx="6800488" cy="1938762"/>
            <a:chOff x="95936" y="4687253"/>
            <a:chExt cx="6800488" cy="1938762"/>
          </a:xfrm>
        </p:grpSpPr>
        <p:pic>
          <p:nvPicPr>
            <p:cNvPr id="32" name="Obrázek 3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8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68333" y="4693183"/>
              <a:ext cx="2228091" cy="1932832"/>
            </a:xfrm>
            <a:prstGeom prst="rect">
              <a:avLst/>
            </a:prstGeom>
          </p:spPr>
        </p:pic>
        <p:pic>
          <p:nvPicPr>
            <p:cNvPr id="33" name="Obrázek 3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" contrast="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936" y="4687253"/>
              <a:ext cx="2150835" cy="1932832"/>
            </a:xfrm>
            <a:prstGeom prst="rect">
              <a:avLst/>
            </a:prstGeom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848" y="4687253"/>
              <a:ext cx="2147634" cy="193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74557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0" y="741362"/>
            <a:ext cx="9144000" cy="351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60000" indent="-360000" defTabSz="180000" eaLnBrk="1" hangingPunct="1">
              <a:spcBef>
                <a:spcPts val="0"/>
              </a:spcBef>
              <a:spcAft>
                <a:spcPts val="2400"/>
              </a:spcAft>
              <a:buClr>
                <a:srgbClr val="E84013"/>
              </a:buClr>
              <a:defRPr/>
            </a:pPr>
            <a:r>
              <a:rPr lang="cs-CZ" sz="2400" b="1" kern="0" dirty="0" smtClean="0">
                <a:effectLst/>
                <a:latin typeface="Arial" charset="0"/>
                <a:cs typeface="Times New Roman" pitchFamily="18" charset="0"/>
              </a:rPr>
              <a:t>Projekt „Coalbypro“</a:t>
            </a:r>
            <a:endParaRPr lang="cs-CZ" sz="2400" kern="0" dirty="0" smtClean="0">
              <a:effectLst/>
              <a:latin typeface="Arial" charset="0"/>
              <a:cs typeface="Times New Roman" pitchFamily="18" charset="0"/>
            </a:endParaRPr>
          </a:p>
          <a:p>
            <a:pPr marL="720000" lvl="2" indent="-360000" defTabSz="180000" eaLnBrk="1" hangingPunct="1">
              <a:spcBef>
                <a:spcPts val="0"/>
              </a:spcBef>
              <a:spcAft>
                <a:spcPts val="24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en-US" sz="2400" kern="0" dirty="0">
                <a:effectLst/>
                <a:latin typeface="Arial" charset="0"/>
                <a:cs typeface="Times New Roman" pitchFamily="18" charset="0"/>
              </a:rPr>
              <a:t>Innovative management of COAL BY-PROducts leading also to CO</a:t>
            </a:r>
            <a:r>
              <a:rPr lang="en-US" sz="2400" kern="0" baseline="-25000" dirty="0">
                <a:effectLst/>
                <a:latin typeface="Arial" charset="0"/>
                <a:cs typeface="Times New Roman" pitchFamily="18" charset="0"/>
              </a:rPr>
              <a:t>2</a:t>
            </a:r>
            <a:r>
              <a:rPr lang="en-US" sz="2400" kern="0" dirty="0">
                <a:effectLst/>
                <a:latin typeface="Arial" charset="0"/>
                <a:cs typeface="Times New Roman" pitchFamily="18" charset="0"/>
              </a:rPr>
              <a:t> emissions </a:t>
            </a:r>
            <a:r>
              <a:rPr lang="en-US" sz="2400" kern="0" dirty="0" smtClean="0">
                <a:effectLst/>
                <a:latin typeface="Arial" charset="0"/>
                <a:cs typeface="Times New Roman" pitchFamily="18" charset="0"/>
              </a:rPr>
              <a:t>reduction</a:t>
            </a:r>
            <a:endParaRPr lang="cs-CZ" sz="2400" kern="0" dirty="0" smtClean="0">
              <a:effectLst/>
              <a:latin typeface="Arial" charset="0"/>
              <a:cs typeface="Times New Roman" pitchFamily="18" charset="0"/>
            </a:endParaRPr>
          </a:p>
          <a:p>
            <a:pPr marL="720000" lvl="2" indent="-360000" defTabSz="180000" eaLnBrk="1" hangingPunct="1">
              <a:spcBef>
                <a:spcPts val="0"/>
              </a:spcBef>
              <a:spcAft>
                <a:spcPts val="24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>
                <a:effectLst/>
                <a:latin typeface="Arial" charset="0"/>
                <a:cs typeface="Times New Roman" pitchFamily="18" charset="0"/>
              </a:rPr>
              <a:t>Partneři:						CERTH</a:t>
            </a: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, </a:t>
            </a:r>
            <a:r>
              <a:rPr lang="cs-CZ" sz="2400" kern="0" dirty="0">
                <a:effectLst/>
                <a:latin typeface="Arial" charset="0"/>
                <a:cs typeface="Times New Roman" pitchFamily="18" charset="0"/>
              </a:rPr>
              <a:t>ÚJV Řež, </a:t>
            </a: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VÚHU, TU </a:t>
            </a:r>
            <a:r>
              <a:rPr lang="cs-CZ" sz="2400" kern="0" dirty="0">
                <a:effectLst/>
                <a:latin typeface="Arial" charset="0"/>
                <a:cs typeface="Times New Roman" pitchFamily="18" charset="0"/>
              </a:rPr>
              <a:t>BAF, </a:t>
            </a: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GIG</a:t>
            </a:r>
          </a:p>
          <a:p>
            <a:pPr marL="720000" lvl="2" indent="-360000" defTabSz="180000" eaLnBrk="1" hangingPunct="1">
              <a:spcBef>
                <a:spcPts val="0"/>
              </a:spcBef>
              <a:spcAft>
                <a:spcPts val="24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Financování:			</a:t>
            </a:r>
          </a:p>
          <a:p>
            <a:pPr marL="720000" lvl="2" indent="-360000" defTabSz="180000" eaLnBrk="1" hangingPunct="1">
              <a:spcBef>
                <a:spcPts val="0"/>
              </a:spcBef>
              <a:spcAft>
                <a:spcPts val="24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Užité materiály:	elektrárenské popílky a z nich získané zeolity</a:t>
            </a:r>
          </a:p>
        </p:txBody>
      </p:sp>
      <p:grpSp>
        <p:nvGrpSpPr>
          <p:cNvPr id="15366" name="Skupina 13"/>
          <p:cNvGrpSpPr>
            <a:grpSpLocks/>
          </p:cNvGrpSpPr>
          <p:nvPr/>
        </p:nvGrpSpPr>
        <p:grpSpPr bwMode="auto">
          <a:xfrm>
            <a:off x="0" y="0"/>
            <a:ext cx="9144000" cy="723899"/>
            <a:chOff x="0" y="0"/>
            <a:chExt cx="9144000" cy="723899"/>
          </a:xfrm>
        </p:grpSpPr>
        <p:sp>
          <p:nvSpPr>
            <p:cNvPr id="15367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723899"/>
            </a:xfrm>
            <a:prstGeom prst="rect">
              <a:avLst/>
            </a:prstGeom>
            <a:solidFill>
              <a:srgbClr val="E8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de-DE" altLang="cs-CZ" sz="4000">
                <a:solidFill>
                  <a:srgbClr val="DC5E3C"/>
                </a:solidFill>
              </a:endParaRPr>
            </a:p>
          </p:txBody>
        </p:sp>
        <p:sp>
          <p:nvSpPr>
            <p:cNvPr id="15368" name="TextovéPole 12"/>
            <p:cNvSpPr txBox="1">
              <a:spLocks noChangeArrowheads="1"/>
            </p:cNvSpPr>
            <p:nvPr/>
          </p:nvSpPr>
          <p:spPr bwMode="auto">
            <a:xfrm>
              <a:off x="0" y="88047"/>
              <a:ext cx="91440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cs-CZ" altLang="cs-CZ" sz="3000" b="1" dirty="0" smtClean="0">
                  <a:solidFill>
                    <a:srgbClr val="F9E6B5"/>
                  </a:solidFill>
                  <a:latin typeface="Tahoma" pitchFamily="34" charset="0"/>
                  <a:cs typeface="Tahoma" pitchFamily="34" charset="0"/>
                </a:rPr>
                <a:t>Recentní projekty v oblasti CCS/CCU</a:t>
              </a:r>
              <a:endParaRPr lang="cs-CZ" altLang="cs-CZ" sz="3000" b="1" dirty="0">
                <a:solidFill>
                  <a:srgbClr val="F9E6B5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-9526" y="6391275"/>
            <a:ext cx="9153527" cy="474345"/>
            <a:chOff x="-9526" y="6391275"/>
            <a:chExt cx="9153527" cy="474345"/>
          </a:xfrm>
        </p:grpSpPr>
        <p:grpSp>
          <p:nvGrpSpPr>
            <p:cNvPr id="4" name="Skupina 3"/>
            <p:cNvGrpSpPr/>
            <p:nvPr/>
          </p:nvGrpSpPr>
          <p:grpSpPr>
            <a:xfrm>
              <a:off x="0" y="6391275"/>
              <a:ext cx="9144001" cy="468425"/>
              <a:chOff x="0" y="6391275"/>
              <a:chExt cx="9144001" cy="468425"/>
            </a:xfrm>
          </p:grpSpPr>
          <p:grpSp>
            <p:nvGrpSpPr>
              <p:cNvPr id="15" name="Skupina 14"/>
              <p:cNvGrpSpPr>
                <a:grpSpLocks noChangeAspect="1"/>
              </p:cNvGrpSpPr>
              <p:nvPr/>
            </p:nvGrpSpPr>
            <p:grpSpPr>
              <a:xfrm>
                <a:off x="70713" y="6447368"/>
                <a:ext cx="9073288" cy="412332"/>
                <a:chOff x="4205566" y="58164"/>
                <a:chExt cx="15122148" cy="687220"/>
              </a:xfrm>
            </p:grpSpPr>
            <p:grpSp>
              <p:nvGrpSpPr>
                <p:cNvPr id="16" name="Skupina 15"/>
                <p:cNvGrpSpPr/>
                <p:nvPr/>
              </p:nvGrpSpPr>
              <p:grpSpPr>
                <a:xfrm>
                  <a:off x="4205566" y="58164"/>
                  <a:ext cx="613964" cy="611117"/>
                  <a:chOff x="4410353" y="-368080"/>
                  <a:chExt cx="613964" cy="611117"/>
                </a:xfrm>
              </p:grpSpPr>
              <p:sp>
                <p:nvSpPr>
                  <p:cNvPr id="21" name="Obdélník 20"/>
                  <p:cNvSpPr/>
                  <p:nvPr/>
                </p:nvSpPr>
                <p:spPr bwMode="auto">
                  <a:xfrm>
                    <a:off x="4412434" y="-368080"/>
                    <a:ext cx="259557" cy="28716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2" name="Obdélník 21"/>
                  <p:cNvSpPr/>
                  <p:nvPr/>
                </p:nvSpPr>
                <p:spPr bwMode="auto">
                  <a:xfrm>
                    <a:off x="4757918" y="-368080"/>
                    <a:ext cx="259557" cy="28716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" name="Obdélník 22"/>
                  <p:cNvSpPr/>
                  <p:nvPr/>
                </p:nvSpPr>
                <p:spPr bwMode="auto">
                  <a:xfrm>
                    <a:off x="4757917" y="-29268"/>
                    <a:ext cx="266400" cy="27230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4" name="Obdélník 23"/>
                  <p:cNvSpPr/>
                  <p:nvPr/>
                </p:nvSpPr>
                <p:spPr bwMode="auto">
                  <a:xfrm>
                    <a:off x="4410353" y="-29268"/>
                    <a:ext cx="266400" cy="27230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25" name="Obdélník 24"/>
                <p:cNvSpPr/>
                <p:nvPr/>
              </p:nvSpPr>
              <p:spPr>
                <a:xfrm>
                  <a:off x="11247337" y="365792"/>
                  <a:ext cx="8080377" cy="3795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 eaLnBrk="1" hangingPunct="1">
                    <a:lnSpc>
                      <a:spcPct val="80000"/>
                    </a:lnSpc>
                    <a:spcBef>
                      <a:spcPts val="1200"/>
                    </a:spcBef>
                    <a:spcAft>
                      <a:spcPts val="1200"/>
                    </a:spcAft>
                    <a:defRPr/>
                  </a:pPr>
                  <a:r>
                    <a:rPr lang="cs-CZ" sz="1100" b="1" dirty="0" smtClean="0">
                      <a:latin typeface="Arial" pitchFamily="34" charset="0"/>
                      <a:cs typeface="Arial" pitchFamily="34" charset="0"/>
                    </a:rPr>
                    <a:t>Ing. Marek Staf, Ph.D.			Snímek </a:t>
                  </a:r>
                  <a:fld id="{F359A7FE-5137-4519-AA84-6CA6B407F115}" type="slidenum">
                    <a:rPr lang="cs-CZ" sz="1100" b="1" smtClean="0">
                      <a:latin typeface="Arial" pitchFamily="34" charset="0"/>
                      <a:cs typeface="Arial" pitchFamily="34" charset="0"/>
                    </a:rPr>
                    <a:pPr algn="r" eaLnBrk="1" hangingPunct="1">
                      <a:lnSpc>
                        <a:spcPct val="80000"/>
                      </a:lnSpc>
                      <a:spcBef>
                        <a:spcPts val="1200"/>
                      </a:spcBef>
                      <a:spcAft>
                        <a:spcPts val="1200"/>
                      </a:spcAft>
                      <a:defRPr/>
                    </a:pPr>
                    <a:t>4</a:t>
                  </a:fld>
                  <a:endParaRPr lang="cs-CZ" sz="11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3" name="Přímá spojnice 2"/>
              <p:cNvCxnSpPr/>
              <p:nvPr/>
            </p:nvCxnSpPr>
            <p:spPr bwMode="auto">
              <a:xfrm>
                <a:off x="0" y="6391275"/>
                <a:ext cx="914400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E8401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6" y="6391275"/>
              <a:ext cx="1609385" cy="474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Skupina 4"/>
          <p:cNvGrpSpPr/>
          <p:nvPr/>
        </p:nvGrpSpPr>
        <p:grpSpPr>
          <a:xfrm>
            <a:off x="2983387" y="3041783"/>
            <a:ext cx="4110985" cy="660422"/>
            <a:chOff x="2983387" y="2622683"/>
            <a:chExt cx="4110985" cy="660422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3387" y="2747964"/>
              <a:ext cx="2853657" cy="4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9979" y="2622683"/>
              <a:ext cx="954393" cy="660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63" y="4280212"/>
            <a:ext cx="6522149" cy="204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503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0" y="741362"/>
            <a:ext cx="9144000" cy="530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60000" indent="-360000" defTabSz="180000" eaLnBrk="1" hangingPunct="1">
              <a:spcBef>
                <a:spcPts val="0"/>
              </a:spcBef>
              <a:spcAft>
                <a:spcPts val="2400"/>
              </a:spcAft>
              <a:buClr>
                <a:srgbClr val="E84013"/>
              </a:buClr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Spolupráce s průmyslem</a:t>
            </a:r>
          </a:p>
          <a:p>
            <a:pPr marL="720000" lvl="2" indent="-360000" defTabSz="180000" eaLnBrk="1" hangingPunct="1">
              <a:spcBef>
                <a:spcPts val="0"/>
              </a:spcBef>
              <a:spcAft>
                <a:spcPts val="24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Aplikace dosažených výsledků v praxi – realizace pilotních zařízení</a:t>
            </a:r>
          </a:p>
          <a:p>
            <a:pPr marL="720000" lvl="2" indent="-360000" defTabSz="180000" eaLnBrk="1" hangingPunct="1">
              <a:spcBef>
                <a:spcPts val="0"/>
              </a:spcBef>
              <a:spcAft>
                <a:spcPts val="24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Zaměření na transformaci zachyceného CO</a:t>
            </a:r>
            <a:r>
              <a:rPr lang="cs-CZ" sz="2400" kern="0" baseline="-25000" dirty="0" smtClean="0">
                <a:effectLst/>
                <a:latin typeface="Arial" charset="0"/>
                <a:cs typeface="Times New Roman" pitchFamily="18" charset="0"/>
              </a:rPr>
              <a:t>2</a:t>
            </a: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 na suroviny pro chemické a energetické výroby</a:t>
            </a:r>
          </a:p>
          <a:p>
            <a:pPr marL="360000" indent="-360000" defTabSz="180000" eaLnBrk="1" hangingPunct="1">
              <a:spcBef>
                <a:spcPts val="0"/>
              </a:spcBef>
              <a:spcAft>
                <a:spcPts val="2400"/>
              </a:spcAft>
              <a:buClr>
                <a:srgbClr val="E84013"/>
              </a:buClr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Posílení mezinárodní spolupráce</a:t>
            </a:r>
            <a:endParaRPr lang="cs-CZ" sz="2400" kern="0" dirty="0">
              <a:effectLst/>
              <a:latin typeface="Arial" charset="0"/>
              <a:cs typeface="Times New Roman" pitchFamily="18" charset="0"/>
            </a:endParaRPr>
          </a:p>
          <a:p>
            <a:pPr marL="720000" lvl="2" indent="-360000" defTabSz="180000" eaLnBrk="1" hangingPunct="1">
              <a:spcBef>
                <a:spcPts val="0"/>
              </a:spcBef>
              <a:spcAft>
                <a:spcPts val="24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Další rozvoj mezinárodní spolupráce na projektech především v rámci EU (program Horizon, Norské fondy aj.)</a:t>
            </a:r>
          </a:p>
          <a:p>
            <a:pPr marL="720000" lvl="2" indent="-360000" defTabSz="180000" eaLnBrk="1" hangingPunct="1">
              <a:spcBef>
                <a:spcPts val="0"/>
              </a:spcBef>
              <a:spcAft>
                <a:spcPts val="24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Pokračování ve spolupráci se SRN, Řeckem, Norskem a</a:t>
            </a:r>
            <a:r>
              <a:rPr lang="cs-CZ" sz="2400" kern="0" dirty="0" smtClean="0">
                <a:effectLst/>
                <a:latin typeface="Arial"/>
                <a:cs typeface="Arial"/>
              </a:rPr>
              <a:t> </a:t>
            </a: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Polskem</a:t>
            </a:r>
          </a:p>
        </p:txBody>
      </p:sp>
      <p:grpSp>
        <p:nvGrpSpPr>
          <p:cNvPr id="15366" name="Skupina 13"/>
          <p:cNvGrpSpPr>
            <a:grpSpLocks/>
          </p:cNvGrpSpPr>
          <p:nvPr/>
        </p:nvGrpSpPr>
        <p:grpSpPr bwMode="auto">
          <a:xfrm>
            <a:off x="0" y="0"/>
            <a:ext cx="9144000" cy="723899"/>
            <a:chOff x="0" y="0"/>
            <a:chExt cx="9144000" cy="723899"/>
          </a:xfrm>
        </p:grpSpPr>
        <p:sp>
          <p:nvSpPr>
            <p:cNvPr id="15367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723899"/>
            </a:xfrm>
            <a:prstGeom prst="rect">
              <a:avLst/>
            </a:prstGeom>
            <a:solidFill>
              <a:srgbClr val="E8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de-DE" altLang="cs-CZ" sz="4000">
                <a:solidFill>
                  <a:srgbClr val="DC5E3C"/>
                </a:solidFill>
              </a:endParaRPr>
            </a:p>
          </p:txBody>
        </p:sp>
        <p:sp>
          <p:nvSpPr>
            <p:cNvPr id="15368" name="TextovéPole 12"/>
            <p:cNvSpPr txBox="1">
              <a:spLocks noChangeArrowheads="1"/>
            </p:cNvSpPr>
            <p:nvPr/>
          </p:nvSpPr>
          <p:spPr bwMode="auto">
            <a:xfrm>
              <a:off x="0" y="88047"/>
              <a:ext cx="91440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cs-CZ" altLang="cs-CZ" sz="3000" b="1" dirty="0" smtClean="0">
                  <a:solidFill>
                    <a:srgbClr val="F9E6B5"/>
                  </a:solidFill>
                  <a:latin typeface="Tahoma" pitchFamily="34" charset="0"/>
                  <a:cs typeface="Tahoma" pitchFamily="34" charset="0"/>
                </a:rPr>
                <a:t>Kam směřujeme další aktivity</a:t>
              </a:r>
              <a:endParaRPr lang="cs-CZ" altLang="cs-CZ" sz="3000" b="1" dirty="0">
                <a:solidFill>
                  <a:srgbClr val="F9E6B5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-9526" y="6391275"/>
            <a:ext cx="9153527" cy="474345"/>
            <a:chOff x="-9526" y="6391275"/>
            <a:chExt cx="9153527" cy="474345"/>
          </a:xfrm>
        </p:grpSpPr>
        <p:grpSp>
          <p:nvGrpSpPr>
            <p:cNvPr id="4" name="Skupina 3"/>
            <p:cNvGrpSpPr/>
            <p:nvPr/>
          </p:nvGrpSpPr>
          <p:grpSpPr>
            <a:xfrm>
              <a:off x="0" y="6391275"/>
              <a:ext cx="9144001" cy="468425"/>
              <a:chOff x="0" y="6391275"/>
              <a:chExt cx="9144001" cy="468425"/>
            </a:xfrm>
          </p:grpSpPr>
          <p:grpSp>
            <p:nvGrpSpPr>
              <p:cNvPr id="15" name="Skupina 14"/>
              <p:cNvGrpSpPr>
                <a:grpSpLocks noChangeAspect="1"/>
              </p:cNvGrpSpPr>
              <p:nvPr/>
            </p:nvGrpSpPr>
            <p:grpSpPr>
              <a:xfrm>
                <a:off x="70713" y="6447368"/>
                <a:ext cx="9073288" cy="412332"/>
                <a:chOff x="4205566" y="58164"/>
                <a:chExt cx="15122148" cy="687220"/>
              </a:xfrm>
            </p:grpSpPr>
            <p:grpSp>
              <p:nvGrpSpPr>
                <p:cNvPr id="16" name="Skupina 15"/>
                <p:cNvGrpSpPr/>
                <p:nvPr/>
              </p:nvGrpSpPr>
              <p:grpSpPr>
                <a:xfrm>
                  <a:off x="4205566" y="58164"/>
                  <a:ext cx="613964" cy="611117"/>
                  <a:chOff x="4410353" y="-368080"/>
                  <a:chExt cx="613964" cy="611117"/>
                </a:xfrm>
              </p:grpSpPr>
              <p:sp>
                <p:nvSpPr>
                  <p:cNvPr id="21" name="Obdélník 20"/>
                  <p:cNvSpPr/>
                  <p:nvPr/>
                </p:nvSpPr>
                <p:spPr bwMode="auto">
                  <a:xfrm>
                    <a:off x="4412434" y="-368080"/>
                    <a:ext cx="259557" cy="28716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2" name="Obdélník 21"/>
                  <p:cNvSpPr/>
                  <p:nvPr/>
                </p:nvSpPr>
                <p:spPr bwMode="auto">
                  <a:xfrm>
                    <a:off x="4757918" y="-368080"/>
                    <a:ext cx="259557" cy="28716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" name="Obdélník 22"/>
                  <p:cNvSpPr/>
                  <p:nvPr/>
                </p:nvSpPr>
                <p:spPr bwMode="auto">
                  <a:xfrm>
                    <a:off x="4757917" y="-29268"/>
                    <a:ext cx="266400" cy="27230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4" name="Obdélník 23"/>
                  <p:cNvSpPr/>
                  <p:nvPr/>
                </p:nvSpPr>
                <p:spPr bwMode="auto">
                  <a:xfrm>
                    <a:off x="4410353" y="-29268"/>
                    <a:ext cx="266400" cy="27230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25" name="Obdélník 24"/>
                <p:cNvSpPr/>
                <p:nvPr/>
              </p:nvSpPr>
              <p:spPr>
                <a:xfrm>
                  <a:off x="11247337" y="365792"/>
                  <a:ext cx="8080377" cy="3795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 eaLnBrk="1" hangingPunct="1">
                    <a:lnSpc>
                      <a:spcPct val="80000"/>
                    </a:lnSpc>
                    <a:spcBef>
                      <a:spcPts val="1200"/>
                    </a:spcBef>
                    <a:spcAft>
                      <a:spcPts val="1200"/>
                    </a:spcAft>
                    <a:defRPr/>
                  </a:pPr>
                  <a:r>
                    <a:rPr lang="cs-CZ" sz="1100" b="1" dirty="0" smtClean="0">
                      <a:latin typeface="Arial" pitchFamily="34" charset="0"/>
                      <a:cs typeface="Arial" pitchFamily="34" charset="0"/>
                    </a:rPr>
                    <a:t>Ing. Marek Staf, Ph.D.			Snímek </a:t>
                  </a:r>
                  <a:fld id="{F359A7FE-5137-4519-AA84-6CA6B407F115}" type="slidenum">
                    <a:rPr lang="cs-CZ" sz="1100" b="1" smtClean="0">
                      <a:latin typeface="Arial" pitchFamily="34" charset="0"/>
                      <a:cs typeface="Arial" pitchFamily="34" charset="0"/>
                    </a:rPr>
                    <a:pPr algn="r" eaLnBrk="1" hangingPunct="1">
                      <a:lnSpc>
                        <a:spcPct val="80000"/>
                      </a:lnSpc>
                      <a:spcBef>
                        <a:spcPts val="1200"/>
                      </a:spcBef>
                      <a:spcAft>
                        <a:spcPts val="1200"/>
                      </a:spcAft>
                      <a:defRPr/>
                    </a:pPr>
                    <a:t>5</a:t>
                  </a:fld>
                  <a:endParaRPr lang="cs-CZ" sz="11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3" name="Přímá spojnice 2"/>
              <p:cNvCxnSpPr/>
              <p:nvPr/>
            </p:nvCxnSpPr>
            <p:spPr bwMode="auto">
              <a:xfrm>
                <a:off x="0" y="6391275"/>
                <a:ext cx="914400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E8401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6" y="6391275"/>
              <a:ext cx="1609385" cy="474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36635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0" y="741362"/>
            <a:ext cx="9144000" cy="230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60000" indent="-360000" defTabSz="180000" eaLnBrk="1" hangingPunct="1">
              <a:spcBef>
                <a:spcPts val="0"/>
              </a:spcBef>
              <a:spcAft>
                <a:spcPts val="0"/>
              </a:spcAft>
              <a:buClr>
                <a:srgbClr val="E84013"/>
              </a:buClr>
              <a:defRPr/>
            </a:pPr>
            <a:r>
              <a:rPr lang="cs-CZ" sz="2400" b="1" kern="0" dirty="0" smtClean="0">
                <a:effectLst/>
                <a:latin typeface="Arial" charset="0"/>
                <a:cs typeface="Times New Roman" pitchFamily="18" charset="0"/>
              </a:rPr>
              <a:t>Laboratorní aparatury</a:t>
            </a:r>
          </a:p>
          <a:p>
            <a:pPr marL="0" indent="0" defTabSz="180000" eaLnBrk="1" hangingPunct="1">
              <a:spcBef>
                <a:spcPts val="0"/>
              </a:spcBef>
              <a:spcAft>
                <a:spcPts val="1200"/>
              </a:spcAft>
              <a:buClr>
                <a:srgbClr val="E84013"/>
              </a:buClr>
              <a:buNone/>
              <a:defRPr/>
            </a:pPr>
            <a:r>
              <a:rPr lang="cs-CZ" sz="2400" b="1" kern="0" dirty="0">
                <a:effectLst/>
                <a:latin typeface="Arial" charset="0"/>
                <a:cs typeface="Times New Roman" pitchFamily="18" charset="0"/>
              </a:rPr>
              <a:t>	</a:t>
            </a:r>
            <a:r>
              <a:rPr lang="cs-CZ" sz="2400" b="1" kern="0" dirty="0" smtClean="0">
                <a:effectLst/>
                <a:latin typeface="Arial" charset="0"/>
                <a:cs typeface="Times New Roman" pitchFamily="18" charset="0"/>
              </a:rPr>
              <a:t>	pro vysokoteplotní sorpci</a:t>
            </a:r>
            <a:endParaRPr lang="cs-CZ" sz="2400" b="1" kern="0" baseline="-25000" dirty="0">
              <a:effectLst/>
              <a:latin typeface="Arial" charset="0"/>
              <a:cs typeface="Times New Roman" pitchFamily="18" charset="0"/>
            </a:endParaRPr>
          </a:p>
          <a:p>
            <a:pPr marL="720000" lvl="2" indent="-360000" eaLnBrk="1" hangingPunct="1">
              <a:spcBef>
                <a:spcPts val="0"/>
              </a:spcBef>
              <a:spcAft>
                <a:spcPts val="12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Zařízení s pevným ložem</a:t>
            </a:r>
            <a:endParaRPr lang="cs-CZ" sz="2400" kern="0" dirty="0">
              <a:effectLst/>
              <a:latin typeface="Arial" charset="0"/>
              <a:cs typeface="Times New Roman" pitchFamily="18" charset="0"/>
            </a:endParaRPr>
          </a:p>
          <a:p>
            <a:pPr marL="720000" lvl="2" indent="-36000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buSzPct val="90000"/>
              <a:buFont typeface="Arial" panose="020B0604020202020204" pitchFamily="34" charset="0"/>
              <a:buChar char="‒"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Zařízení s fluidním ložem</a:t>
            </a:r>
          </a:p>
          <a:p>
            <a:pPr marL="360000" lvl="2" indent="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buSzPct val="90000"/>
              <a:buNone/>
              <a:defRPr/>
            </a:pPr>
            <a:endParaRPr lang="cs-CZ" sz="2400" kern="0" dirty="0" smtClean="0">
              <a:effectLst/>
              <a:latin typeface="Arial" charset="0"/>
              <a:cs typeface="Times New Roman" pitchFamily="18" charset="0"/>
            </a:endParaRPr>
          </a:p>
        </p:txBody>
      </p:sp>
      <p:grpSp>
        <p:nvGrpSpPr>
          <p:cNvPr id="15366" name="Skupina 13"/>
          <p:cNvGrpSpPr>
            <a:grpSpLocks/>
          </p:cNvGrpSpPr>
          <p:nvPr/>
        </p:nvGrpSpPr>
        <p:grpSpPr bwMode="auto">
          <a:xfrm>
            <a:off x="0" y="0"/>
            <a:ext cx="9144000" cy="723899"/>
            <a:chOff x="0" y="0"/>
            <a:chExt cx="9144000" cy="723899"/>
          </a:xfrm>
        </p:grpSpPr>
        <p:sp>
          <p:nvSpPr>
            <p:cNvPr id="15367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723899"/>
            </a:xfrm>
            <a:prstGeom prst="rect">
              <a:avLst/>
            </a:prstGeom>
            <a:solidFill>
              <a:srgbClr val="E8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de-DE" altLang="cs-CZ" sz="4000">
                <a:solidFill>
                  <a:srgbClr val="DC5E3C"/>
                </a:solidFill>
              </a:endParaRPr>
            </a:p>
          </p:txBody>
        </p:sp>
        <p:sp>
          <p:nvSpPr>
            <p:cNvPr id="15368" name="TextovéPole 12"/>
            <p:cNvSpPr txBox="1">
              <a:spLocks noChangeArrowheads="1"/>
            </p:cNvSpPr>
            <p:nvPr/>
          </p:nvSpPr>
          <p:spPr bwMode="auto">
            <a:xfrm>
              <a:off x="0" y="88047"/>
              <a:ext cx="91440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cs-CZ" altLang="cs-CZ" sz="3000" b="1" dirty="0" smtClean="0">
                  <a:solidFill>
                    <a:srgbClr val="F9E6B5"/>
                  </a:solidFill>
                  <a:latin typeface="Tahoma" pitchFamily="34" charset="0"/>
                  <a:cs typeface="Tahoma" pitchFamily="34" charset="0"/>
                </a:rPr>
                <a:t>Technické a personální zázemí</a:t>
              </a:r>
              <a:endParaRPr lang="cs-CZ" altLang="cs-CZ" sz="3000" b="1" dirty="0">
                <a:solidFill>
                  <a:srgbClr val="F9E6B5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-9526" y="6391275"/>
            <a:ext cx="9153527" cy="474345"/>
            <a:chOff x="-9526" y="6391275"/>
            <a:chExt cx="9153527" cy="474345"/>
          </a:xfrm>
        </p:grpSpPr>
        <p:grpSp>
          <p:nvGrpSpPr>
            <p:cNvPr id="4" name="Skupina 3"/>
            <p:cNvGrpSpPr/>
            <p:nvPr/>
          </p:nvGrpSpPr>
          <p:grpSpPr>
            <a:xfrm>
              <a:off x="0" y="6391275"/>
              <a:ext cx="9144001" cy="468425"/>
              <a:chOff x="0" y="6391275"/>
              <a:chExt cx="9144001" cy="468425"/>
            </a:xfrm>
          </p:grpSpPr>
          <p:grpSp>
            <p:nvGrpSpPr>
              <p:cNvPr id="15" name="Skupina 14"/>
              <p:cNvGrpSpPr>
                <a:grpSpLocks noChangeAspect="1"/>
              </p:cNvGrpSpPr>
              <p:nvPr/>
            </p:nvGrpSpPr>
            <p:grpSpPr>
              <a:xfrm>
                <a:off x="70713" y="6447368"/>
                <a:ext cx="9073288" cy="412332"/>
                <a:chOff x="4205566" y="58164"/>
                <a:chExt cx="15122148" cy="687220"/>
              </a:xfrm>
            </p:grpSpPr>
            <p:grpSp>
              <p:nvGrpSpPr>
                <p:cNvPr id="16" name="Skupina 15"/>
                <p:cNvGrpSpPr/>
                <p:nvPr/>
              </p:nvGrpSpPr>
              <p:grpSpPr>
                <a:xfrm>
                  <a:off x="4205566" y="58164"/>
                  <a:ext cx="613964" cy="611117"/>
                  <a:chOff x="4410353" y="-368080"/>
                  <a:chExt cx="613964" cy="611117"/>
                </a:xfrm>
              </p:grpSpPr>
              <p:sp>
                <p:nvSpPr>
                  <p:cNvPr id="21" name="Obdélník 20"/>
                  <p:cNvSpPr/>
                  <p:nvPr/>
                </p:nvSpPr>
                <p:spPr bwMode="auto">
                  <a:xfrm>
                    <a:off x="4412434" y="-368080"/>
                    <a:ext cx="259557" cy="28716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2" name="Obdélník 21"/>
                  <p:cNvSpPr/>
                  <p:nvPr/>
                </p:nvSpPr>
                <p:spPr bwMode="auto">
                  <a:xfrm>
                    <a:off x="4757918" y="-368080"/>
                    <a:ext cx="259557" cy="28716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" name="Obdélník 22"/>
                  <p:cNvSpPr/>
                  <p:nvPr/>
                </p:nvSpPr>
                <p:spPr bwMode="auto">
                  <a:xfrm>
                    <a:off x="4757917" y="-29268"/>
                    <a:ext cx="266400" cy="27230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4" name="Obdélník 23"/>
                  <p:cNvSpPr/>
                  <p:nvPr/>
                </p:nvSpPr>
                <p:spPr bwMode="auto">
                  <a:xfrm>
                    <a:off x="4410353" y="-29268"/>
                    <a:ext cx="266400" cy="27230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25" name="Obdélník 24"/>
                <p:cNvSpPr/>
                <p:nvPr/>
              </p:nvSpPr>
              <p:spPr>
                <a:xfrm>
                  <a:off x="11247337" y="365792"/>
                  <a:ext cx="8080377" cy="3795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 eaLnBrk="1" hangingPunct="1">
                    <a:lnSpc>
                      <a:spcPct val="80000"/>
                    </a:lnSpc>
                    <a:spcBef>
                      <a:spcPts val="1200"/>
                    </a:spcBef>
                    <a:spcAft>
                      <a:spcPts val="1200"/>
                    </a:spcAft>
                    <a:defRPr/>
                  </a:pPr>
                  <a:r>
                    <a:rPr lang="cs-CZ" sz="1100" b="1" dirty="0" smtClean="0">
                      <a:latin typeface="Arial" pitchFamily="34" charset="0"/>
                      <a:cs typeface="Arial" pitchFamily="34" charset="0"/>
                    </a:rPr>
                    <a:t>Ing. Marek Staf, Ph.D.			Snímek </a:t>
                  </a:r>
                  <a:fld id="{F359A7FE-5137-4519-AA84-6CA6B407F115}" type="slidenum">
                    <a:rPr lang="cs-CZ" sz="1100" b="1" smtClean="0">
                      <a:latin typeface="Arial" pitchFamily="34" charset="0"/>
                      <a:cs typeface="Arial" pitchFamily="34" charset="0"/>
                    </a:rPr>
                    <a:pPr algn="r" eaLnBrk="1" hangingPunct="1">
                      <a:lnSpc>
                        <a:spcPct val="80000"/>
                      </a:lnSpc>
                      <a:spcBef>
                        <a:spcPts val="1200"/>
                      </a:spcBef>
                      <a:spcAft>
                        <a:spcPts val="1200"/>
                      </a:spcAft>
                      <a:defRPr/>
                    </a:pPr>
                    <a:t>6</a:t>
                  </a:fld>
                  <a:endParaRPr lang="cs-CZ" sz="11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3" name="Přímá spojnice 2"/>
              <p:cNvCxnSpPr/>
              <p:nvPr/>
            </p:nvCxnSpPr>
            <p:spPr bwMode="auto">
              <a:xfrm>
                <a:off x="0" y="6391275"/>
                <a:ext cx="914400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E8401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6" y="6391275"/>
              <a:ext cx="1609385" cy="474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1476375" y="803804"/>
            <a:ext cx="7578725" cy="5547454"/>
            <a:chOff x="1476375" y="803804"/>
            <a:chExt cx="7578725" cy="5547454"/>
          </a:xfrm>
        </p:grpSpPr>
        <p:pic>
          <p:nvPicPr>
            <p:cNvPr id="19" name="Obrázek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6375" y="2638685"/>
              <a:ext cx="5133545" cy="3712573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7137" y="803804"/>
              <a:ext cx="4237963" cy="462544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5" name="Šipka doprava 4"/>
          <p:cNvSpPr/>
          <p:nvPr/>
        </p:nvSpPr>
        <p:spPr bwMode="auto">
          <a:xfrm>
            <a:off x="4295775" y="1704975"/>
            <a:ext cx="488156" cy="371475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E840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Šipka ohnutá nahoru 5"/>
          <p:cNvSpPr/>
          <p:nvPr/>
        </p:nvSpPr>
        <p:spPr bwMode="auto">
          <a:xfrm rot="5400000">
            <a:off x="526046" y="2850657"/>
            <a:ext cx="1185939" cy="647700"/>
          </a:xfrm>
          <a:prstGeom prst="bentUpArrow">
            <a:avLst>
              <a:gd name="adj1" fmla="val 32354"/>
              <a:gd name="adj2" fmla="val 27941"/>
              <a:gd name="adj3" fmla="val 42646"/>
            </a:avLst>
          </a:prstGeom>
          <a:solidFill>
            <a:srgbClr val="E840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363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0" y="741362"/>
            <a:ext cx="9144000" cy="207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60000" indent="-360000" defTabSz="180000" eaLnBrk="1" hangingPunct="1">
              <a:spcBef>
                <a:spcPts val="0"/>
              </a:spcBef>
              <a:spcAft>
                <a:spcPts val="1200"/>
              </a:spcAft>
              <a:buClr>
                <a:srgbClr val="E84013"/>
              </a:buClr>
              <a:defRPr/>
            </a:pPr>
            <a:r>
              <a:rPr lang="cs-CZ" sz="2400" b="1" kern="0" dirty="0" smtClean="0">
                <a:effectLst/>
                <a:latin typeface="Arial" charset="0"/>
                <a:cs typeface="Times New Roman" pitchFamily="18" charset="0"/>
              </a:rPr>
              <a:t>Analytické vybavení pro charakterizaci tuhých materiálů aj.</a:t>
            </a:r>
          </a:p>
          <a:p>
            <a:pPr marL="360000" indent="-360000" defTabSz="180000" eaLnBrk="1" hangingPunct="1">
              <a:spcBef>
                <a:spcPts val="0"/>
              </a:spcBef>
              <a:spcAft>
                <a:spcPts val="0"/>
              </a:spcAft>
              <a:buClr>
                <a:srgbClr val="E84013"/>
              </a:buClr>
              <a:defRPr/>
            </a:pPr>
            <a:r>
              <a:rPr lang="cs-CZ" sz="2400" b="1" kern="0" dirty="0" smtClean="0">
                <a:effectLst/>
                <a:latin typeface="Arial" charset="0"/>
                <a:cs typeface="Times New Roman" pitchFamily="18" charset="0"/>
              </a:rPr>
              <a:t>Příklady:</a:t>
            </a:r>
          </a:p>
          <a:p>
            <a:pPr marL="0" indent="0" defTabSz="180000" eaLnBrk="1" hangingPunct="1">
              <a:spcBef>
                <a:spcPts val="0"/>
              </a:spcBef>
              <a:spcAft>
                <a:spcPts val="0"/>
              </a:spcAft>
              <a:buClr>
                <a:srgbClr val="E84013"/>
              </a:buClr>
              <a:buNone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Analyzátor povrchu DVS Advantage</a:t>
            </a:r>
          </a:p>
          <a:p>
            <a:pPr marL="0" indent="0" defTabSz="180000" eaLnBrk="1" hangingPunct="1">
              <a:spcBef>
                <a:spcPts val="0"/>
              </a:spcBef>
              <a:spcAft>
                <a:spcPts val="0"/>
              </a:spcAft>
              <a:buClr>
                <a:srgbClr val="E84013"/>
              </a:buClr>
              <a:buNone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Elementární analyzátor Flash EA</a:t>
            </a:r>
            <a:endParaRPr lang="cs-CZ" sz="2400" kern="0" dirty="0">
              <a:effectLst/>
              <a:latin typeface="Arial" charset="0"/>
              <a:cs typeface="Times New Roman" pitchFamily="18" charset="0"/>
            </a:endParaRPr>
          </a:p>
          <a:p>
            <a:pPr marL="0" indent="0" defTabSz="180000" eaLnBrk="1" hangingPunct="1">
              <a:spcBef>
                <a:spcPts val="0"/>
              </a:spcBef>
              <a:spcAft>
                <a:spcPts val="0"/>
              </a:spcAft>
              <a:buClr>
                <a:srgbClr val="E84013"/>
              </a:buClr>
              <a:buNone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Analyzátor povrchu Autosorb</a:t>
            </a:r>
          </a:p>
        </p:txBody>
      </p:sp>
      <p:grpSp>
        <p:nvGrpSpPr>
          <p:cNvPr id="15366" name="Skupina 13"/>
          <p:cNvGrpSpPr>
            <a:grpSpLocks/>
          </p:cNvGrpSpPr>
          <p:nvPr/>
        </p:nvGrpSpPr>
        <p:grpSpPr bwMode="auto">
          <a:xfrm>
            <a:off x="0" y="0"/>
            <a:ext cx="9144000" cy="723899"/>
            <a:chOff x="0" y="0"/>
            <a:chExt cx="9144000" cy="723899"/>
          </a:xfrm>
        </p:grpSpPr>
        <p:sp>
          <p:nvSpPr>
            <p:cNvPr id="15367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723899"/>
            </a:xfrm>
            <a:prstGeom prst="rect">
              <a:avLst/>
            </a:prstGeom>
            <a:solidFill>
              <a:srgbClr val="E8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de-DE" altLang="cs-CZ" sz="4000">
                <a:solidFill>
                  <a:srgbClr val="DC5E3C"/>
                </a:solidFill>
              </a:endParaRPr>
            </a:p>
          </p:txBody>
        </p:sp>
        <p:sp>
          <p:nvSpPr>
            <p:cNvPr id="15368" name="TextovéPole 12"/>
            <p:cNvSpPr txBox="1">
              <a:spLocks noChangeArrowheads="1"/>
            </p:cNvSpPr>
            <p:nvPr/>
          </p:nvSpPr>
          <p:spPr bwMode="auto">
            <a:xfrm>
              <a:off x="0" y="88047"/>
              <a:ext cx="91440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cs-CZ" altLang="cs-CZ" sz="3000" b="1" dirty="0" smtClean="0">
                  <a:solidFill>
                    <a:srgbClr val="F9E6B5"/>
                  </a:solidFill>
                  <a:latin typeface="Tahoma" pitchFamily="34" charset="0"/>
                  <a:cs typeface="Tahoma" pitchFamily="34" charset="0"/>
                </a:rPr>
                <a:t>Technické a personální zázemí</a:t>
              </a:r>
              <a:endParaRPr lang="cs-CZ" altLang="cs-CZ" sz="3000" b="1" dirty="0">
                <a:solidFill>
                  <a:srgbClr val="F9E6B5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-9526" y="6391275"/>
            <a:ext cx="9153527" cy="474345"/>
            <a:chOff x="-9526" y="6391275"/>
            <a:chExt cx="9153527" cy="474345"/>
          </a:xfrm>
        </p:grpSpPr>
        <p:grpSp>
          <p:nvGrpSpPr>
            <p:cNvPr id="4" name="Skupina 3"/>
            <p:cNvGrpSpPr/>
            <p:nvPr/>
          </p:nvGrpSpPr>
          <p:grpSpPr>
            <a:xfrm>
              <a:off x="0" y="6391275"/>
              <a:ext cx="9144001" cy="468425"/>
              <a:chOff x="0" y="6391275"/>
              <a:chExt cx="9144001" cy="468425"/>
            </a:xfrm>
          </p:grpSpPr>
          <p:grpSp>
            <p:nvGrpSpPr>
              <p:cNvPr id="15" name="Skupina 14"/>
              <p:cNvGrpSpPr>
                <a:grpSpLocks noChangeAspect="1"/>
              </p:cNvGrpSpPr>
              <p:nvPr/>
            </p:nvGrpSpPr>
            <p:grpSpPr>
              <a:xfrm>
                <a:off x="70713" y="6447368"/>
                <a:ext cx="9073288" cy="412332"/>
                <a:chOff x="4205566" y="58164"/>
                <a:chExt cx="15122148" cy="687220"/>
              </a:xfrm>
            </p:grpSpPr>
            <p:grpSp>
              <p:nvGrpSpPr>
                <p:cNvPr id="16" name="Skupina 15"/>
                <p:cNvGrpSpPr/>
                <p:nvPr/>
              </p:nvGrpSpPr>
              <p:grpSpPr>
                <a:xfrm>
                  <a:off x="4205566" y="58164"/>
                  <a:ext cx="613964" cy="611117"/>
                  <a:chOff x="4410353" y="-368080"/>
                  <a:chExt cx="613964" cy="611117"/>
                </a:xfrm>
              </p:grpSpPr>
              <p:sp>
                <p:nvSpPr>
                  <p:cNvPr id="21" name="Obdélník 20"/>
                  <p:cNvSpPr/>
                  <p:nvPr/>
                </p:nvSpPr>
                <p:spPr bwMode="auto">
                  <a:xfrm>
                    <a:off x="4412434" y="-368080"/>
                    <a:ext cx="259557" cy="28716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2" name="Obdélník 21"/>
                  <p:cNvSpPr/>
                  <p:nvPr/>
                </p:nvSpPr>
                <p:spPr bwMode="auto">
                  <a:xfrm>
                    <a:off x="4757918" y="-368080"/>
                    <a:ext cx="259557" cy="28716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" name="Obdélník 22"/>
                  <p:cNvSpPr/>
                  <p:nvPr/>
                </p:nvSpPr>
                <p:spPr bwMode="auto">
                  <a:xfrm>
                    <a:off x="4757917" y="-29268"/>
                    <a:ext cx="266400" cy="27230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4" name="Obdélník 23"/>
                  <p:cNvSpPr/>
                  <p:nvPr/>
                </p:nvSpPr>
                <p:spPr bwMode="auto">
                  <a:xfrm>
                    <a:off x="4410353" y="-29268"/>
                    <a:ext cx="266400" cy="27230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25" name="Obdélník 24"/>
                <p:cNvSpPr/>
                <p:nvPr/>
              </p:nvSpPr>
              <p:spPr>
                <a:xfrm>
                  <a:off x="11247337" y="365792"/>
                  <a:ext cx="8080377" cy="3795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 eaLnBrk="1" hangingPunct="1">
                    <a:lnSpc>
                      <a:spcPct val="80000"/>
                    </a:lnSpc>
                    <a:spcBef>
                      <a:spcPts val="1200"/>
                    </a:spcBef>
                    <a:spcAft>
                      <a:spcPts val="1200"/>
                    </a:spcAft>
                    <a:defRPr/>
                  </a:pPr>
                  <a:r>
                    <a:rPr lang="cs-CZ" sz="1100" b="1" dirty="0" smtClean="0">
                      <a:latin typeface="Arial" pitchFamily="34" charset="0"/>
                      <a:cs typeface="Arial" pitchFamily="34" charset="0"/>
                    </a:rPr>
                    <a:t>Ing. Marek Staf, Ph.D.			Snímek </a:t>
                  </a:r>
                  <a:fld id="{F359A7FE-5137-4519-AA84-6CA6B407F115}" type="slidenum">
                    <a:rPr lang="cs-CZ" sz="1100" b="1" smtClean="0">
                      <a:latin typeface="Arial" pitchFamily="34" charset="0"/>
                      <a:cs typeface="Arial" pitchFamily="34" charset="0"/>
                    </a:rPr>
                    <a:pPr algn="r" eaLnBrk="1" hangingPunct="1">
                      <a:lnSpc>
                        <a:spcPct val="80000"/>
                      </a:lnSpc>
                      <a:spcBef>
                        <a:spcPts val="1200"/>
                      </a:spcBef>
                      <a:spcAft>
                        <a:spcPts val="1200"/>
                      </a:spcAft>
                      <a:defRPr/>
                    </a:pPr>
                    <a:t>7</a:t>
                  </a:fld>
                  <a:endParaRPr lang="cs-CZ" sz="11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3" name="Přímá spojnice 2"/>
              <p:cNvCxnSpPr/>
              <p:nvPr/>
            </p:nvCxnSpPr>
            <p:spPr bwMode="auto">
              <a:xfrm>
                <a:off x="0" y="6391275"/>
                <a:ext cx="914400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E8401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6" y="6391275"/>
              <a:ext cx="1609385" cy="474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Skupina 9"/>
          <p:cNvGrpSpPr/>
          <p:nvPr/>
        </p:nvGrpSpPr>
        <p:grpSpPr>
          <a:xfrm>
            <a:off x="54578" y="1247898"/>
            <a:ext cx="9011646" cy="5076986"/>
            <a:chOff x="54578" y="1247898"/>
            <a:chExt cx="9011646" cy="5076986"/>
          </a:xfrm>
        </p:grpSpPr>
        <p:sp>
          <p:nvSpPr>
            <p:cNvPr id="5" name="Šipka doprava 4"/>
            <p:cNvSpPr/>
            <p:nvPr/>
          </p:nvSpPr>
          <p:spPr bwMode="auto">
            <a:xfrm>
              <a:off x="5000625" y="1695450"/>
              <a:ext cx="647700" cy="371475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E8401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Šipka ohnutá nahoru 5"/>
            <p:cNvSpPr/>
            <p:nvPr/>
          </p:nvSpPr>
          <p:spPr bwMode="auto">
            <a:xfrm rot="10800000" flipH="1">
              <a:off x="4655305" y="2149461"/>
              <a:ext cx="690639" cy="1329519"/>
            </a:xfrm>
            <a:prstGeom prst="bentUpArrow">
              <a:avLst>
                <a:gd name="adj1" fmla="val 25226"/>
                <a:gd name="adj2" fmla="val 26067"/>
                <a:gd name="adj3" fmla="val 36732"/>
              </a:avLst>
            </a:prstGeom>
            <a:solidFill>
              <a:srgbClr val="E8401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9" name="Skupina 8"/>
            <p:cNvGrpSpPr/>
            <p:nvPr/>
          </p:nvGrpSpPr>
          <p:grpSpPr>
            <a:xfrm>
              <a:off x="54578" y="1247898"/>
              <a:ext cx="9011646" cy="5076986"/>
              <a:chOff x="54578" y="1247898"/>
              <a:chExt cx="9011646" cy="5076986"/>
            </a:xfrm>
          </p:grpSpPr>
          <p:grpSp>
            <p:nvGrpSpPr>
              <p:cNvPr id="8" name="Skupina 7"/>
              <p:cNvGrpSpPr/>
              <p:nvPr/>
            </p:nvGrpSpPr>
            <p:grpSpPr>
              <a:xfrm>
                <a:off x="2800350" y="1247898"/>
                <a:ext cx="6265874" cy="4991262"/>
                <a:chOff x="2600325" y="1247898"/>
                <a:chExt cx="6265874" cy="4991262"/>
              </a:xfrm>
            </p:grpSpPr>
            <p:pic>
              <p:nvPicPr>
                <p:cNvPr id="27" name="Obrázek 2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00325" y="3530780"/>
                  <a:ext cx="3752850" cy="2708380"/>
                </a:xfrm>
                <a:prstGeom prst="rect">
                  <a:avLst/>
                </a:prstGeom>
              </p:spPr>
            </p:pic>
            <p:pic>
              <p:nvPicPr>
                <p:cNvPr id="28" name="Obrázek 2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17425" y="1247898"/>
                  <a:ext cx="3348774" cy="3495552"/>
                </a:xfrm>
                <a:prstGeom prst="rect">
                  <a:avLst/>
                </a:prstGeom>
                <a:ln w="38100">
                  <a:solidFill>
                    <a:schemeClr val="bg1"/>
                  </a:solidFill>
                </a:ln>
              </p:spPr>
            </p:pic>
          </p:grp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78" y="3371849"/>
                <a:ext cx="3452160" cy="2953035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29" name="Šipka doprava 28"/>
            <p:cNvSpPr/>
            <p:nvPr/>
          </p:nvSpPr>
          <p:spPr bwMode="auto">
            <a:xfrm rot="5400000">
              <a:off x="906738" y="2874143"/>
              <a:ext cx="547687" cy="371475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E8401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8782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0" y="741362"/>
            <a:ext cx="9144000" cy="385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60000" indent="-36000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defRPr/>
            </a:pPr>
            <a:r>
              <a:rPr lang="cs-CZ" sz="2400" b="1" kern="0" dirty="0" smtClean="0">
                <a:effectLst/>
                <a:latin typeface="Arial" charset="0"/>
                <a:cs typeface="Times New Roman" pitchFamily="18" charset="0"/>
              </a:rPr>
              <a:t>Do řešení výzkumných úkolů zapojeni nejen akademičtí pracovníci, ale též studenti doktorských a magisterských programů</a:t>
            </a:r>
          </a:p>
          <a:p>
            <a:pPr marL="0" indent="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buNone/>
              <a:defRPr/>
            </a:pPr>
            <a:endParaRPr lang="cs-CZ" sz="2400" b="1" kern="0" dirty="0">
              <a:effectLst/>
              <a:latin typeface="Arial" charset="0"/>
              <a:cs typeface="Times New Roman" pitchFamily="18" charset="0"/>
            </a:endParaRPr>
          </a:p>
          <a:p>
            <a:pPr marL="0" indent="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buNone/>
              <a:defRPr/>
            </a:pPr>
            <a:endParaRPr lang="cs-CZ" sz="2400" b="1" kern="0" dirty="0" smtClean="0">
              <a:effectLst/>
              <a:latin typeface="Arial" charset="0"/>
              <a:cs typeface="Times New Roman" pitchFamily="18" charset="0"/>
            </a:endParaRPr>
          </a:p>
          <a:p>
            <a:pPr marL="360000" indent="-360000" defTabSz="18000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defRPr/>
            </a:pPr>
            <a:r>
              <a:rPr lang="cs-CZ" sz="2400" b="1" kern="0" dirty="0" smtClean="0">
                <a:effectLst/>
                <a:latin typeface="Arial" charset="0"/>
                <a:cs typeface="Times New Roman" pitchFamily="18" charset="0"/>
              </a:rPr>
              <a:t>Pozn. foto:</a:t>
            </a:r>
            <a:endParaRPr lang="cs-CZ" sz="2400" b="1" kern="0" dirty="0">
              <a:effectLst/>
              <a:latin typeface="Arial" charset="0"/>
              <a:cs typeface="Times New Roman" pitchFamily="18" charset="0"/>
            </a:endParaRPr>
          </a:p>
          <a:p>
            <a:pPr marL="0" lvl="2" indent="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buSzPct val="90000"/>
              <a:buNone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Práce na pilotní</a:t>
            </a:r>
          </a:p>
          <a:p>
            <a:pPr marL="0" lvl="2" indent="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buSzPct val="90000"/>
              <a:buNone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laboratorní fluidní</a:t>
            </a:r>
          </a:p>
          <a:p>
            <a:pPr marL="0" lvl="2" indent="0" eaLnBrk="1" hangingPunct="1">
              <a:spcBef>
                <a:spcPts val="0"/>
              </a:spcBef>
              <a:spcAft>
                <a:spcPts val="600"/>
              </a:spcAft>
              <a:buClr>
                <a:srgbClr val="E84013"/>
              </a:buClr>
              <a:buSzPct val="90000"/>
              <a:buNone/>
              <a:defRPr/>
            </a:pPr>
            <a:r>
              <a:rPr lang="cs-CZ" sz="2400" kern="0" dirty="0" smtClean="0">
                <a:effectLst/>
                <a:latin typeface="Arial" charset="0"/>
                <a:cs typeface="Times New Roman" pitchFamily="18" charset="0"/>
              </a:rPr>
              <a:t>jednotce</a:t>
            </a:r>
            <a:endParaRPr lang="cs-CZ" sz="2400" kern="0" dirty="0">
              <a:effectLst/>
              <a:latin typeface="Arial" charset="0"/>
              <a:cs typeface="Times New Roman" pitchFamily="18" charset="0"/>
            </a:endParaRPr>
          </a:p>
        </p:txBody>
      </p:sp>
      <p:grpSp>
        <p:nvGrpSpPr>
          <p:cNvPr id="15366" name="Skupina 13"/>
          <p:cNvGrpSpPr>
            <a:grpSpLocks/>
          </p:cNvGrpSpPr>
          <p:nvPr/>
        </p:nvGrpSpPr>
        <p:grpSpPr bwMode="auto">
          <a:xfrm>
            <a:off x="0" y="0"/>
            <a:ext cx="9144000" cy="723899"/>
            <a:chOff x="0" y="0"/>
            <a:chExt cx="9144000" cy="723899"/>
          </a:xfrm>
        </p:grpSpPr>
        <p:sp>
          <p:nvSpPr>
            <p:cNvPr id="15367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723899"/>
            </a:xfrm>
            <a:prstGeom prst="rect">
              <a:avLst/>
            </a:prstGeom>
            <a:solidFill>
              <a:srgbClr val="E8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de-DE" altLang="cs-CZ" sz="4000">
                <a:solidFill>
                  <a:srgbClr val="DC5E3C"/>
                </a:solidFill>
              </a:endParaRPr>
            </a:p>
          </p:txBody>
        </p:sp>
        <p:sp>
          <p:nvSpPr>
            <p:cNvPr id="15368" name="TextovéPole 12"/>
            <p:cNvSpPr txBox="1">
              <a:spLocks noChangeArrowheads="1"/>
            </p:cNvSpPr>
            <p:nvPr/>
          </p:nvSpPr>
          <p:spPr bwMode="auto">
            <a:xfrm>
              <a:off x="0" y="88047"/>
              <a:ext cx="91440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cs-CZ" altLang="cs-CZ" sz="3000" b="1" dirty="0" smtClean="0">
                  <a:solidFill>
                    <a:srgbClr val="F9E6B5"/>
                  </a:solidFill>
                  <a:latin typeface="Tahoma" pitchFamily="34" charset="0"/>
                  <a:cs typeface="Tahoma" pitchFamily="34" charset="0"/>
                </a:rPr>
                <a:t>Technické a personální zázemí</a:t>
              </a:r>
              <a:endParaRPr lang="cs-CZ" altLang="cs-CZ" sz="3000" b="1" dirty="0">
                <a:solidFill>
                  <a:srgbClr val="F9E6B5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-9526" y="6391275"/>
            <a:ext cx="9153527" cy="474345"/>
            <a:chOff x="-9526" y="6391275"/>
            <a:chExt cx="9153527" cy="474345"/>
          </a:xfrm>
        </p:grpSpPr>
        <p:grpSp>
          <p:nvGrpSpPr>
            <p:cNvPr id="4" name="Skupina 3"/>
            <p:cNvGrpSpPr/>
            <p:nvPr/>
          </p:nvGrpSpPr>
          <p:grpSpPr>
            <a:xfrm>
              <a:off x="0" y="6391275"/>
              <a:ext cx="9144001" cy="468425"/>
              <a:chOff x="0" y="6391275"/>
              <a:chExt cx="9144001" cy="468425"/>
            </a:xfrm>
          </p:grpSpPr>
          <p:grpSp>
            <p:nvGrpSpPr>
              <p:cNvPr id="15" name="Skupina 14"/>
              <p:cNvGrpSpPr>
                <a:grpSpLocks noChangeAspect="1"/>
              </p:cNvGrpSpPr>
              <p:nvPr/>
            </p:nvGrpSpPr>
            <p:grpSpPr>
              <a:xfrm>
                <a:off x="70713" y="6447368"/>
                <a:ext cx="9073288" cy="412332"/>
                <a:chOff x="4205566" y="58164"/>
                <a:chExt cx="15122148" cy="687220"/>
              </a:xfrm>
            </p:grpSpPr>
            <p:grpSp>
              <p:nvGrpSpPr>
                <p:cNvPr id="16" name="Skupina 15"/>
                <p:cNvGrpSpPr/>
                <p:nvPr/>
              </p:nvGrpSpPr>
              <p:grpSpPr>
                <a:xfrm>
                  <a:off x="4205566" y="58164"/>
                  <a:ext cx="613964" cy="611117"/>
                  <a:chOff x="4410353" y="-368080"/>
                  <a:chExt cx="613964" cy="611117"/>
                </a:xfrm>
              </p:grpSpPr>
              <p:sp>
                <p:nvSpPr>
                  <p:cNvPr id="21" name="Obdélník 20"/>
                  <p:cNvSpPr/>
                  <p:nvPr/>
                </p:nvSpPr>
                <p:spPr bwMode="auto">
                  <a:xfrm>
                    <a:off x="4412434" y="-368080"/>
                    <a:ext cx="259557" cy="28716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2" name="Obdélník 21"/>
                  <p:cNvSpPr/>
                  <p:nvPr/>
                </p:nvSpPr>
                <p:spPr bwMode="auto">
                  <a:xfrm>
                    <a:off x="4757918" y="-368080"/>
                    <a:ext cx="259557" cy="28716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3" name="Obdélník 22"/>
                  <p:cNvSpPr/>
                  <p:nvPr/>
                </p:nvSpPr>
                <p:spPr bwMode="auto">
                  <a:xfrm>
                    <a:off x="4757917" y="-29268"/>
                    <a:ext cx="266400" cy="27230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4" name="Obdélník 23"/>
                  <p:cNvSpPr/>
                  <p:nvPr/>
                </p:nvSpPr>
                <p:spPr bwMode="auto">
                  <a:xfrm>
                    <a:off x="4410353" y="-29268"/>
                    <a:ext cx="266400" cy="27230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25" name="Obdélník 24"/>
                <p:cNvSpPr/>
                <p:nvPr/>
              </p:nvSpPr>
              <p:spPr>
                <a:xfrm>
                  <a:off x="11247337" y="365792"/>
                  <a:ext cx="8080377" cy="3795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 eaLnBrk="1" hangingPunct="1">
                    <a:lnSpc>
                      <a:spcPct val="80000"/>
                    </a:lnSpc>
                    <a:spcBef>
                      <a:spcPts val="1200"/>
                    </a:spcBef>
                    <a:spcAft>
                      <a:spcPts val="1200"/>
                    </a:spcAft>
                    <a:defRPr/>
                  </a:pPr>
                  <a:r>
                    <a:rPr lang="cs-CZ" sz="1100" b="1" dirty="0" smtClean="0">
                      <a:latin typeface="Arial" pitchFamily="34" charset="0"/>
                      <a:cs typeface="Arial" pitchFamily="34" charset="0"/>
                    </a:rPr>
                    <a:t>Ing. Marek Staf, Ph.D.			Snímek </a:t>
                  </a:r>
                  <a:fld id="{F359A7FE-5137-4519-AA84-6CA6B407F115}" type="slidenum">
                    <a:rPr lang="cs-CZ" sz="1100" b="1" smtClean="0">
                      <a:latin typeface="Arial" pitchFamily="34" charset="0"/>
                      <a:cs typeface="Arial" pitchFamily="34" charset="0"/>
                    </a:rPr>
                    <a:pPr algn="r" eaLnBrk="1" hangingPunct="1">
                      <a:lnSpc>
                        <a:spcPct val="80000"/>
                      </a:lnSpc>
                      <a:spcBef>
                        <a:spcPts val="1200"/>
                      </a:spcBef>
                      <a:spcAft>
                        <a:spcPts val="1200"/>
                      </a:spcAft>
                      <a:defRPr/>
                    </a:pPr>
                    <a:t>8</a:t>
                  </a:fld>
                  <a:endParaRPr lang="cs-CZ" sz="11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3" name="Přímá spojnice 2"/>
              <p:cNvCxnSpPr/>
              <p:nvPr/>
            </p:nvCxnSpPr>
            <p:spPr bwMode="auto">
              <a:xfrm>
                <a:off x="0" y="6391275"/>
                <a:ext cx="9144001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E8401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6" y="6391275"/>
              <a:ext cx="1609385" cy="474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Obráze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324" y="1650939"/>
            <a:ext cx="6437025" cy="4656736"/>
          </a:xfrm>
          <a:prstGeom prst="rect">
            <a:avLst/>
          </a:prstGeom>
        </p:spPr>
      </p:pic>
      <p:sp>
        <p:nvSpPr>
          <p:cNvPr id="19" name="Šipka doprava 18"/>
          <p:cNvSpPr/>
          <p:nvPr/>
        </p:nvSpPr>
        <p:spPr bwMode="auto">
          <a:xfrm>
            <a:off x="2000250" y="4191000"/>
            <a:ext cx="488156" cy="371475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E840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850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pic>
        <p:nvPicPr>
          <p:cNvPr id="14340" name="Picture 4" descr="pozadi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1547813" y="1989138"/>
            <a:ext cx="77724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endParaRPr lang="cs-CZ" altLang="cs-CZ" sz="3200" b="1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14344" name="Skupina 5"/>
          <p:cNvGrpSpPr>
            <a:grpSpLocks/>
          </p:cNvGrpSpPr>
          <p:nvPr/>
        </p:nvGrpSpPr>
        <p:grpSpPr bwMode="auto">
          <a:xfrm>
            <a:off x="0" y="0"/>
            <a:ext cx="1619250" cy="6858000"/>
            <a:chOff x="0" y="0"/>
            <a:chExt cx="1619250" cy="6858000"/>
          </a:xfrm>
        </p:grpSpPr>
        <p:sp>
          <p:nvSpPr>
            <p:cNvPr id="1435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619250" cy="6858000"/>
            </a:xfrm>
            <a:prstGeom prst="rect">
              <a:avLst/>
            </a:prstGeom>
            <a:solidFill>
              <a:srgbClr val="E8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cs-CZ" altLang="cs-CZ"/>
            </a:p>
          </p:txBody>
        </p:sp>
        <p:sp>
          <p:nvSpPr>
            <p:cNvPr id="16393" name="Text Box 10"/>
            <p:cNvSpPr txBox="1">
              <a:spLocks noChangeArrowheads="1"/>
            </p:cNvSpPr>
            <p:nvPr/>
          </p:nvSpPr>
          <p:spPr bwMode="auto">
            <a:xfrm rot="16200000">
              <a:off x="-2675181" y="2759345"/>
              <a:ext cx="6842125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u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t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cs-CZ" altLang="cs-CZ" sz="8000" b="1" dirty="0" smtClean="0">
                  <a:ln>
                    <a:solidFill>
                      <a:srgbClr val="A42604"/>
                    </a:solidFill>
                  </a:ln>
                  <a:solidFill>
                    <a:srgbClr val="E84013"/>
                  </a:solidFill>
                  <a:latin typeface="Arial" charset="0"/>
                </a:rPr>
                <a:t>www.vscht.cz</a:t>
              </a:r>
            </a:p>
          </p:txBody>
        </p:sp>
      </p:grpSp>
      <p:sp>
        <p:nvSpPr>
          <p:cNvPr id="24" name="Obdélník 23"/>
          <p:cNvSpPr/>
          <p:nvPr/>
        </p:nvSpPr>
        <p:spPr>
          <a:xfrm>
            <a:off x="1706065" y="2504892"/>
            <a:ext cx="7353538" cy="5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Těšíme se na spolupráci!</a:t>
            </a:r>
            <a:endParaRPr lang="cs-CZ" sz="4000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0"/>
            <a:ext cx="1809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t="25128" r="-601" b="14037"/>
          <a:stretch/>
        </p:blipFill>
        <p:spPr>
          <a:xfrm>
            <a:off x="1629864" y="3711723"/>
            <a:ext cx="7504611" cy="306983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46822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zur">
  <a:themeElements>
    <a:clrScheme name="Azur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C:\Microsoft Office\Templates\Presentation Designs\Azur.pot</Template>
  <TotalTime>6033</TotalTime>
  <Words>265</Words>
  <Application>Microsoft Office PowerPoint</Application>
  <PresentationFormat>Předvádění na obrazovce (4:3)</PresentationFormat>
  <Paragraphs>66</Paragraphs>
  <Slides>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Azur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VŠCHT v Praze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Setkání zástupců VŠCHT a CHEMOPETROL k problematice spolupráce v oblasti výzkumu</dc:title>
  <dc:creator>ciahotnk</dc:creator>
  <cp:lastModifiedBy>leos.gal</cp:lastModifiedBy>
  <cp:revision>706</cp:revision>
  <cp:lastPrinted>2019-03-04T16:34:53Z</cp:lastPrinted>
  <dcterms:created xsi:type="dcterms:W3CDTF">2003-04-10T10:33:37Z</dcterms:created>
  <dcterms:modified xsi:type="dcterms:W3CDTF">2019-03-06T20:26:53Z</dcterms:modified>
</cp:coreProperties>
</file>