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96" r:id="rId2"/>
    <p:sldId id="295" r:id="rId3"/>
    <p:sldId id="297" r:id="rId4"/>
    <p:sldId id="298" r:id="rId5"/>
    <p:sldId id="299" r:id="rId6"/>
    <p:sldId id="309" r:id="rId7"/>
    <p:sldId id="302" r:id="rId8"/>
    <p:sldId id="300" r:id="rId9"/>
    <p:sldId id="308" r:id="rId10"/>
    <p:sldId id="307" r:id="rId11"/>
    <p:sldId id="303" r:id="rId12"/>
    <p:sldId id="305" r:id="rId13"/>
    <p:sldId id="311" r:id="rId14"/>
    <p:sldId id="310" r:id="rId15"/>
    <p:sldId id="304" r:id="rId16"/>
  </p:sldIdLst>
  <p:sldSz cx="9144000" cy="6858000" type="screen4x3"/>
  <p:notesSz cx="6858000" cy="9144000"/>
  <p:embeddedFontLst>
    <p:embeddedFont>
      <p:font typeface="Technika Bold" panose="00000800000000000000" pitchFamily="2" charset="-18"/>
      <p:bold r:id="rId17"/>
    </p:embeddedFont>
    <p:embeddedFont>
      <p:font typeface="Technika" panose="00000500000000000000" pitchFamily="2" charset="-18"/>
      <p:regular r:id="rId18"/>
      <p:bold r:id="rId19"/>
      <p:italic r:id="rId20"/>
      <p:boldItalic r:id="rId21"/>
    </p:embeddedFont>
    <p:embeddedFont>
      <p:font typeface="Technika-Bold" panose="00000600000000000000" charset="-18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atkluk" initials="k" lastIdx="1" clrIdx="0">
    <p:extLst>
      <p:ext uri="{19B8F6BF-5375-455C-9EA6-DF929625EA0E}">
        <p15:presenceInfo xmlns:p15="http://schemas.microsoft.com/office/powerpoint/2012/main" userId="kratklu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D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1" autoAdjust="0"/>
    <p:restoredTop sz="88993" autoAdjust="0"/>
  </p:normalViewPr>
  <p:slideViewPr>
    <p:cSldViewPr snapToGrid="0">
      <p:cViewPr varScale="1">
        <p:scale>
          <a:sx n="114" d="100"/>
          <a:sy n="114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6"/>
            <a:ext cx="9144000" cy="6856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2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3" y="274320"/>
            <a:ext cx="1773814" cy="8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6617"/>
          </a:xfrm>
          <a:prstGeom prst="rect">
            <a:avLst/>
          </a:prstGeom>
        </p:spPr>
      </p:pic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03" y="274324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2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800000"/>
            <a:ext cx="7794000" cy="1087934"/>
          </a:xfr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cs-CZ" dirty="0"/>
              <a:t>PODTITUL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9999" y="3059766"/>
            <a:ext cx="7794000" cy="352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77198" y="1800001"/>
            <a:ext cx="7696800" cy="478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067643" y="368300"/>
            <a:ext cx="6888707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270000"/>
            <a:ext cx="8604000" cy="6318000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0" y="1440004"/>
            <a:ext cx="779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2880000"/>
            <a:ext cx="7794000" cy="37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1026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03" y="274324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5" r:id="rId4"/>
    <p:sldLayoutId id="2147483684" r:id="rId5"/>
  </p:sldLayoutIdLst>
  <p:timing>
    <p:tnLst>
      <p:par>
        <p:cTn id="1" dur="indefinite" restart="never" nodeType="tmRoot"/>
      </p:par>
    </p:tnLst>
  </p:timing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57379" y="1508013"/>
            <a:ext cx="7756637" cy="14466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Fakulta strojní a potenciál jejího uplatnění v CCS/U technologiích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41259" y="3595417"/>
            <a:ext cx="5804894" cy="2313605"/>
          </a:xfrm>
        </p:spPr>
        <p:txBody>
          <a:bodyPr>
            <a:noAutofit/>
          </a:bodyPr>
          <a:lstStyle/>
          <a:p>
            <a:r>
              <a:rPr lang="cs-CZ" sz="1800" dirty="0" smtClean="0"/>
              <a:t>Doc. Ing. Lukáš Krátký, Ph.D.</a:t>
            </a:r>
          </a:p>
          <a:p>
            <a:pPr>
              <a:spcAft>
                <a:spcPts val="1200"/>
              </a:spcAft>
            </a:pPr>
            <a:r>
              <a:rPr lang="cs-CZ" sz="1800" dirty="0" smtClean="0"/>
              <a:t>     Ústav procesní a zpracovatelské techniky</a:t>
            </a:r>
          </a:p>
          <a:p>
            <a:r>
              <a:rPr lang="cs-CZ" sz="1800" b="0" dirty="0" smtClean="0">
                <a:latin typeface="+mn-lt"/>
              </a:rPr>
              <a:t>Doc. Ing. Jan Hrdlička, Ph.D.</a:t>
            </a:r>
          </a:p>
          <a:p>
            <a:pPr>
              <a:spcAft>
                <a:spcPts val="1200"/>
              </a:spcAft>
            </a:pPr>
            <a:r>
              <a:rPr lang="cs-CZ" sz="1800" b="0" dirty="0" smtClean="0">
                <a:latin typeface="+mn-lt"/>
              </a:rPr>
              <a:t>     Ústav energetiky</a:t>
            </a:r>
          </a:p>
          <a:p>
            <a:r>
              <a:rPr lang="cs-CZ" sz="1800" b="0" dirty="0" smtClean="0">
                <a:latin typeface="+mn-lt"/>
              </a:rPr>
              <a:t>Prof. Ing. Jan Macek, DrSc.</a:t>
            </a:r>
          </a:p>
          <a:p>
            <a:r>
              <a:rPr lang="cs-CZ" sz="1800" b="0" dirty="0" smtClean="0">
                <a:latin typeface="+mn-lt"/>
              </a:rPr>
              <a:t>     Centrum vozidel udržitelné mobility</a:t>
            </a:r>
            <a:endParaRPr lang="en-GB" sz="1800" b="0" dirty="0">
              <a:latin typeface="+mn-lt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53587" y="6457555"/>
            <a:ext cx="891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Workshop CO</a:t>
            </a:r>
            <a:r>
              <a:rPr lang="cs-CZ" i="1" baseline="-25000" dirty="0" smtClean="0">
                <a:solidFill>
                  <a:schemeClr val="bg1"/>
                </a:solidFill>
              </a:rPr>
              <a:t>2</a:t>
            </a:r>
            <a:r>
              <a:rPr lang="cs-CZ" i="1" dirty="0" smtClean="0">
                <a:solidFill>
                  <a:schemeClr val="bg1"/>
                </a:solidFill>
              </a:rPr>
              <a:t> – Source </a:t>
            </a:r>
            <a:r>
              <a:rPr lang="cs-CZ" i="1" dirty="0" err="1" smtClean="0">
                <a:solidFill>
                  <a:schemeClr val="bg1"/>
                </a:solidFill>
              </a:rPr>
              <a:t>for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Chemical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Industry</a:t>
            </a:r>
            <a:r>
              <a:rPr lang="cs-CZ" i="1" dirty="0" smtClean="0">
                <a:solidFill>
                  <a:schemeClr val="bg1"/>
                </a:solidFill>
              </a:rPr>
              <a:t> and Transport. TC AV ČR, 7.3.2019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PROCESNÍ A ZPRAC. TECHNIKY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8155" y="1261713"/>
            <a:ext cx="8604912" cy="370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stomShape 7"/>
          <p:cNvSpPr/>
          <p:nvPr/>
        </p:nvSpPr>
        <p:spPr>
          <a:xfrm>
            <a:off x="232337" y="1238061"/>
            <a:ext cx="7843581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reference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 SOUVISEJÍCÍ S CCS/U TECHNOLOGIEMI: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6393" y="1668623"/>
            <a:ext cx="859667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Moderní výroba průmyslových bioproduktů pomocí aktivovaného fermentačního procesu 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(EU, 2004 – 2006)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Zvýšení produkce obnovitelné energie z biomasy pomocí intenzívního narušování 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(EU, 2006 – 2010)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Rozvoj ekologicky šetrné decentralizované energetiky – technologie a zařízení pro produkci biopaliv 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(MŠMT ČR, 2007 – 2014)</a:t>
            </a:r>
            <a:endParaRPr lang="cs-CZ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921178"/>
              </p:ext>
            </p:extLst>
          </p:nvPr>
        </p:nvGraphicFramePr>
        <p:xfrm>
          <a:off x="25241" y="3638025"/>
          <a:ext cx="5058999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Rastrový obrázek" r:id="rId3" imgW="8040222" imgH="4571429" progId="Paint.Picture">
                  <p:embed/>
                </p:oleObj>
              </mc:Choice>
              <mc:Fallback>
                <p:oleObj name="Rastrový obrázek" r:id="rId3" imgW="8040222" imgH="45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" y="3638025"/>
                        <a:ext cx="5058999" cy="288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271" y="3612863"/>
            <a:ext cx="2277994" cy="2880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206" y="3249038"/>
            <a:ext cx="1631904" cy="35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CENTRUM VOZIDEL UDRŽITEL.MOBILITY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8155" y="1224836"/>
            <a:ext cx="8604912" cy="334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stomShape 7"/>
          <p:cNvSpPr/>
          <p:nvPr/>
        </p:nvSpPr>
        <p:spPr>
          <a:xfrm>
            <a:off x="268155" y="1168478"/>
            <a:ext cx="8351640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sz="1800" b="1" strike="noStrike" cap="all" spc="-1" dirty="0">
                <a:solidFill>
                  <a:srgbClr val="FF0000"/>
                </a:solidFill>
                <a:latin typeface="Technika"/>
                <a:ea typeface="DejaVu Sans"/>
              </a:rPr>
              <a:t>KLÍČOVÉ SMĚRY </a:t>
            </a:r>
            <a:r>
              <a:rPr lang="cs-CZ" sz="1800" b="1" strike="noStrike" cap="all" spc="-1" dirty="0" err="1" smtClean="0">
                <a:solidFill>
                  <a:srgbClr val="FF0000"/>
                </a:solidFill>
                <a:latin typeface="Technika"/>
                <a:ea typeface="DejaVu Sans"/>
              </a:rPr>
              <a:t>V</a:t>
            </a:r>
            <a:r>
              <a:rPr lang="cs-CZ" sz="1800" b="1" strike="noStrike" spc="-1" dirty="0" err="1" smtClean="0">
                <a:solidFill>
                  <a:srgbClr val="FF0000"/>
                </a:solidFill>
                <a:latin typeface="Technika"/>
                <a:ea typeface="DejaVu Sans"/>
              </a:rPr>
              <a:t>a</a:t>
            </a:r>
            <a:r>
              <a:rPr lang="cs-CZ" sz="1800" b="1" strike="noStrike" cap="all" spc="-1" dirty="0" err="1" smtClean="0">
                <a:solidFill>
                  <a:srgbClr val="FF0000"/>
                </a:solidFill>
                <a:latin typeface="Technika"/>
                <a:ea typeface="DejaVu Sans"/>
              </a:rPr>
              <a:t>V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 aktivit, možnosti uplatnění v CCS/U: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15207" y="1528581"/>
            <a:ext cx="851080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Elektrické pohonné agregáty s akumulací elektrické energie.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i="1" dirty="0" smtClean="0"/>
              <a:t>koncepce zapojení a optimalizace distribuovaných zdrojů výkonu, tj. spalovacích motorů včetně palivových článků a akumulátorů elektrické energie včetně elektrického dělení výkonu.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Výběr koncepce a zhodnocení budoucího spalovacího motoru.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C00000"/>
                </a:solidFill>
                <a:latin typeface="+mj-lt"/>
              </a:rPr>
              <a:t>koncepce spalování, výměny náplně válce a přeplňování budoucích motorů z hlediska alternativních paliv, ekonomiky provozu, emisí CO</a:t>
            </a:r>
            <a:r>
              <a:rPr lang="cs-CZ" baseline="-25000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cs-CZ" dirty="0" smtClean="0">
                <a:solidFill>
                  <a:srgbClr val="C00000"/>
                </a:solidFill>
                <a:latin typeface="+mj-lt"/>
              </a:rPr>
              <a:t> a </a:t>
            </a:r>
            <a:r>
              <a:rPr lang="cs-CZ" dirty="0" smtClean="0">
                <a:solidFill>
                  <a:srgbClr val="7030A0"/>
                </a:solidFill>
                <a:latin typeface="+mj-lt"/>
              </a:rPr>
              <a:t>zdraví škodlivých emisí </a:t>
            </a:r>
            <a:r>
              <a:rPr lang="cs-CZ" dirty="0" smtClean="0"/>
              <a:t>na základě experimentů a simulací.</a:t>
            </a:r>
          </a:p>
          <a:p>
            <a:pPr lvl="1">
              <a:spcAft>
                <a:spcPts val="1200"/>
              </a:spcAft>
            </a:pPr>
            <a:endParaRPr lang="cs-CZ" dirty="0" smtClean="0"/>
          </a:p>
          <a:p>
            <a:pPr lvl="1">
              <a:spcAft>
                <a:spcPts val="1200"/>
              </a:spcAft>
            </a:pPr>
            <a:endParaRPr lang="cs-CZ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Výběr koncepce a zhodnocení pohonných ústrojí s akumulací energie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použitelné koncepce inovativních </a:t>
            </a:r>
            <a:r>
              <a:rPr lang="cs-CZ" dirty="0" err="1" smtClean="0"/>
              <a:t>pohonových</a:t>
            </a:r>
            <a:r>
              <a:rPr lang="cs-CZ" dirty="0" smtClean="0"/>
              <a:t> ústrojí s dělením výkonu a akumulací energie různé formy i strategii řízení akumulace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+mj-lt"/>
              </a:rPr>
              <a:t>Využití </a:t>
            </a:r>
            <a:r>
              <a:rPr lang="cs-CZ" dirty="0" err="1" smtClean="0">
                <a:latin typeface="+mj-lt"/>
              </a:rPr>
              <a:t>mechatroniky</a:t>
            </a:r>
            <a:r>
              <a:rPr lang="cs-CZ" dirty="0" smtClean="0">
                <a:latin typeface="+mj-lt"/>
              </a:rPr>
              <a:t> a vozidlové mikroelektroniky pro budoucí vozidla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koncepce prediktivního a adaptivního řízení motor/pohon a pohon/vozidlo</a:t>
            </a:r>
          </a:p>
        </p:txBody>
      </p:sp>
      <p:sp>
        <p:nvSpPr>
          <p:cNvPr id="8" name="CustomShape 3"/>
          <p:cNvSpPr/>
          <p:nvPr/>
        </p:nvSpPr>
        <p:spPr>
          <a:xfrm>
            <a:off x="315207" y="3980553"/>
            <a:ext cx="8678390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GB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You can also reduce emissions</a:t>
            </a:r>
            <a:r>
              <a:rPr lang="en-GB" spc="-1" dirty="0" smtClean="0">
                <a:solidFill>
                  <a:srgbClr val="7030A0"/>
                </a:solidFill>
                <a:latin typeface="Technika"/>
                <a:ea typeface="DejaVu Sans"/>
              </a:rPr>
              <a:t>, </a:t>
            </a:r>
            <a:r>
              <a:rPr lang="cs-CZ" spc="-1" dirty="0" smtClean="0">
                <a:solidFill>
                  <a:srgbClr val="7030A0"/>
                </a:solidFill>
                <a:latin typeface="Technika"/>
                <a:ea typeface="DejaVu Sans"/>
              </a:rPr>
              <a:t>H2020</a:t>
            </a:r>
            <a:r>
              <a:rPr lang="cs-CZ" spc="-1" dirty="0" smtClean="0">
                <a:solidFill>
                  <a:srgbClr val="7030A0"/>
                </a:solidFill>
                <a:ea typeface="DejaVu Sans"/>
              </a:rPr>
              <a:t>, 2019-2022</a:t>
            </a:r>
            <a:r>
              <a:rPr lang="cs-CZ" cap="all" spc="-1" dirty="0" smtClean="0">
                <a:solidFill>
                  <a:srgbClr val="7030A0"/>
                </a:solidFill>
                <a:ea typeface="DejaVu Sans"/>
              </a:rPr>
              <a:t>.</a:t>
            </a:r>
            <a:endParaRPr lang="cs-CZ" b="1" cap="all" spc="-1" dirty="0">
              <a:solidFill>
                <a:srgbClr val="7030A0"/>
              </a:solidFill>
              <a:latin typeface="Technika"/>
              <a:ea typeface="DejaVu Sans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278468" y="4349251"/>
            <a:ext cx="8678390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CITY AIR REMOTE EMISSION SENSING</a:t>
            </a:r>
            <a:r>
              <a:rPr lang="cs-CZ" spc="-1" dirty="0" smtClean="0">
                <a:solidFill>
                  <a:srgbClr val="7030A0"/>
                </a:solidFill>
                <a:latin typeface="Technika"/>
                <a:ea typeface="DejaVu Sans"/>
              </a:rPr>
              <a:t>, H2020</a:t>
            </a:r>
            <a:r>
              <a:rPr lang="cs-CZ" spc="-1" dirty="0" smtClean="0">
                <a:solidFill>
                  <a:srgbClr val="7030A0"/>
                </a:solidFill>
                <a:ea typeface="DejaVu Sans"/>
              </a:rPr>
              <a:t>, 2019-2022</a:t>
            </a:r>
            <a:r>
              <a:rPr lang="cs-CZ" cap="all" spc="-1" dirty="0" smtClean="0">
                <a:solidFill>
                  <a:srgbClr val="7030A0"/>
                </a:solidFill>
                <a:ea typeface="DejaVu Sans"/>
              </a:rPr>
              <a:t>.</a:t>
            </a:r>
            <a:endParaRPr lang="cs-CZ" b="1" cap="all" spc="-1" dirty="0">
              <a:solidFill>
                <a:srgbClr val="7030A0"/>
              </a:solidFill>
              <a:latin typeface="Technika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0222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CENTRUM VOZIDEL UDRŽITEL.MOBILITY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63483" y="1225894"/>
            <a:ext cx="8604912" cy="6425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211801" y="1872020"/>
            <a:ext cx="8694518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cap="all" dirty="0" smtClean="0"/>
              <a:t>Snížení spotřeby primární energie na pohon vozidla včetně rekuperace kinetické i potenciální energie (hybridy s akumulátory) </a:t>
            </a: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cap="all" dirty="0" smtClean="0">
                <a:solidFill>
                  <a:srgbClr val="C00000"/>
                </a:solidFill>
              </a:rPr>
              <a:t>Přechod na fosilní palivo s nižším obsahem uhlíku – omezené možnosti, např. CNG</a:t>
            </a: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cap="all" dirty="0" smtClean="0"/>
              <a:t>Přechod na palivo z obnovitelných zdrojů s recyklovaným uhlíkem nebo bez uhlíku – např. </a:t>
            </a:r>
            <a:r>
              <a:rPr lang="cs-CZ" b="1" cap="all" dirty="0" err="1" smtClean="0"/>
              <a:t>CBG</a:t>
            </a:r>
            <a:r>
              <a:rPr lang="cs-CZ" b="1" cap="all" dirty="0" smtClean="0"/>
              <a:t>, vodík, </a:t>
            </a:r>
            <a:r>
              <a:rPr lang="cs-CZ" b="1" cap="all" dirty="0" err="1" smtClean="0"/>
              <a:t>Power</a:t>
            </a:r>
            <a:r>
              <a:rPr lang="cs-CZ" b="1" cap="all" dirty="0" smtClean="0"/>
              <a:t> </a:t>
            </a:r>
            <a:r>
              <a:rPr lang="cs-CZ" b="1" cap="all" dirty="0"/>
              <a:t>to </a:t>
            </a:r>
            <a:r>
              <a:rPr lang="cs-CZ" b="1" cap="all" dirty="0" err="1" smtClean="0"/>
              <a:t>Liquid</a:t>
            </a:r>
            <a:r>
              <a:rPr lang="cs-CZ" b="1" cap="all" dirty="0" smtClean="0"/>
              <a:t>, </a:t>
            </a:r>
            <a:r>
              <a:rPr lang="cs-CZ" b="1" cap="all" dirty="0" err="1" smtClean="0"/>
              <a:t>Biomass</a:t>
            </a:r>
            <a:r>
              <a:rPr lang="cs-CZ" b="1" cap="all" dirty="0" smtClean="0"/>
              <a:t> to </a:t>
            </a:r>
            <a:r>
              <a:rPr lang="cs-CZ" b="1" cap="all" dirty="0" err="1" smtClean="0"/>
              <a:t>gas</a:t>
            </a:r>
            <a:r>
              <a:rPr lang="cs-CZ" b="1" cap="all" dirty="0" smtClean="0"/>
              <a:t>, </a:t>
            </a:r>
            <a:r>
              <a:rPr lang="cs-CZ" b="1" cap="all" dirty="0" err="1" smtClean="0"/>
              <a:t>biomass</a:t>
            </a:r>
            <a:r>
              <a:rPr lang="cs-CZ" b="1" cap="all" dirty="0" smtClean="0"/>
              <a:t> to </a:t>
            </a:r>
            <a:r>
              <a:rPr lang="cs-CZ" b="1" cap="all" dirty="0" err="1" smtClean="0"/>
              <a:t>Liquid</a:t>
            </a:r>
            <a:endParaRPr lang="cs-CZ" b="1" cap="al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cap="all" dirty="0" smtClean="0"/>
              <a:t>Výzkum a vývoj Spalovacích motorů - koncepce </a:t>
            </a:r>
            <a:r>
              <a:rPr lang="cs-CZ" b="1" cap="all" dirty="0"/>
              <a:t>spalování, výměny náplně válce a přeplňování budoucích motorů z hlediska alternativních paliv, ekonomiky provozu, emisí CO</a:t>
            </a:r>
            <a:r>
              <a:rPr lang="cs-CZ" b="1" cap="all" baseline="-25000" dirty="0"/>
              <a:t>2</a:t>
            </a:r>
            <a:r>
              <a:rPr lang="cs-CZ" b="1" cap="all" dirty="0"/>
              <a:t> a zdraví škodlivých </a:t>
            </a:r>
            <a:r>
              <a:rPr lang="cs-CZ" b="1" cap="all" dirty="0" smtClean="0"/>
              <a:t>emisí a </a:t>
            </a:r>
            <a:r>
              <a:rPr lang="cs-CZ" b="1" cap="all" dirty="0" smtClean="0">
                <a:solidFill>
                  <a:srgbClr val="C00000"/>
                </a:solidFill>
              </a:rPr>
              <a:t>kombinace </a:t>
            </a:r>
            <a:r>
              <a:rPr lang="cs-CZ" b="1" cap="all" dirty="0">
                <a:solidFill>
                  <a:srgbClr val="C00000"/>
                </a:solidFill>
              </a:rPr>
              <a:t>(dvoupalivové motory nebo hybridy s více zdroji trakční práce na palubě vozidla)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cap="all" dirty="0"/>
          </a:p>
        </p:txBody>
      </p:sp>
      <p:sp>
        <p:nvSpPr>
          <p:cNvPr id="13" name="Zaoblený obdélník 12"/>
          <p:cNvSpPr/>
          <p:nvPr/>
        </p:nvSpPr>
        <p:spPr>
          <a:xfrm>
            <a:off x="211801" y="3775539"/>
            <a:ext cx="8694518" cy="30166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301407" y="1154767"/>
            <a:ext cx="83210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>
                <a:solidFill>
                  <a:srgbClr val="FF0000"/>
                </a:solidFill>
                <a:ea typeface="DejaVu Sans"/>
              </a:rPr>
              <a:t>Vozidla mohou využít CCS/U TECHNOLOGIE nepřímo, zvyšováním účinnosti a přechodem na paliva z obnovitelných zdrojů</a:t>
            </a:r>
          </a:p>
        </p:txBody>
      </p:sp>
    </p:spTree>
    <p:extLst>
      <p:ext uri="{BB962C8B-B14F-4D97-AF65-F5344CB8AC3E}">
        <p14:creationId xmlns:p14="http://schemas.microsoft.com/office/powerpoint/2010/main" val="401673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CENTRUM VOZIDEL UDRŽITEL.MOBILITY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03974" y="1277929"/>
            <a:ext cx="8604912" cy="370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ustomShape 7"/>
          <p:cNvSpPr/>
          <p:nvPr/>
        </p:nvSpPr>
        <p:spPr>
          <a:xfrm>
            <a:off x="268155" y="1244807"/>
            <a:ext cx="7843581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reference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 SOUVISEJÍCÍ S CCS/U TECHNOLOGIEMI: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5524" y="5682118"/>
            <a:ext cx="5278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Inovace v konstrukci vozidel a hnacích jednotek se spalovacími motory i elektromotory pro snížení spotřeby fosilních paliv a emisí.</a:t>
            </a:r>
            <a:endParaRPr lang="cs-CZ" sz="1600" dirty="0"/>
          </a:p>
        </p:txBody>
      </p:sp>
      <p:sp>
        <p:nvSpPr>
          <p:cNvPr id="12" name="CustomShape 3"/>
          <p:cNvSpPr/>
          <p:nvPr/>
        </p:nvSpPr>
        <p:spPr>
          <a:xfrm>
            <a:off x="230496" y="4704105"/>
            <a:ext cx="5469660" cy="1129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CENTRUM KOMPETENCE AUTOMOBILOVÉHO PRŮMYSLU JOSEFA BOŽKA</a:t>
            </a:r>
            <a:r>
              <a:rPr lang="cs-CZ" spc="-1" dirty="0" smtClean="0">
                <a:solidFill>
                  <a:srgbClr val="7030A0"/>
                </a:solidFill>
                <a:latin typeface="Technika"/>
                <a:ea typeface="DejaVu Sans"/>
              </a:rPr>
              <a:t>, NCK</a:t>
            </a:r>
            <a:r>
              <a:rPr lang="cs-CZ" spc="-1" dirty="0" smtClean="0">
                <a:solidFill>
                  <a:srgbClr val="7030A0"/>
                </a:solidFill>
                <a:ea typeface="DejaVu Sans"/>
              </a:rPr>
              <a:t>,</a:t>
            </a:r>
            <a:r>
              <a:rPr lang="cs-CZ" cap="all" spc="-1" dirty="0" smtClean="0">
                <a:solidFill>
                  <a:srgbClr val="7030A0"/>
                </a:solidFill>
                <a:ea typeface="DejaVu Sans"/>
              </a:rPr>
              <a:t> TAČR,   2012-2017.</a:t>
            </a:r>
            <a:endParaRPr lang="cs-CZ" b="1" cap="all" spc="-1" dirty="0">
              <a:solidFill>
                <a:srgbClr val="7030A0"/>
              </a:solidFill>
              <a:latin typeface="Technika"/>
              <a:ea typeface="DejaVu Sans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230496" y="2693221"/>
            <a:ext cx="5778418" cy="1129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NÁRODNÍ CENTRUM KOMPETENCE JOSEFA BOŽKA PRO POZEMNÍ DOPRAVNÍ PROSTŘEDKY</a:t>
            </a:r>
            <a:r>
              <a:rPr lang="cs-CZ" spc="-1" dirty="0" smtClean="0">
                <a:solidFill>
                  <a:srgbClr val="7030A0"/>
                </a:solidFill>
                <a:latin typeface="Technika"/>
                <a:ea typeface="DejaVu Sans"/>
              </a:rPr>
              <a:t>, NCK</a:t>
            </a:r>
            <a:r>
              <a:rPr lang="cs-CZ" spc="-1" dirty="0" smtClean="0">
                <a:solidFill>
                  <a:srgbClr val="7030A0"/>
                </a:solidFill>
                <a:ea typeface="DejaVu Sans"/>
              </a:rPr>
              <a:t>, TAČR,</a:t>
            </a:r>
            <a:r>
              <a:rPr lang="cs-CZ" cap="all" spc="-1" dirty="0" smtClean="0">
                <a:solidFill>
                  <a:srgbClr val="7030A0"/>
                </a:solidFill>
                <a:ea typeface="DejaVu Sans"/>
              </a:rPr>
              <a:t> 2019-2020.</a:t>
            </a:r>
            <a:endParaRPr lang="cs-CZ" b="1" cap="all" spc="-1" dirty="0">
              <a:solidFill>
                <a:srgbClr val="7030A0"/>
              </a:solidFill>
              <a:latin typeface="Technika"/>
              <a:ea typeface="DejaVu Sans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942" y="2645938"/>
            <a:ext cx="2979125" cy="4052575"/>
          </a:xfrm>
          <a:prstGeom prst="rect">
            <a:avLst/>
          </a:prstGeom>
        </p:spPr>
      </p:pic>
      <p:sp>
        <p:nvSpPr>
          <p:cNvPr id="13" name="CustomShape 7"/>
          <p:cNvSpPr/>
          <p:nvPr/>
        </p:nvSpPr>
        <p:spPr>
          <a:xfrm>
            <a:off x="268155" y="1788809"/>
            <a:ext cx="8640731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</a:rPr>
              <a:t>Hybridní pohony – </a:t>
            </a:r>
            <a:r>
              <a:rPr lang="cs-CZ" b="1" cap="all" spc="-1" dirty="0">
                <a:solidFill>
                  <a:srgbClr val="FF0000"/>
                </a:solidFill>
              </a:rPr>
              <a:t>H2020 </a:t>
            </a:r>
            <a:r>
              <a:rPr lang="cs-CZ" b="1" cap="all" spc="-1" dirty="0" smtClean="0">
                <a:solidFill>
                  <a:srgbClr val="FF0000"/>
                </a:solidFill>
                <a:latin typeface="Technika"/>
              </a:rPr>
              <a:t>projekty </a:t>
            </a:r>
            <a:r>
              <a:rPr lang="cs-CZ" b="1" cap="all" spc="-1" dirty="0" err="1" smtClean="0">
                <a:solidFill>
                  <a:srgbClr val="FF0000"/>
                </a:solidFill>
                <a:latin typeface="Technika"/>
              </a:rPr>
              <a:t>advice</a:t>
            </a:r>
            <a:r>
              <a:rPr lang="cs-CZ" b="1" cap="all" spc="-1" dirty="0" smtClean="0">
                <a:solidFill>
                  <a:srgbClr val="FF0000"/>
                </a:solidFill>
                <a:latin typeface="Technika"/>
              </a:rPr>
              <a:t> a </a:t>
            </a:r>
            <a:r>
              <a:rPr lang="cs-CZ" b="1" cap="all" spc="-1" dirty="0" err="1" smtClean="0">
                <a:solidFill>
                  <a:srgbClr val="FF0000"/>
                </a:solidFill>
                <a:latin typeface="Technika"/>
              </a:rPr>
              <a:t>Imperium</a:t>
            </a:r>
            <a:r>
              <a:rPr lang="cs-CZ" b="1" cap="all" spc="-1" dirty="0" smtClean="0">
                <a:solidFill>
                  <a:srgbClr val="FF0000"/>
                </a:solidFill>
                <a:latin typeface="Technika"/>
              </a:rPr>
              <a:t> 2016-2020</a:t>
            </a:r>
          </a:p>
          <a:p>
            <a:pPr>
              <a:lnSpc>
                <a:spcPct val="125000"/>
              </a:lnSpc>
            </a:pPr>
            <a:r>
              <a:rPr lang="cs-CZ" sz="1800" b="1" strike="noStrike" cap="all" spc="-1" dirty="0" smtClean="0">
                <a:solidFill>
                  <a:srgbClr val="7030A0"/>
                </a:solidFill>
                <a:latin typeface="Technika"/>
              </a:rPr>
              <a:t>Hybridní pohony, akumulace el. energie a obnovitelné zdroje:</a:t>
            </a:r>
            <a:endParaRPr lang="cs-CZ" sz="1800" b="0" strike="noStrike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25524" y="3747040"/>
            <a:ext cx="5295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Výzkum a vývoj budoucích prostředků udržitelné mobility a jejich zapojení do dopravních a energetických systémů.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33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CENTRUM VOZIDEL UDRŽITEL.MOBILITY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68155" y="1292569"/>
            <a:ext cx="8604912" cy="370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7"/>
          <p:cNvSpPr/>
          <p:nvPr/>
        </p:nvSpPr>
        <p:spPr>
          <a:xfrm>
            <a:off x="232337" y="1268917"/>
            <a:ext cx="7843581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MOŽNOSTI UPLATNĚNÍ V CCS/U TECHNOLOGIÍCH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: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0C0C8E2-9A38-4592-B382-30033CE8846A}"/>
              </a:ext>
            </a:extLst>
          </p:cNvPr>
          <p:cNvSpPr txBox="1">
            <a:spLocks/>
          </p:cNvSpPr>
          <p:nvPr/>
        </p:nvSpPr>
        <p:spPr>
          <a:xfrm>
            <a:off x="232337" y="1651036"/>
            <a:ext cx="8640730" cy="496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cs-CZ" sz="1800" dirty="0" smtClean="0"/>
              <a:t>Příklad: Možnost přechodu na vodíkovou infrastrukturu: Výsledky experimentů s náhradou části motorové nafty vodíkem ve vozidlovém motoru (Vávra, </a:t>
            </a:r>
            <a:r>
              <a:rPr lang="cs-CZ" sz="1800" dirty="0" err="1" smtClean="0"/>
              <a:t>Takáts</a:t>
            </a:r>
            <a:r>
              <a:rPr lang="cs-CZ" sz="1800" dirty="0" smtClean="0"/>
              <a:t> CVUM FS ČVUT)</a:t>
            </a:r>
            <a:endParaRPr lang="cs-CZ" sz="1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5EBC45D-1FC5-4CFB-A33D-92FD992DDF86}"/>
              </a:ext>
            </a:extLst>
          </p:cNvPr>
          <p:cNvSpPr txBox="1">
            <a:spLocks/>
          </p:cNvSpPr>
          <p:nvPr/>
        </p:nvSpPr>
        <p:spPr>
          <a:xfrm>
            <a:off x="232337" y="2616756"/>
            <a:ext cx="6254727" cy="360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  <a:ea typeface="+mn-ea"/>
                <a:cs typeface="+mn-cs"/>
              </a:defRPr>
            </a:lvl1pPr>
            <a:lvl2pPr marL="45716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914332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371498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182866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28583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 smtClean="0">
                <a:latin typeface="+mn-lt"/>
              </a:rPr>
              <a:t>Motor jen mírně upraven oproti původnímu naftovému motoru</a:t>
            </a:r>
          </a:p>
          <a:p>
            <a:pPr marL="628617" lvl="1" indent="-171450" algn="l">
              <a:buFont typeface="Arial" panose="020B0604020202020204" pitchFamily="34" charset="0"/>
              <a:buChar char="•"/>
            </a:pPr>
            <a:r>
              <a:rPr lang="cs-CZ" sz="1100" dirty="0" smtClean="0">
                <a:latin typeface="+mn-lt"/>
              </a:rPr>
              <a:t>Snížený kompresní poměr na 14:1</a:t>
            </a:r>
          </a:p>
          <a:p>
            <a:pPr marL="628617" lvl="1" indent="-171450" algn="l">
              <a:buFont typeface="Arial" panose="020B0604020202020204" pitchFamily="34" charset="0"/>
              <a:buChar char="•"/>
            </a:pPr>
            <a:r>
              <a:rPr lang="cs-CZ" sz="1100" dirty="0" smtClean="0">
                <a:latin typeface="+mn-lt"/>
              </a:rPr>
              <a:t>Doplněno pasivní chlazení trysky vstřikovače (nutnost kvůli malým dávkám nafty)</a:t>
            </a:r>
          </a:p>
          <a:p>
            <a:pPr marL="628617" lvl="1" indent="-171450" algn="l">
              <a:buFont typeface="Arial" panose="020B0604020202020204" pitchFamily="34" charset="0"/>
              <a:buChar char="•"/>
            </a:pPr>
            <a:r>
              <a:rPr lang="cs-CZ" sz="1100" dirty="0" smtClean="0">
                <a:latin typeface="+mn-lt"/>
              </a:rPr>
              <a:t>Motor vybaven středotlakou injektáží vodíku do sacího potrubí</a:t>
            </a:r>
          </a:p>
          <a:p>
            <a:pPr marL="628617" lvl="1" indent="-171450" algn="l">
              <a:buFont typeface="Arial" panose="020B0604020202020204" pitchFamily="34" charset="0"/>
              <a:buChar char="•"/>
            </a:pPr>
            <a:r>
              <a:rPr lang="cs-CZ" sz="1100" dirty="0" err="1" smtClean="0">
                <a:latin typeface="+mn-lt"/>
              </a:rPr>
              <a:t>Přemapováno</a:t>
            </a:r>
            <a:r>
              <a:rPr lang="cs-CZ" sz="1100" dirty="0" smtClean="0">
                <a:latin typeface="+mn-lt"/>
              </a:rPr>
              <a:t> a optimalizováno elektronické řízení vstřikování </a:t>
            </a:r>
            <a:r>
              <a:rPr lang="cs-CZ" sz="1100" dirty="0" err="1" smtClean="0">
                <a:latin typeface="+mn-lt"/>
              </a:rPr>
              <a:t>common</a:t>
            </a:r>
            <a:r>
              <a:rPr lang="cs-CZ" sz="1100" dirty="0" smtClean="0">
                <a:latin typeface="+mn-lt"/>
              </a:rPr>
              <a:t> </a:t>
            </a:r>
            <a:r>
              <a:rPr lang="cs-CZ" sz="1100" dirty="0" err="1" smtClean="0">
                <a:latin typeface="+mn-lt"/>
              </a:rPr>
              <a:t>rail</a:t>
            </a:r>
            <a:endParaRPr lang="cs-CZ" sz="1100" dirty="0" smtClean="0">
              <a:latin typeface="+mn-lt"/>
            </a:endParaRPr>
          </a:p>
          <a:p>
            <a:pPr marL="628617" lvl="1" indent="-171450" algn="l">
              <a:buFont typeface="Arial" panose="020B0604020202020204" pitchFamily="34" charset="0"/>
              <a:buChar char="•"/>
            </a:pPr>
            <a:r>
              <a:rPr lang="cs-CZ" sz="1100" dirty="0" smtClean="0">
                <a:latin typeface="+mn-lt"/>
              </a:rPr>
              <a:t>Předpokládá se úplné zachování systému dodatečné úpravy spalin z naftového motoru (oxidační katalyzátor, filtr částic a SCR). V této fázi netestováno.</a:t>
            </a:r>
          </a:p>
          <a:p>
            <a:pPr>
              <a:spcBef>
                <a:spcPts val="600"/>
              </a:spcBef>
            </a:pPr>
            <a:r>
              <a:rPr lang="cs-CZ" sz="1100" dirty="0" smtClean="0">
                <a:latin typeface="+mn-lt"/>
              </a:rPr>
              <a:t>Sestaveny stacionární úplné charakteristiky 4 válcového motoru vyhodnocené z měření na experimentálním vznětovém motoru AVL SCRE</a:t>
            </a:r>
            <a:endParaRPr lang="cs-CZ" sz="1100" dirty="0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642" y="4340134"/>
            <a:ext cx="4188315" cy="25178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5" y="4511615"/>
            <a:ext cx="3688710" cy="23463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02BFDFC8-1ABF-4156-89A1-3C0745B39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2292" y="2318446"/>
            <a:ext cx="1984508" cy="2006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52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KONTAKTY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472959" y="2089866"/>
            <a:ext cx="7736693" cy="231360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rgbClr val="C00000"/>
                </a:solidFill>
              </a:rPr>
              <a:t>Doc. Ing. Lukáš Krátký, Ph.D.</a:t>
            </a:r>
          </a:p>
          <a:p>
            <a:pPr>
              <a:spcAft>
                <a:spcPts val="1200"/>
              </a:spcAft>
            </a:pPr>
            <a:r>
              <a:rPr lang="cs-CZ" sz="1800" dirty="0" smtClean="0"/>
              <a:t>     </a:t>
            </a:r>
          </a:p>
          <a:p>
            <a:pPr>
              <a:spcAft>
                <a:spcPts val="1200"/>
              </a:spcAft>
            </a:pPr>
            <a:endParaRPr lang="cs-CZ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rgbClr val="C00000"/>
                </a:solidFill>
              </a:rPr>
              <a:t>Doc. Ing. Jan Hrdlička, Ph.D.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 smtClean="0">
                <a:solidFill>
                  <a:srgbClr val="C00000"/>
                </a:solidFill>
              </a:rPr>
              <a:t>Prof. Ing. Jan Macek, DrSc.</a:t>
            </a:r>
          </a:p>
          <a:p>
            <a:r>
              <a:rPr lang="cs-CZ" sz="1800" dirty="0" smtClean="0"/>
              <a:t>     </a:t>
            </a:r>
            <a:endParaRPr lang="en-GB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2727" y="1396036"/>
            <a:ext cx="8183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 smtClean="0">
                <a:latin typeface="Technika Bold" panose="00000800000000000000" pitchFamily="2" charset="-18"/>
              </a:rPr>
              <a:t>Kontaktní osoby jednotlivých pracovišť FS ČVUT:</a:t>
            </a:r>
            <a:endParaRPr lang="en-GB" sz="2400" u="sng" dirty="0">
              <a:latin typeface="Technika Bold" panose="00000800000000000000" pitchFamily="2" charset="-18"/>
            </a:endParaRP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1504366" y="2415179"/>
            <a:ext cx="5673881" cy="78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  <a:ea typeface="+mn-ea"/>
                <a:cs typeface="+mn-cs"/>
              </a:defRPr>
            </a:lvl1pPr>
            <a:lvl2pPr marL="45716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914332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371498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182866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28583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dirty="0" smtClean="0"/>
              <a:t>Ústav procesní a zpracovatelské techniky</a:t>
            </a:r>
            <a:endParaRPr lang="cs-CZ" sz="18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800" dirty="0" smtClean="0"/>
              <a:t>Lukas.Kratky@fs.cvut.cz, +420-224-352-550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800" dirty="0" smtClean="0"/>
              <a:t>www.pt.fs.cvut.cz</a:t>
            </a:r>
            <a:endParaRPr lang="en-GB" sz="1800" dirty="0" smtClean="0"/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1504366" y="3857174"/>
            <a:ext cx="5673881" cy="78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  <a:ea typeface="+mn-ea"/>
                <a:cs typeface="+mn-cs"/>
              </a:defRPr>
            </a:lvl1pPr>
            <a:lvl2pPr marL="45716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914332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371498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182866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28583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dirty="0" smtClean="0"/>
              <a:t>Ústav </a:t>
            </a:r>
            <a:r>
              <a:rPr lang="cs-CZ" sz="1800" dirty="0" smtClean="0"/>
              <a:t>energetiky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800" dirty="0" smtClean="0"/>
              <a:t>Jan.Hrdlicka@fs.cvut.cz, +420-224-357-974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800" dirty="0" smtClean="0"/>
              <a:t>www.</a:t>
            </a:r>
            <a:r>
              <a:rPr lang="en-GB" sz="1800" dirty="0" smtClean="0"/>
              <a:t>energetika.cvut.cz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472133" y="5400384"/>
            <a:ext cx="5673881" cy="78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  <a:ea typeface="+mn-ea"/>
                <a:cs typeface="+mn-cs"/>
              </a:defRPr>
            </a:lvl1pPr>
            <a:lvl2pPr marL="45716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914332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371498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182866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28583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indent="0" algn="ctr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800" dirty="0" smtClean="0"/>
              <a:t>Centrum vozidel udržitelné mobility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800" dirty="0" smtClean="0"/>
              <a:t>Jan.Macek@fs.cvut.cz, +420-224-352-504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800" dirty="0" smtClean="0"/>
              <a:t>www.cvum.eu</a:t>
            </a:r>
          </a:p>
          <a:p>
            <a:endParaRPr lang="en-GB" sz="18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33" y="5400384"/>
            <a:ext cx="762000" cy="9525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33" y="2403867"/>
            <a:ext cx="734012" cy="9409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95" y="3849245"/>
            <a:ext cx="774824" cy="9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POTENCIÁL FS ČVUT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76624" y="1123175"/>
            <a:ext cx="8659907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cs-CZ" b="1" cap="all" dirty="0" smtClean="0">
                <a:solidFill>
                  <a:srgbClr val="FF0000"/>
                </a:solidFill>
              </a:rPr>
              <a:t>Fakulta strojní </a:t>
            </a:r>
            <a:r>
              <a:rPr lang="cs-CZ" b="1" cap="all" dirty="0" smtClean="0"/>
              <a:t>= KLÍČOVÝ PARTNER PRO 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cs-CZ" b="1" cap="all" dirty="0" smtClean="0">
                <a:solidFill>
                  <a:srgbClr val="002060"/>
                </a:solidFill>
              </a:rPr>
              <a:t>STUDIUM </a:t>
            </a:r>
            <a:r>
              <a:rPr lang="cs-CZ" b="1" cap="all" dirty="0" err="1" smtClean="0">
                <a:solidFill>
                  <a:srgbClr val="002060"/>
                </a:solidFill>
              </a:rPr>
              <a:t>PŘENOSu</a:t>
            </a:r>
            <a:r>
              <a:rPr lang="cs-CZ" b="1" cap="all" dirty="0" smtClean="0">
                <a:solidFill>
                  <a:srgbClr val="002060"/>
                </a:solidFill>
              </a:rPr>
              <a:t> hybnosti, tepla a hmoty V </a:t>
            </a:r>
            <a:r>
              <a:rPr lang="cs-CZ" b="1" cap="all" dirty="0" err="1" smtClean="0">
                <a:solidFill>
                  <a:srgbClr val="002060"/>
                </a:solidFill>
              </a:rPr>
              <a:t>ccs</a:t>
            </a:r>
            <a:r>
              <a:rPr lang="cs-CZ" b="1" cap="all" dirty="0" smtClean="0">
                <a:solidFill>
                  <a:srgbClr val="002060"/>
                </a:solidFill>
              </a:rPr>
              <a:t>/u zařízeních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cs-CZ" b="1" cap="all" dirty="0" smtClean="0">
                <a:solidFill>
                  <a:srgbClr val="002060"/>
                </a:solidFill>
              </a:rPr>
              <a:t>PŘENOS </a:t>
            </a:r>
            <a:r>
              <a:rPr lang="cs-CZ" b="1" cap="all" dirty="0" err="1" smtClean="0">
                <a:solidFill>
                  <a:srgbClr val="002060"/>
                </a:solidFill>
              </a:rPr>
              <a:t>lab</a:t>
            </a:r>
            <a:r>
              <a:rPr lang="cs-CZ" b="1" cap="all" dirty="0" smtClean="0">
                <a:solidFill>
                  <a:srgbClr val="002060"/>
                </a:solidFill>
              </a:rPr>
              <a:t>. VÝSLEDKŮ DO PILOT/FULL SCALE, projektování CCSU</a:t>
            </a:r>
          </a:p>
          <a:p>
            <a:pPr marL="285750" indent="-285750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cs-CZ" b="1" cap="all" dirty="0" smtClean="0">
                <a:solidFill>
                  <a:srgbClr val="002060"/>
                </a:solidFill>
              </a:rPr>
              <a:t>Snižování emisí, Testování kompatibility alter. paliv v dopravě</a:t>
            </a:r>
            <a:endParaRPr lang="cs-CZ" b="1" cap="all" dirty="0">
              <a:solidFill>
                <a:srgbClr val="00206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3" y="3384517"/>
            <a:ext cx="2105289" cy="206977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59783" y="5192497"/>
            <a:ext cx="1294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" dirty="0"/>
              <a:t>https://www.vectorstock.com/royalty-free-vector/factory-silhouette-with-chimney-polluting-co2-vector-18606630</a:t>
            </a:r>
          </a:p>
        </p:txBody>
      </p:sp>
      <p:sp>
        <p:nvSpPr>
          <p:cNvPr id="8" name="Obdélník 7"/>
          <p:cNvSpPr/>
          <p:nvPr/>
        </p:nvSpPr>
        <p:spPr>
          <a:xfrm>
            <a:off x="2232730" y="3393233"/>
            <a:ext cx="2243737" cy="2069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Šipka ve tvaru U 8"/>
          <p:cNvSpPr/>
          <p:nvPr/>
        </p:nvSpPr>
        <p:spPr>
          <a:xfrm>
            <a:off x="1342759" y="3018733"/>
            <a:ext cx="1728183" cy="34195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Šipka ve tvaru U 15"/>
          <p:cNvSpPr/>
          <p:nvPr/>
        </p:nvSpPr>
        <p:spPr>
          <a:xfrm>
            <a:off x="3645860" y="2996323"/>
            <a:ext cx="1728183" cy="34195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Šipka ve tvaru U 16"/>
          <p:cNvSpPr/>
          <p:nvPr/>
        </p:nvSpPr>
        <p:spPr>
          <a:xfrm>
            <a:off x="5944983" y="2988694"/>
            <a:ext cx="1728183" cy="34195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32729" y="3398571"/>
            <a:ext cx="2243738" cy="369332"/>
          </a:xfrm>
          <a:prstGeom prst="rect">
            <a:avLst/>
          </a:prstGeom>
          <a:solidFill>
            <a:srgbClr val="0065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cap="all" dirty="0" smtClean="0">
                <a:solidFill>
                  <a:schemeClr val="bg1"/>
                </a:solidFill>
              </a:rPr>
              <a:t>CCS technologie</a:t>
            </a:r>
            <a:endParaRPr lang="en-GB" cap="all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298240" y="2646732"/>
            <a:ext cx="172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/>
              <a:t>emisní plyny</a:t>
            </a:r>
            <a:endParaRPr lang="en-GB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3645860" y="2616679"/>
            <a:ext cx="172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/>
              <a:t>CO</a:t>
            </a:r>
            <a:r>
              <a:rPr lang="cs-CZ" i="1" baseline="-25000" dirty="0" smtClean="0"/>
              <a:t>2</a:t>
            </a:r>
            <a:endParaRPr lang="en-GB" i="1" baseline="-250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663959" y="2603933"/>
            <a:ext cx="233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/>
              <a:t>alternativní paliva</a:t>
            </a:r>
            <a:endParaRPr lang="en-GB" i="1" baseline="-25000" dirty="0"/>
          </a:p>
        </p:txBody>
      </p:sp>
      <p:pic>
        <p:nvPicPr>
          <p:cNvPr id="1026" name="Picture 2" descr="WP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231" y="3799120"/>
            <a:ext cx="2196000" cy="14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2224029" y="5340340"/>
            <a:ext cx="1233577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https://slideplayer.com/slide/6025299/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538236" y="3393233"/>
            <a:ext cx="2243737" cy="2069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538235" y="3398571"/>
            <a:ext cx="2243738" cy="369332"/>
          </a:xfrm>
          <a:prstGeom prst="rect">
            <a:avLst/>
          </a:prstGeom>
          <a:solidFill>
            <a:srgbClr val="0065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cap="all" dirty="0" smtClean="0">
                <a:solidFill>
                  <a:schemeClr val="bg1"/>
                </a:solidFill>
              </a:rPr>
              <a:t>CCU technologie</a:t>
            </a:r>
            <a:endParaRPr lang="en-GB" cap="all" dirty="0">
              <a:solidFill>
                <a:schemeClr val="bg1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4538234" y="5328593"/>
            <a:ext cx="159514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https://www.asente.ch/clean-air/photobioreactor//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6853608" y="3393233"/>
            <a:ext cx="2243737" cy="2069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853607" y="3398571"/>
            <a:ext cx="2243738" cy="369332"/>
          </a:xfrm>
          <a:prstGeom prst="rect">
            <a:avLst/>
          </a:prstGeom>
          <a:solidFill>
            <a:srgbClr val="0065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cap="all" dirty="0" smtClean="0">
                <a:solidFill>
                  <a:schemeClr val="bg1"/>
                </a:solidFill>
              </a:rPr>
              <a:t>Testy produktů</a:t>
            </a:r>
            <a:endParaRPr lang="en-GB" cap="all" dirty="0">
              <a:solidFill>
                <a:schemeClr val="bg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6853607" y="5293922"/>
            <a:ext cx="21775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" dirty="0"/>
              <a:t>http://www.engineersjournal.ie/2013/10/17/nanocrystal-catalyst-transforms-impure-hydrogen-into-electricity/</a:t>
            </a:r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19" y="3772263"/>
            <a:ext cx="1533313" cy="1533313"/>
          </a:xfrm>
          <a:prstGeom prst="rect">
            <a:avLst/>
          </a:prstGeom>
        </p:spPr>
      </p:pic>
      <p:sp>
        <p:nvSpPr>
          <p:cNvPr id="38" name="Obdélník 37"/>
          <p:cNvSpPr/>
          <p:nvPr/>
        </p:nvSpPr>
        <p:spPr>
          <a:xfrm>
            <a:off x="2232729" y="5793879"/>
            <a:ext cx="2243737" cy="91460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Obdélník 35"/>
          <p:cNvSpPr/>
          <p:nvPr/>
        </p:nvSpPr>
        <p:spPr>
          <a:xfrm>
            <a:off x="2244650" y="5928017"/>
            <a:ext cx="2231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cap="all" dirty="0" smtClean="0">
                <a:solidFill>
                  <a:srgbClr val="0065BD"/>
                </a:solidFill>
              </a:rPr>
              <a:t>Ústav energetiky</a:t>
            </a:r>
            <a:endParaRPr lang="en-GB" cap="all" dirty="0">
              <a:solidFill>
                <a:srgbClr val="0065BD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4538233" y="5793877"/>
            <a:ext cx="2243739" cy="91460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bdélník 34"/>
          <p:cNvSpPr/>
          <p:nvPr/>
        </p:nvSpPr>
        <p:spPr>
          <a:xfrm>
            <a:off x="4488387" y="5793882"/>
            <a:ext cx="23055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cap="all" dirty="0" smtClean="0">
                <a:solidFill>
                  <a:srgbClr val="0065BD"/>
                </a:solidFill>
              </a:rPr>
              <a:t>Ústav procesní a zpracovatelské techniky</a:t>
            </a:r>
            <a:endParaRPr lang="en-GB" cap="all" dirty="0">
              <a:solidFill>
                <a:srgbClr val="0065BD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6865528" y="5793876"/>
            <a:ext cx="2243739" cy="91460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bdélník 36"/>
          <p:cNvSpPr/>
          <p:nvPr/>
        </p:nvSpPr>
        <p:spPr>
          <a:xfrm>
            <a:off x="6865528" y="5793882"/>
            <a:ext cx="2243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cap="all" dirty="0" smtClean="0">
                <a:solidFill>
                  <a:srgbClr val="0065BD"/>
                </a:solidFill>
              </a:rPr>
              <a:t>Centrum vozidel udržitelné mobility</a:t>
            </a:r>
            <a:endParaRPr lang="en-GB" cap="all" dirty="0">
              <a:solidFill>
                <a:srgbClr val="0065BD"/>
              </a:solidFill>
            </a:endParaRPr>
          </a:p>
        </p:txBody>
      </p:sp>
      <p:sp>
        <p:nvSpPr>
          <p:cNvPr id="39" name="Obousměrná svislá šipka 38"/>
          <p:cNvSpPr/>
          <p:nvPr/>
        </p:nvSpPr>
        <p:spPr>
          <a:xfrm>
            <a:off x="3261560" y="5463011"/>
            <a:ext cx="207889" cy="3194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bousměrná svislá šipka 44"/>
          <p:cNvSpPr/>
          <p:nvPr/>
        </p:nvSpPr>
        <p:spPr>
          <a:xfrm>
            <a:off x="5534755" y="5467737"/>
            <a:ext cx="207889" cy="3194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bousměrná svislá šipka 45"/>
          <p:cNvSpPr/>
          <p:nvPr/>
        </p:nvSpPr>
        <p:spPr>
          <a:xfrm>
            <a:off x="7838413" y="5463011"/>
            <a:ext cx="207889" cy="3194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7" name="obrázek 9" descr="WP3_F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618" y="3838279"/>
            <a:ext cx="2172967" cy="14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7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268155" y="4027964"/>
            <a:ext cx="8604912" cy="370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délník 1"/>
          <p:cNvSpPr/>
          <p:nvPr/>
        </p:nvSpPr>
        <p:spPr>
          <a:xfrm>
            <a:off x="268155" y="1292569"/>
            <a:ext cx="8604912" cy="334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ENERGETIKY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ustomShape 7"/>
          <p:cNvSpPr/>
          <p:nvPr/>
        </p:nvSpPr>
        <p:spPr>
          <a:xfrm>
            <a:off x="268155" y="1244678"/>
            <a:ext cx="8351640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sz="1800" b="1" strike="noStrike" cap="all" spc="-1" dirty="0">
                <a:solidFill>
                  <a:srgbClr val="FF0000"/>
                </a:solidFill>
                <a:latin typeface="Technika"/>
                <a:ea typeface="DejaVu Sans"/>
              </a:rPr>
              <a:t>KLÍČOVÉ SMĚRY </a:t>
            </a:r>
            <a:r>
              <a:rPr lang="cs-CZ" sz="1800" b="1" strike="noStrike" cap="all" spc="-1" dirty="0" err="1" smtClean="0">
                <a:solidFill>
                  <a:srgbClr val="FF0000"/>
                </a:solidFill>
                <a:latin typeface="Technika"/>
                <a:ea typeface="DejaVu Sans"/>
              </a:rPr>
              <a:t>V</a:t>
            </a:r>
            <a:r>
              <a:rPr lang="cs-CZ" sz="1800" b="1" strike="noStrike" spc="-1" dirty="0" err="1" smtClean="0">
                <a:solidFill>
                  <a:srgbClr val="FF0000"/>
                </a:solidFill>
                <a:latin typeface="Technika"/>
                <a:ea typeface="DejaVu Sans"/>
              </a:rPr>
              <a:t>a</a:t>
            </a:r>
            <a:r>
              <a:rPr lang="cs-CZ" sz="1800" b="1" strike="noStrike" cap="all" spc="-1" dirty="0" err="1" smtClean="0">
                <a:solidFill>
                  <a:srgbClr val="FF0000"/>
                </a:solidFill>
                <a:latin typeface="Technika"/>
                <a:ea typeface="DejaVu Sans"/>
              </a:rPr>
              <a:t>V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 aktivit, možnosti uplatnění v CCS/U: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268155" y="1645706"/>
            <a:ext cx="8351640" cy="2282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nízkouhlíkové </a:t>
            </a:r>
            <a:r>
              <a:rPr lang="cs-CZ" sz="1800" b="0" strike="noStrike" spc="-1" dirty="0">
                <a:latin typeface="+mj-lt"/>
              </a:rPr>
              <a:t>technologie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zvyšování </a:t>
            </a:r>
            <a:r>
              <a:rPr lang="cs-CZ" sz="1800" b="0" strike="noStrike" spc="-1" dirty="0">
                <a:latin typeface="+mj-lt"/>
              </a:rPr>
              <a:t>účinnosti výroby energií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využití </a:t>
            </a:r>
            <a:r>
              <a:rPr lang="cs-CZ" sz="1800" b="0" strike="noStrike" spc="-1" dirty="0">
                <a:latin typeface="+mj-lt"/>
              </a:rPr>
              <a:t>obnovitelných a netradičních zdrojů energie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snižování </a:t>
            </a:r>
            <a:r>
              <a:rPr lang="cs-CZ" sz="1800" b="0" strike="noStrike" spc="-1" dirty="0">
                <a:latin typeface="+mj-lt"/>
              </a:rPr>
              <a:t>emisní zátěže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decentralizace</a:t>
            </a:r>
            <a:r>
              <a:rPr lang="cs-CZ" sz="1800" b="0" strike="noStrike" spc="-1" dirty="0">
                <a:latin typeface="+mj-lt"/>
              </a:rPr>
              <a:t>, flexibilita, spolehlivost dodávek energií</a:t>
            </a:r>
          </a:p>
          <a:p>
            <a:pPr marL="2857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akumulace </a:t>
            </a:r>
            <a:r>
              <a:rPr lang="cs-CZ" sz="1800" b="0" strike="noStrike" spc="-1" dirty="0">
                <a:latin typeface="+mj-lt"/>
              </a:rPr>
              <a:t>elektřiny – technologie </a:t>
            </a:r>
            <a:r>
              <a:rPr lang="cs-CZ" sz="1800" b="0" strike="noStrike" spc="-1" dirty="0" err="1">
                <a:latin typeface="+mj-lt"/>
              </a:rPr>
              <a:t>power</a:t>
            </a:r>
            <a:r>
              <a:rPr lang="cs-CZ" sz="1800" b="0" strike="noStrike" spc="-1" dirty="0">
                <a:latin typeface="+mj-lt"/>
              </a:rPr>
              <a:t>-to-X</a:t>
            </a:r>
          </a:p>
        </p:txBody>
      </p:sp>
      <p:sp>
        <p:nvSpPr>
          <p:cNvPr id="8" name="CustomShape 3"/>
          <p:cNvSpPr/>
          <p:nvPr/>
        </p:nvSpPr>
        <p:spPr>
          <a:xfrm>
            <a:off x="209285" y="4456782"/>
            <a:ext cx="8911662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1800" b="1" strike="noStrike" cap="all" spc="-1" dirty="0">
                <a:solidFill>
                  <a:srgbClr val="7030A0"/>
                </a:solidFill>
                <a:latin typeface="Technika"/>
                <a:ea typeface="DejaVu Sans"/>
              </a:rPr>
              <a:t>CENTRUM VÝZKUMU </a:t>
            </a:r>
            <a:r>
              <a:rPr lang="cs-CZ" sz="1800" b="1" strike="noStrike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NÍZKOHUHLÍKOVÝCH </a:t>
            </a:r>
            <a:r>
              <a:rPr lang="cs-CZ" sz="1800" b="1" strike="noStrike" cap="all" spc="-1" dirty="0">
                <a:solidFill>
                  <a:srgbClr val="7030A0"/>
                </a:solidFill>
                <a:latin typeface="Technika"/>
                <a:ea typeface="DejaVu Sans"/>
              </a:rPr>
              <a:t>ENERGETICKÝCH TECHNOLOGIÍ (Bio-CCS/U) </a:t>
            </a:r>
            <a:r>
              <a:rPr lang="cs-CZ" sz="1800" b="1" strike="noStrike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, </a:t>
            </a:r>
            <a:r>
              <a:rPr lang="cs-CZ" sz="1800" strike="noStrike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Excelentní výzkum OP3V, 2018-2022</a:t>
            </a:r>
            <a:endParaRPr lang="cs-CZ" sz="1800" strike="noStrike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547937" y="5240158"/>
            <a:ext cx="8483173" cy="1475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4 </a:t>
            </a:r>
            <a:r>
              <a:rPr lang="cs-CZ" sz="1800" b="0" strike="noStrike" spc="-1" dirty="0">
                <a:latin typeface="+mj-lt"/>
              </a:rPr>
              <a:t>partneři (</a:t>
            </a:r>
            <a:r>
              <a:rPr lang="cs-CZ" sz="1800" b="0" strike="noStrike" spc="-1" dirty="0">
                <a:solidFill>
                  <a:srgbClr val="C00000"/>
                </a:solidFill>
                <a:latin typeface="+mj-lt"/>
              </a:rPr>
              <a:t>ČVUT FS</a:t>
            </a:r>
            <a:r>
              <a:rPr lang="cs-CZ" sz="1800" b="0" strike="noStrike" spc="-1" dirty="0">
                <a:latin typeface="+mj-lt"/>
              </a:rPr>
              <a:t>+FJFI, VUT Brno, VŠB-TUO, ÚT AVČR) + </a:t>
            </a:r>
            <a:r>
              <a:rPr lang="cs-CZ" sz="1800" b="0" strike="noStrike" spc="-1" dirty="0" smtClean="0">
                <a:latin typeface="+mj-lt"/>
              </a:rPr>
              <a:t>zahraničí;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hlavní </a:t>
            </a:r>
            <a:r>
              <a:rPr lang="cs-CZ" sz="1800" b="0" strike="noStrike" spc="-1" dirty="0">
                <a:latin typeface="+mj-lt"/>
              </a:rPr>
              <a:t>výzkumné oblasti: </a:t>
            </a:r>
            <a:r>
              <a:rPr lang="cs-CZ" sz="1800" b="1" strike="noStrike" spc="-1" dirty="0" err="1">
                <a:solidFill>
                  <a:srgbClr val="C00000"/>
                </a:solidFill>
                <a:latin typeface="+mj-lt"/>
              </a:rPr>
              <a:t>oxyfuel</a:t>
            </a:r>
            <a:r>
              <a:rPr lang="cs-CZ" sz="1800" b="1" strike="noStrike" spc="-1" dirty="0">
                <a:solidFill>
                  <a:srgbClr val="C00000"/>
                </a:solidFill>
                <a:latin typeface="+mj-lt"/>
              </a:rPr>
              <a:t> spalování/fluidní vrstva</a:t>
            </a:r>
            <a:r>
              <a:rPr lang="cs-CZ" sz="1800" b="0" strike="noStrike" spc="-1" dirty="0">
                <a:latin typeface="+mj-lt"/>
              </a:rPr>
              <a:t>, zplyňování, </a:t>
            </a:r>
            <a:r>
              <a:rPr lang="cs-CZ" sz="1800" b="1" strike="noStrike" spc="-1" dirty="0">
                <a:solidFill>
                  <a:srgbClr val="C00000"/>
                </a:solidFill>
                <a:latin typeface="+mj-lt"/>
              </a:rPr>
              <a:t>příprava paliva/sušení/</a:t>
            </a:r>
            <a:r>
              <a:rPr lang="cs-CZ" sz="1800" b="1" strike="noStrike" spc="-1" dirty="0" err="1">
                <a:solidFill>
                  <a:srgbClr val="C00000"/>
                </a:solidFill>
                <a:latin typeface="+mj-lt"/>
              </a:rPr>
              <a:t>torefakce</a:t>
            </a:r>
            <a:r>
              <a:rPr lang="cs-CZ" sz="1800" b="0" strike="noStrike" spc="-1" dirty="0">
                <a:latin typeface="+mj-lt"/>
              </a:rPr>
              <a:t>, čištění CO</a:t>
            </a:r>
            <a:r>
              <a:rPr lang="cs-CZ" sz="1800" b="0" strike="noStrike" spc="-1" baseline="-33000" dirty="0">
                <a:latin typeface="+mj-lt"/>
              </a:rPr>
              <a:t>2</a:t>
            </a:r>
            <a:r>
              <a:rPr lang="cs-CZ" sz="1800" b="0" strike="noStrike" spc="-1" dirty="0">
                <a:latin typeface="+mj-lt"/>
              </a:rPr>
              <a:t> (kondenzace vodní páry), </a:t>
            </a:r>
            <a:r>
              <a:rPr lang="cs-CZ" sz="1800" strike="noStrike" spc="-1" dirty="0" smtClean="0">
                <a:latin typeface="+mj-lt"/>
              </a:rPr>
              <a:t>konverze </a:t>
            </a:r>
            <a:r>
              <a:rPr lang="cs-CZ" sz="1800" strike="noStrike" spc="-1" dirty="0">
                <a:latin typeface="+mj-lt"/>
              </a:rPr>
              <a:t>CO</a:t>
            </a:r>
            <a:r>
              <a:rPr lang="cs-CZ" sz="1800" strike="noStrike" spc="-1" baseline="-33000" dirty="0">
                <a:latin typeface="+mj-lt"/>
              </a:rPr>
              <a:t>2</a:t>
            </a:r>
            <a:r>
              <a:rPr lang="cs-CZ" sz="1800" strike="noStrike" spc="-1" dirty="0">
                <a:latin typeface="+mj-lt"/>
              </a:rPr>
              <a:t> na </a:t>
            </a:r>
            <a:r>
              <a:rPr lang="cs-CZ" sz="1800" strike="noStrike" spc="-1" dirty="0" smtClean="0">
                <a:latin typeface="+mj-lt"/>
              </a:rPr>
              <a:t>biopaliva</a:t>
            </a:r>
            <a:r>
              <a:rPr lang="cs-CZ" sz="1800" b="0" strike="noStrike" spc="-1" dirty="0" smtClean="0">
                <a:latin typeface="+mj-lt"/>
              </a:rPr>
              <a:t>, </a:t>
            </a:r>
            <a:r>
              <a:rPr lang="cs-CZ" sz="1800" b="0" strike="noStrike" spc="-1" dirty="0">
                <a:latin typeface="+mj-lt"/>
              </a:rPr>
              <a:t>numerické modelování</a:t>
            </a:r>
          </a:p>
        </p:txBody>
      </p:sp>
      <p:sp>
        <p:nvSpPr>
          <p:cNvPr id="10" name="CustomShape 7"/>
          <p:cNvSpPr/>
          <p:nvPr/>
        </p:nvSpPr>
        <p:spPr>
          <a:xfrm>
            <a:off x="232337" y="4004312"/>
            <a:ext cx="7843581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reference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 SOUVISEJÍCÍ S CCS/U TECHNOLOGIEMI:</a:t>
            </a:r>
            <a:endParaRPr lang="cs-CZ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0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ENERGETIKY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8155" y="1261713"/>
            <a:ext cx="8604912" cy="370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stomShape 7"/>
          <p:cNvSpPr/>
          <p:nvPr/>
        </p:nvSpPr>
        <p:spPr>
          <a:xfrm>
            <a:off x="232337" y="1238061"/>
            <a:ext cx="7843581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reference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 SOUVISEJÍCÍ S CCS/U TECHNOLOGIEMI: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232338" y="1612887"/>
            <a:ext cx="8911662" cy="1095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Výzkum </a:t>
            </a:r>
            <a:r>
              <a:rPr lang="cs-CZ" b="1" cap="all" spc="-1" dirty="0">
                <a:solidFill>
                  <a:srgbClr val="7030A0"/>
                </a:solidFill>
                <a:latin typeface="Technika"/>
                <a:ea typeface="DejaVu Sans"/>
              </a:rPr>
              <a:t>redukce </a:t>
            </a:r>
            <a:r>
              <a:rPr lang="cs-CZ" b="1" cap="all" spc="-1" dirty="0" err="1">
                <a:solidFill>
                  <a:srgbClr val="7030A0"/>
                </a:solidFill>
                <a:latin typeface="Technika"/>
                <a:ea typeface="DejaVu Sans"/>
              </a:rPr>
              <a:t>NOx</a:t>
            </a:r>
            <a:r>
              <a:rPr lang="cs-CZ" b="1" cap="all" spc="-1" dirty="0">
                <a:solidFill>
                  <a:srgbClr val="7030A0"/>
                </a:solidFill>
                <a:latin typeface="Technika"/>
                <a:ea typeface="DejaVu Sans"/>
              </a:rPr>
              <a:t> ve spalinách </a:t>
            </a: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v rámci </a:t>
            </a:r>
            <a:r>
              <a:rPr lang="cs-CZ" b="1" cap="all" spc="-1" dirty="0">
                <a:solidFill>
                  <a:srgbClr val="7030A0"/>
                </a:solidFill>
                <a:latin typeface="Technika"/>
                <a:ea typeface="DejaVu Sans"/>
              </a:rPr>
              <a:t>CCS technologie </a:t>
            </a:r>
            <a:r>
              <a:rPr lang="cs-CZ" b="1" cap="all" spc="-1" dirty="0" err="1">
                <a:solidFill>
                  <a:srgbClr val="7030A0"/>
                </a:solidFill>
                <a:latin typeface="Technika"/>
                <a:ea typeface="DejaVu Sans"/>
              </a:rPr>
              <a:t>oxyfuel</a:t>
            </a:r>
            <a:r>
              <a:rPr lang="cs-CZ" b="1" cap="all" spc="-1" dirty="0">
                <a:solidFill>
                  <a:srgbClr val="7030A0"/>
                </a:solidFill>
                <a:latin typeface="Technika"/>
                <a:ea typeface="DejaVu Sans"/>
              </a:rPr>
              <a:t> </a:t>
            </a: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spalování, </a:t>
            </a:r>
            <a:r>
              <a:rPr lang="cs-CZ" cap="all" spc="-1" dirty="0" smtClean="0">
                <a:solidFill>
                  <a:srgbClr val="7030A0"/>
                </a:solidFill>
                <a:ea typeface="DejaVu Sans"/>
              </a:rPr>
              <a:t>TAČR EPSILON, 2016-2020.</a:t>
            </a:r>
            <a:endParaRPr lang="cs-CZ" b="1" cap="all" spc="-1" dirty="0">
              <a:solidFill>
                <a:srgbClr val="7030A0"/>
              </a:solidFill>
              <a:latin typeface="Technika"/>
              <a:ea typeface="DejaVu Sans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cs-CZ" sz="1800" strike="noStrike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446581" y="2321836"/>
            <a:ext cx="8584529" cy="8910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spc="-1" dirty="0">
                <a:latin typeface="+mj-lt"/>
              </a:rPr>
              <a:t>partneři ÚJV Řež, ČVUT, </a:t>
            </a:r>
            <a:r>
              <a:rPr lang="cs-CZ" sz="1600" spc="-1" dirty="0" err="1">
                <a:latin typeface="+mj-lt"/>
              </a:rPr>
              <a:t>Envir&amp;Power</a:t>
            </a:r>
            <a:r>
              <a:rPr lang="cs-CZ" sz="1600" spc="-1" dirty="0">
                <a:latin typeface="+mj-lt"/>
              </a:rPr>
              <a:t> Ostrava, a.s.;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spc="-1" dirty="0">
                <a:latin typeface="+mj-lt"/>
              </a:rPr>
              <a:t>hlavní výzkumná oblast: selektivní katalytická redukce oxidů dusíku v </a:t>
            </a:r>
            <a:r>
              <a:rPr lang="cs-CZ" sz="1600" spc="-1" dirty="0" err="1">
                <a:latin typeface="+mj-lt"/>
              </a:rPr>
              <a:t>oxyfuel</a:t>
            </a:r>
            <a:r>
              <a:rPr lang="cs-CZ" sz="1600" spc="-1" dirty="0">
                <a:latin typeface="+mj-lt"/>
              </a:rPr>
              <a:t> spalovacím procesu</a:t>
            </a:r>
          </a:p>
        </p:txBody>
      </p:sp>
      <p:sp>
        <p:nvSpPr>
          <p:cNvPr id="10" name="CustomShape 3"/>
          <p:cNvSpPr/>
          <p:nvPr/>
        </p:nvSpPr>
        <p:spPr>
          <a:xfrm>
            <a:off x="232338" y="3174649"/>
            <a:ext cx="8911662" cy="1129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Studie </a:t>
            </a:r>
            <a:r>
              <a:rPr lang="cs-CZ" b="1" cap="all" spc="-1" dirty="0">
                <a:solidFill>
                  <a:srgbClr val="7030A0"/>
                </a:solidFill>
                <a:latin typeface="Technika"/>
                <a:ea typeface="DejaVu Sans"/>
              </a:rPr>
              <a:t>pilotních technologií CCS pro uhelné zdroje v </a:t>
            </a: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ČR</a:t>
            </a:r>
            <a:r>
              <a:rPr lang="cs-CZ" spc="-1" dirty="0" smtClean="0">
                <a:solidFill>
                  <a:srgbClr val="7030A0"/>
                </a:solidFill>
                <a:latin typeface="Technika"/>
                <a:ea typeface="DejaVu Sans"/>
              </a:rPr>
              <a:t>,                  NORSKÉ FONDY</a:t>
            </a:r>
            <a:r>
              <a:rPr lang="cs-CZ" spc="-1" dirty="0" smtClean="0">
                <a:solidFill>
                  <a:srgbClr val="7030A0"/>
                </a:solidFill>
                <a:ea typeface="DejaVu Sans"/>
              </a:rPr>
              <a:t>,</a:t>
            </a:r>
            <a:r>
              <a:rPr lang="cs-CZ" cap="all" spc="-1" dirty="0" smtClean="0">
                <a:solidFill>
                  <a:srgbClr val="7030A0"/>
                </a:solidFill>
                <a:ea typeface="DejaVu Sans"/>
              </a:rPr>
              <a:t> 2015-2017.</a:t>
            </a:r>
            <a:endParaRPr lang="cs-CZ" b="1" cap="all" spc="-1" dirty="0">
              <a:solidFill>
                <a:srgbClr val="7030A0"/>
              </a:solidFill>
              <a:latin typeface="Technika"/>
              <a:ea typeface="DejaVu Sans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cs-CZ" sz="1800" strike="noStrike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46581" y="3814923"/>
            <a:ext cx="8366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spc="-1" dirty="0">
                <a:latin typeface="+mj-lt"/>
              </a:rPr>
              <a:t>2 partneři (ČVUT FS + SINTEF ER, </a:t>
            </a:r>
            <a:r>
              <a:rPr lang="cs-CZ" sz="1600" spc="-1" dirty="0" smtClean="0">
                <a:latin typeface="+mj-lt"/>
              </a:rPr>
              <a:t>Norsko)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spc="-1" dirty="0" smtClean="0">
                <a:latin typeface="+mj-lt"/>
              </a:rPr>
              <a:t>hlavní </a:t>
            </a:r>
            <a:r>
              <a:rPr lang="cs-CZ" sz="1600" spc="-1" dirty="0">
                <a:latin typeface="+mj-lt"/>
              </a:rPr>
              <a:t>výzkumná oblast: modelování technologií post-</a:t>
            </a:r>
            <a:r>
              <a:rPr lang="cs-CZ" sz="1600" spc="-1" dirty="0" err="1">
                <a:latin typeface="+mj-lt"/>
              </a:rPr>
              <a:t>combustion</a:t>
            </a:r>
            <a:r>
              <a:rPr lang="cs-CZ" sz="1600" spc="-1" dirty="0">
                <a:latin typeface="+mj-lt"/>
              </a:rPr>
              <a:t> a </a:t>
            </a:r>
            <a:r>
              <a:rPr lang="cs-CZ" sz="1600" spc="-1" dirty="0" err="1">
                <a:latin typeface="+mj-lt"/>
              </a:rPr>
              <a:t>pre-combustion</a:t>
            </a:r>
            <a:r>
              <a:rPr lang="cs-CZ" sz="1600" spc="-1" dirty="0">
                <a:latin typeface="+mj-lt"/>
              </a:rPr>
              <a:t> pro modelový blok 250 </a:t>
            </a:r>
            <a:r>
              <a:rPr lang="cs-CZ" sz="1600" spc="-1" dirty="0" err="1">
                <a:latin typeface="+mj-lt"/>
              </a:rPr>
              <a:t>MWe</a:t>
            </a:r>
            <a:r>
              <a:rPr lang="cs-CZ" sz="1600" spc="-1" dirty="0">
                <a:latin typeface="+mj-lt"/>
              </a:rPr>
              <a:t> v ČR, </a:t>
            </a:r>
            <a:r>
              <a:rPr lang="cs-CZ" sz="1600" i="1" spc="-1" dirty="0"/>
              <a:t>výstupem je bilanční a ekonomické porovnání jednotlivých technologií z hlediska dopadu na účinnost výroby el. energie a ceny za zachycenou tunu CO2</a:t>
            </a:r>
          </a:p>
        </p:txBody>
      </p:sp>
      <p:sp>
        <p:nvSpPr>
          <p:cNvPr id="11" name="CustomShape 5"/>
          <p:cNvSpPr/>
          <p:nvPr/>
        </p:nvSpPr>
        <p:spPr>
          <a:xfrm>
            <a:off x="268155" y="5130678"/>
            <a:ext cx="8544868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Výzkum vysokoteplotní sorpce CO2 ze spali s využitím karbonátové smyčky, </a:t>
            </a:r>
            <a:r>
              <a:rPr lang="cs-CZ" spc="-1" dirty="0">
                <a:solidFill>
                  <a:srgbClr val="7030A0"/>
                </a:solidFill>
                <a:ea typeface="DejaVu Sans"/>
              </a:rPr>
              <a:t>NORSKÉ FONDY,</a:t>
            </a:r>
            <a:r>
              <a:rPr lang="cs-CZ" cap="all" spc="-1" dirty="0">
                <a:solidFill>
                  <a:srgbClr val="7030A0"/>
                </a:solidFill>
                <a:ea typeface="DejaVu Sans"/>
              </a:rPr>
              <a:t> 2015-2017</a:t>
            </a:r>
            <a:endParaRPr lang="cs-CZ" b="1" cap="all" spc="-1" dirty="0">
              <a:solidFill>
                <a:srgbClr val="7030A0"/>
              </a:solidFill>
              <a:latin typeface="Technika"/>
              <a:ea typeface="DejaVu San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46581" y="5770952"/>
            <a:ext cx="85206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spc="-1" dirty="0" smtClean="0">
                <a:latin typeface="+mj-lt"/>
              </a:rPr>
              <a:t>3 </a:t>
            </a:r>
            <a:r>
              <a:rPr lang="cs-CZ" sz="1600" spc="-1" dirty="0">
                <a:latin typeface="+mj-lt"/>
              </a:rPr>
              <a:t>partneři (VŠCHT, ČVUT FS, ÚJV </a:t>
            </a:r>
            <a:r>
              <a:rPr lang="cs-CZ" sz="1600" spc="-1" dirty="0" smtClean="0">
                <a:latin typeface="+mj-lt"/>
              </a:rPr>
              <a:t>Řež)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spc="-1" dirty="0" smtClean="0">
                <a:latin typeface="+mj-lt"/>
              </a:rPr>
              <a:t>hlavní </a:t>
            </a:r>
            <a:r>
              <a:rPr lang="cs-CZ" sz="1600" spc="-1" dirty="0">
                <a:latin typeface="+mj-lt"/>
              </a:rPr>
              <a:t>výzkumná oblast: technologie fluidní karbonátové smyčky (Ca-loopingu</a:t>
            </a:r>
            <a:r>
              <a:rPr lang="cs-CZ" sz="1600" spc="-1" dirty="0" smtClean="0">
                <a:latin typeface="+mj-lt"/>
              </a:rPr>
              <a:t>) </a:t>
            </a:r>
            <a:r>
              <a:rPr lang="cs-CZ" sz="1600" i="1" spc="-1" dirty="0" smtClean="0"/>
              <a:t> </a:t>
            </a:r>
            <a:r>
              <a:rPr lang="cs-CZ" sz="1600" i="1" spc="-1" dirty="0"/>
              <a:t>modelování, testování adsorpčních kapacit, hlavním výstupem je technologický návrh pilotní jednotky pro laboratoře ČVUT</a:t>
            </a:r>
          </a:p>
        </p:txBody>
      </p:sp>
    </p:spTree>
    <p:extLst>
      <p:ext uri="{BB962C8B-B14F-4D97-AF65-F5344CB8AC3E}">
        <p14:creationId xmlns:p14="http://schemas.microsoft.com/office/powerpoint/2010/main" val="348683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ENERGETIKY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Obrázek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2000" y="1292569"/>
            <a:ext cx="3240000" cy="4863240"/>
          </a:xfrm>
          <a:prstGeom prst="rect">
            <a:avLst/>
          </a:prstGeom>
          <a:ln>
            <a:noFill/>
          </a:ln>
        </p:spPr>
      </p:pic>
      <p:pic>
        <p:nvPicPr>
          <p:cNvPr id="14" name="Obrázek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61160" y="1292569"/>
            <a:ext cx="3642840" cy="4857480"/>
          </a:xfrm>
          <a:prstGeom prst="rect">
            <a:avLst/>
          </a:prstGeom>
          <a:ln>
            <a:noFill/>
          </a:ln>
        </p:spPr>
      </p:pic>
      <p:sp>
        <p:nvSpPr>
          <p:cNvPr id="15" name="TextShape 3"/>
          <p:cNvSpPr txBox="1"/>
          <p:nvPr/>
        </p:nvSpPr>
        <p:spPr>
          <a:xfrm>
            <a:off x="0" y="6298199"/>
            <a:ext cx="9144000" cy="36787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cs-CZ" sz="1800" b="0" strike="noStrike" spc="-1" dirty="0">
                <a:latin typeface="+mj-lt"/>
              </a:rPr>
              <a:t>laboratorní (30 kW) a pilotní (500 kW) </a:t>
            </a:r>
            <a:r>
              <a:rPr lang="cs-CZ" sz="1800" b="0" strike="noStrike" spc="-1" dirty="0" err="1">
                <a:latin typeface="+mj-lt"/>
              </a:rPr>
              <a:t>oxyfuel</a:t>
            </a:r>
            <a:r>
              <a:rPr lang="cs-CZ" sz="1800" b="0" strike="noStrike" spc="-1" dirty="0">
                <a:latin typeface="+mj-lt"/>
              </a:rPr>
              <a:t> fluidní jednotky</a:t>
            </a:r>
          </a:p>
        </p:txBody>
      </p:sp>
    </p:spTree>
    <p:extLst>
      <p:ext uri="{BB962C8B-B14F-4D97-AF65-F5344CB8AC3E}">
        <p14:creationId xmlns:p14="http://schemas.microsoft.com/office/powerpoint/2010/main" val="39014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ENERGETIKY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Shape 3"/>
          <p:cNvSpPr txBox="1"/>
          <p:nvPr/>
        </p:nvSpPr>
        <p:spPr>
          <a:xfrm>
            <a:off x="2713358" y="4593781"/>
            <a:ext cx="3742125" cy="92187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cs-CZ" sz="1800" b="0" strike="noStrike" spc="-1" dirty="0">
                <a:latin typeface="+mj-lt"/>
              </a:rPr>
              <a:t>prototyp parní </a:t>
            </a:r>
            <a:r>
              <a:rPr lang="cs-CZ" sz="1800" b="0" strike="noStrike" spc="-1" dirty="0" smtClean="0">
                <a:latin typeface="+mj-lt"/>
              </a:rPr>
              <a:t>sušárny, </a:t>
            </a:r>
            <a:r>
              <a:rPr lang="cs-CZ" sz="1800" b="0" strike="noStrike" spc="-1" dirty="0">
                <a:latin typeface="+mj-lt"/>
              </a:rPr>
              <a:t>prototypy kondenzátoru vodní páry z </a:t>
            </a:r>
            <a:r>
              <a:rPr lang="cs-CZ" sz="1800" b="0" strike="noStrike" spc="-1" dirty="0" smtClean="0">
                <a:latin typeface="+mj-lt"/>
              </a:rPr>
              <a:t>CO2/brýdových </a:t>
            </a:r>
            <a:r>
              <a:rPr lang="cs-CZ" sz="1800" b="0" strike="noStrike" spc="-1" dirty="0">
                <a:latin typeface="+mj-lt"/>
              </a:rPr>
              <a:t>par</a:t>
            </a:r>
          </a:p>
        </p:txBody>
      </p:sp>
      <p:pic>
        <p:nvPicPr>
          <p:cNvPr id="13" name="Obrázek 12"/>
          <p:cNvPicPr/>
          <p:nvPr/>
        </p:nvPicPr>
        <p:blipFill>
          <a:blip r:embed="rId2"/>
          <a:stretch/>
        </p:blipFill>
        <p:spPr>
          <a:xfrm>
            <a:off x="2096652" y="1292569"/>
            <a:ext cx="5132880" cy="2530800"/>
          </a:xfrm>
          <a:prstGeom prst="rect">
            <a:avLst/>
          </a:prstGeom>
          <a:ln>
            <a:noFill/>
          </a:ln>
        </p:spPr>
      </p:pic>
      <p:pic>
        <p:nvPicPr>
          <p:cNvPr id="14" name="Obrázek 13"/>
          <p:cNvPicPr/>
          <p:nvPr/>
        </p:nvPicPr>
        <p:blipFill>
          <a:blip r:embed="rId3"/>
          <a:stretch/>
        </p:blipFill>
        <p:spPr>
          <a:xfrm>
            <a:off x="144000" y="3456000"/>
            <a:ext cx="2616840" cy="3333600"/>
          </a:xfrm>
          <a:prstGeom prst="rect">
            <a:avLst/>
          </a:prstGeom>
          <a:ln>
            <a:noFill/>
          </a:ln>
        </p:spPr>
      </p:pic>
      <p:pic>
        <p:nvPicPr>
          <p:cNvPr id="15" name="Obrázek 14"/>
          <p:cNvPicPr/>
          <p:nvPr/>
        </p:nvPicPr>
        <p:blipFill>
          <a:blip r:embed="rId4"/>
          <a:stretch/>
        </p:blipFill>
        <p:spPr>
          <a:xfrm>
            <a:off x="6408000" y="3475080"/>
            <a:ext cx="2670480" cy="3382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1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18" r="26656"/>
          <a:stretch/>
        </p:blipFill>
        <p:spPr>
          <a:xfrm>
            <a:off x="479896" y="1582159"/>
            <a:ext cx="970091" cy="21402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1000"/>
              </a:srgbClr>
            </a:outerShdw>
          </a:effectLst>
        </p:spPr>
      </p:pic>
      <p:pic>
        <p:nvPicPr>
          <p:cNvPr id="7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045" y="3049020"/>
            <a:ext cx="2069007" cy="3235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77" y="1364339"/>
            <a:ext cx="5987547" cy="4632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PROCESNÍ A ZPRAC. TECHNIKY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65888" y="1192022"/>
            <a:ext cx="8607179" cy="5629618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u="sng" cap="all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KLÍČOVÉ SMĚRY </a:t>
            </a:r>
            <a:r>
              <a:rPr lang="cs-CZ" sz="2000" u="sng" dirty="0" err="1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VaV</a:t>
            </a:r>
            <a:r>
              <a:rPr lang="cs-CZ" sz="2000" u="sng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u="sng" cap="all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aktivit</a:t>
            </a:r>
            <a:r>
              <a:rPr lang="cs-CZ" sz="2000" u="sng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cs-CZ" sz="2000" u="sng" cap="all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Procesy </a:t>
            </a:r>
            <a:r>
              <a:rPr lang="cs-CZ" sz="2000" u="sng" cap="all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zařízení</a:t>
            </a:r>
            <a:endParaRPr lang="en-GB" sz="2000" u="sng" cap="all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Hydromechanické </a:t>
            </a: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procesy a zařízení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(doprava tekutin, </a:t>
            </a: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filtrace, usazování, odstřeďování,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fluidace, míchání, </a:t>
            </a: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dispergace).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Tepelné </a:t>
            </a: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procesy a zařízení </a:t>
            </a: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(sdílení tepla, odpařování, sušení).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Difúzně-separační </a:t>
            </a: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zařízení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(absorpce, adsorpce, destilace a rektifikace, krystalizace a rozpouštění, </a:t>
            </a: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extrakce, reaktory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bioreaktory).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Zařízení pro mechanickou dezintegraci materiálů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(drcení, mletí</a:t>
            </a: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Pravidla pro </a:t>
            </a: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zvětšování/zmenšování měřítka </a:t>
            </a: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procesů a zařízení.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sz="2000" u="sng" cap="all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u="sng" cap="all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KLÍČOVÉ SMĚRY </a:t>
            </a:r>
            <a:r>
              <a:rPr lang="cs-CZ" sz="2000" u="sng" cap="all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000" u="sng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s-CZ" sz="2000" u="sng" cap="all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000" u="sng" cap="all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aktivit =&gt; </a:t>
            </a:r>
            <a:r>
              <a:rPr lang="cs-CZ" sz="2000" u="sng" cap="all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en-GB" sz="2000" u="sng" cap="all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Projektová a konstrukční činnost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 oblasti chemic­kého, potravinářského a zpracovatelského průmyslu, biotechnologiích a příbuzných oborech.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Energetické </a:t>
            </a: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látkové </a:t>
            </a: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bilance</a:t>
            </a:r>
            <a:r>
              <a:rPr lang="cs-CZ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optimalizace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vý­robních linek a </a:t>
            </a: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technologií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Technologie </a:t>
            </a: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zařízení pro biorafinerie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(zpracování odpadů, biopaliva, organické látky, bioplasty).</a:t>
            </a: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Modelování </a:t>
            </a:r>
            <a:r>
              <a:rPr lang="cs-CZ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řízení </a:t>
            </a:r>
            <a:r>
              <a:rPr lang="cs-CZ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procesů, výrobních linek a zařízení.</a:t>
            </a:r>
            <a:endPara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Šipka nahoru, doprava i doleva 10"/>
          <p:cNvSpPr/>
          <p:nvPr/>
        </p:nvSpPr>
        <p:spPr>
          <a:xfrm rot="10800000">
            <a:off x="1613991" y="2234903"/>
            <a:ext cx="1745113" cy="576879"/>
          </a:xfrm>
          <a:prstGeom prst="leftRightUpArrow">
            <a:avLst/>
          </a:prstGeom>
          <a:noFill/>
          <a:ln>
            <a:solidFill>
              <a:schemeClr val="accent1">
                <a:shade val="50000"/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0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PROCESNÍ A ZPRAC. TECHNIKY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3692" y="1638308"/>
            <a:ext cx="2209375" cy="505717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69702" y="1533465"/>
            <a:ext cx="66383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1151890" algn="l"/>
                <a:tab pos="2448560" algn="l"/>
                <a:tab pos="540385" algn="l"/>
              </a:tabLst>
            </a:pP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Technologie </a:t>
            </a:r>
            <a:r>
              <a:rPr lang="cs-CZ" dirty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a zařízení pro </a:t>
            </a: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separaci CO</a:t>
            </a:r>
            <a:r>
              <a:rPr lang="cs-CZ" baseline="-25000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a přípravu plynů požadované jakosti 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(přenosové jevy, adsorpce, absorpce, membrány,  </a:t>
            </a:r>
            <a:r>
              <a:rPr lang="cs-CZ" dirty="0" err="1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decentral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. zdroje O</a:t>
            </a:r>
            <a:r>
              <a:rPr lang="cs-CZ" baseline="-25000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a H</a:t>
            </a:r>
            <a:r>
              <a:rPr lang="cs-CZ" baseline="-25000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GB" dirty="0">
              <a:solidFill>
                <a:srgbClr val="0A2833"/>
              </a:solidFill>
              <a:latin typeface="Technika Bold" panose="00000800000000000000" pitchFamily="2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1151890" algn="l"/>
                <a:tab pos="2448560" algn="l"/>
                <a:tab pos="540385" algn="l"/>
              </a:tabLst>
            </a:pP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Technologie a zařízení pro kultivaci </a:t>
            </a:r>
            <a:r>
              <a:rPr lang="cs-CZ" dirty="0" err="1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mikrořas</a:t>
            </a: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(bioreaktory, přenosové jevy, hydrodynamika, techniky odstranění </a:t>
            </a:r>
            <a:r>
              <a:rPr lang="cs-CZ" dirty="0" err="1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biofilmu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, odstranění O</a:t>
            </a:r>
            <a:r>
              <a:rPr lang="cs-CZ" baseline="-25000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) .</a:t>
            </a:r>
          </a:p>
          <a:p>
            <a:pPr marL="342900" lvl="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1151890" algn="l"/>
                <a:tab pos="2448560" algn="l"/>
                <a:tab pos="540385" algn="l"/>
              </a:tabLst>
            </a:pP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Technologie a zařízení pro zpracování vsádky  bioreaktorů 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(separace řas z vodného prostředí -&gt; sušení -&gt; dezintegrace </a:t>
            </a:r>
            <a:r>
              <a:rPr lang="cs-CZ" dirty="0" err="1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buněč.stěn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-&gt; extrakce látek) .</a:t>
            </a:r>
          </a:p>
          <a:p>
            <a:pPr marL="342900" lvl="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1151890" algn="l"/>
                <a:tab pos="2448560" algn="l"/>
                <a:tab pos="540385" algn="l"/>
              </a:tabLst>
            </a:pP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Technologie a zařízení pro CO</a:t>
            </a:r>
            <a:r>
              <a:rPr lang="cs-CZ" baseline="-25000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konverzi pomocí FT procesu na chemikálie 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(tvorba simulačních</a:t>
            </a:r>
            <a:r>
              <a:rPr lang="cs-CZ" dirty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modelů) </a:t>
            </a:r>
          </a:p>
          <a:p>
            <a:pPr marL="342900" lvl="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1151890" algn="l"/>
                <a:tab pos="2448560" algn="l"/>
                <a:tab pos="540385" algn="l"/>
              </a:tabLst>
            </a:pP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Zvětšování měřítka</a:t>
            </a:r>
            <a:r>
              <a:rPr lang="cs-CZ" dirty="0" smtClean="0"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procesů,</a:t>
            </a: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 konstrukce </a:t>
            </a:r>
            <a:r>
              <a:rPr lang="cs-CZ" dirty="0" smtClean="0"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zařízení.</a:t>
            </a:r>
          </a:p>
          <a:p>
            <a:pPr marL="342900" lvl="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1151890" algn="l"/>
                <a:tab pos="2448560" algn="l"/>
                <a:tab pos="540385" algn="l"/>
              </a:tabLst>
            </a:pP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Projektování a bilancování </a:t>
            </a:r>
            <a:r>
              <a:rPr lang="cs-CZ" cap="all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biorafinerií</a:t>
            </a:r>
            <a:r>
              <a:rPr lang="cs-CZ" dirty="0" smtClean="0">
                <a:solidFill>
                  <a:srgbClr val="C00000"/>
                </a:solidFill>
                <a:latin typeface="Technika Bold" panose="00000800000000000000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, modelování a řízení procesů, ekonomická a citlivostní analýza.</a:t>
            </a:r>
            <a:endParaRPr lang="en-GB" dirty="0">
              <a:solidFill>
                <a:srgbClr val="C00000"/>
              </a:solidFill>
              <a:latin typeface="Technika Bold" panose="00000800000000000000" pitchFamily="2" charset="-18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8155" y="1194672"/>
            <a:ext cx="8604912" cy="370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stomShape 7"/>
          <p:cNvSpPr/>
          <p:nvPr/>
        </p:nvSpPr>
        <p:spPr>
          <a:xfrm>
            <a:off x="232337" y="1171020"/>
            <a:ext cx="7843581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MOŽNOSTI UPLATNĚNÍ V CCS/U TECHNOLOGIÍCH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:</a:t>
            </a:r>
            <a:endParaRPr lang="cs-CZ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3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99298" y="278863"/>
            <a:ext cx="6773769" cy="849549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96652" y="443020"/>
            <a:ext cx="693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smtClean="0">
                <a:solidFill>
                  <a:schemeClr val="bg1"/>
                </a:solidFill>
                <a:latin typeface="+mj-lt"/>
              </a:rPr>
              <a:t>ÚSTAV PROCESNÍ A ZPRAC. TECHNIKY</a:t>
            </a:r>
            <a:endParaRPr lang="cs-CZ" sz="2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8155" y="1261713"/>
            <a:ext cx="8604912" cy="370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stomShape 7"/>
          <p:cNvSpPr/>
          <p:nvPr/>
        </p:nvSpPr>
        <p:spPr>
          <a:xfrm>
            <a:off x="232337" y="1238061"/>
            <a:ext cx="7843581" cy="43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cs-CZ" b="1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reference</a:t>
            </a:r>
            <a:r>
              <a:rPr lang="cs-CZ" sz="1800" b="1" strike="noStrike" cap="all" spc="-1" dirty="0" smtClean="0">
                <a:solidFill>
                  <a:srgbClr val="FF0000"/>
                </a:solidFill>
                <a:latin typeface="Technika"/>
                <a:ea typeface="DejaVu Sans"/>
              </a:rPr>
              <a:t> SOUVISEJÍCÍ S CCS/U TECHNOLOGIEMI: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268155" y="1656249"/>
            <a:ext cx="8875845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cs-CZ" sz="1800" b="1" strike="noStrike" cap="all" spc="-1" dirty="0">
                <a:solidFill>
                  <a:srgbClr val="7030A0"/>
                </a:solidFill>
                <a:latin typeface="Technika"/>
                <a:ea typeface="DejaVu Sans"/>
              </a:rPr>
              <a:t>CENTRUM VÝZKUMU </a:t>
            </a:r>
            <a:r>
              <a:rPr lang="cs-CZ" sz="1800" b="1" strike="noStrike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NÍZKOHUHLÍKOVÝCH </a:t>
            </a:r>
            <a:r>
              <a:rPr lang="cs-CZ" sz="1800" b="1" strike="noStrike" cap="all" spc="-1" dirty="0">
                <a:solidFill>
                  <a:srgbClr val="7030A0"/>
                </a:solidFill>
                <a:latin typeface="Technika"/>
                <a:ea typeface="DejaVu Sans"/>
              </a:rPr>
              <a:t>ENERGETICKÝCH TECHNOLOGIÍ (Bio-CCS/U) </a:t>
            </a:r>
            <a:r>
              <a:rPr lang="cs-CZ" sz="1800" b="1" strike="noStrike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, </a:t>
            </a:r>
            <a:r>
              <a:rPr lang="cs-CZ" sz="1800" strike="noStrike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Excelentní výzkum OP3V, 2018-2022</a:t>
            </a:r>
            <a:endParaRPr lang="cs-CZ" sz="1800" strike="noStrike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12" name="CustomShape 4"/>
          <p:cNvSpPr/>
          <p:nvPr/>
        </p:nvSpPr>
        <p:spPr>
          <a:xfrm>
            <a:off x="606807" y="2396495"/>
            <a:ext cx="8483173" cy="10004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cs-CZ" sz="1800" b="0" strike="noStrike" spc="-1" dirty="0" smtClean="0">
                <a:latin typeface="+mj-lt"/>
              </a:rPr>
              <a:t>hlavní </a:t>
            </a:r>
            <a:r>
              <a:rPr lang="cs-CZ" sz="1800" b="0" strike="noStrike" spc="-1" dirty="0">
                <a:latin typeface="+mj-lt"/>
              </a:rPr>
              <a:t>výzkumné oblasti: </a:t>
            </a:r>
            <a:r>
              <a:rPr lang="cs-CZ" sz="1800" b="1" strike="noStrike" spc="-1" dirty="0" err="1">
                <a:latin typeface="+mj-lt"/>
              </a:rPr>
              <a:t>oxyfuel</a:t>
            </a:r>
            <a:r>
              <a:rPr lang="cs-CZ" sz="1800" b="1" strike="noStrike" spc="-1" dirty="0">
                <a:latin typeface="+mj-lt"/>
              </a:rPr>
              <a:t> spalování/fluidní </a:t>
            </a:r>
            <a:r>
              <a:rPr lang="cs-CZ" sz="1800" b="1" strike="noStrike" spc="-1" dirty="0" smtClean="0">
                <a:latin typeface="+mj-lt"/>
              </a:rPr>
              <a:t>vrstva </a:t>
            </a:r>
            <a:r>
              <a:rPr lang="cs-CZ" sz="1800" b="1" strike="noStrike" spc="-1" dirty="0" smtClean="0">
                <a:solidFill>
                  <a:srgbClr val="C00000"/>
                </a:solidFill>
                <a:latin typeface="+mj-lt"/>
              </a:rPr>
              <a:t>(příprava O2)</a:t>
            </a:r>
            <a:r>
              <a:rPr lang="cs-CZ" sz="1800" b="0" strike="noStrike" spc="-1" dirty="0" smtClean="0">
                <a:latin typeface="+mj-lt"/>
              </a:rPr>
              <a:t>, </a:t>
            </a:r>
            <a:r>
              <a:rPr lang="cs-CZ" sz="1800" b="0" strike="noStrike" spc="-1" dirty="0">
                <a:latin typeface="+mj-lt"/>
              </a:rPr>
              <a:t>zplyňování, </a:t>
            </a:r>
            <a:r>
              <a:rPr lang="cs-CZ" sz="1800" b="1" strike="noStrike" spc="-1" dirty="0">
                <a:solidFill>
                  <a:srgbClr val="C00000"/>
                </a:solidFill>
                <a:latin typeface="+mj-lt"/>
              </a:rPr>
              <a:t>příprava </a:t>
            </a:r>
            <a:r>
              <a:rPr lang="cs-CZ" sz="1800" b="1" strike="noStrike" spc="-1" dirty="0" smtClean="0">
                <a:solidFill>
                  <a:srgbClr val="C00000"/>
                </a:solidFill>
                <a:latin typeface="+mj-lt"/>
              </a:rPr>
              <a:t>paliva (třídění, drcení)</a:t>
            </a:r>
            <a:r>
              <a:rPr lang="cs-CZ" sz="1800" b="1" strike="noStrike" spc="-1" dirty="0" smtClean="0">
                <a:latin typeface="+mj-lt"/>
              </a:rPr>
              <a:t>/sušení/</a:t>
            </a:r>
            <a:r>
              <a:rPr lang="cs-CZ" sz="1800" b="1" strike="noStrike" spc="-1" dirty="0" err="1" smtClean="0">
                <a:latin typeface="+mj-lt"/>
              </a:rPr>
              <a:t>torefakce</a:t>
            </a:r>
            <a:r>
              <a:rPr lang="cs-CZ" sz="1800" b="0" strike="noStrike" spc="-1" dirty="0">
                <a:latin typeface="+mj-lt"/>
              </a:rPr>
              <a:t>, čištění </a:t>
            </a:r>
            <a:r>
              <a:rPr lang="cs-CZ" sz="1800" b="0" strike="noStrike" spc="-1" dirty="0" smtClean="0">
                <a:latin typeface="+mj-lt"/>
              </a:rPr>
              <a:t>CO</a:t>
            </a:r>
            <a:r>
              <a:rPr lang="cs-CZ" sz="1800" b="0" strike="noStrike" spc="-1" baseline="-33000" dirty="0" smtClean="0">
                <a:latin typeface="+mj-lt"/>
              </a:rPr>
              <a:t>2</a:t>
            </a:r>
            <a:r>
              <a:rPr lang="cs-CZ" sz="1800" b="0" strike="noStrike" spc="-1" dirty="0" smtClean="0">
                <a:latin typeface="+mj-lt"/>
              </a:rPr>
              <a:t>, </a:t>
            </a:r>
            <a:r>
              <a:rPr lang="cs-CZ" sz="1800" strike="noStrike" spc="-1" dirty="0">
                <a:solidFill>
                  <a:srgbClr val="C00000"/>
                </a:solidFill>
                <a:latin typeface="+mj-lt"/>
              </a:rPr>
              <a:t>konverze </a:t>
            </a:r>
            <a:r>
              <a:rPr lang="cs-CZ" sz="1800" strike="noStrike" spc="-1" dirty="0" smtClean="0">
                <a:solidFill>
                  <a:srgbClr val="C00000"/>
                </a:solidFill>
                <a:latin typeface="+mj-lt"/>
              </a:rPr>
              <a:t>CO</a:t>
            </a:r>
            <a:r>
              <a:rPr lang="cs-CZ" sz="1800" strike="noStrike" spc="-1" baseline="-33000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cs-CZ" sz="1800" strike="noStrike" spc="-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cs-CZ" sz="1800" strike="noStrike" spc="-1" dirty="0">
                <a:solidFill>
                  <a:srgbClr val="C00000"/>
                </a:solidFill>
                <a:latin typeface="+mj-lt"/>
              </a:rPr>
              <a:t>na </a:t>
            </a:r>
            <a:r>
              <a:rPr lang="cs-CZ" sz="1800" strike="noStrike" spc="-1" dirty="0" smtClean="0">
                <a:solidFill>
                  <a:srgbClr val="C00000"/>
                </a:solidFill>
                <a:latin typeface="+mj-lt"/>
              </a:rPr>
              <a:t>biopaliva</a:t>
            </a:r>
            <a:r>
              <a:rPr lang="cs-CZ" sz="1800" b="0" strike="noStrike" spc="-1" dirty="0" smtClean="0">
                <a:latin typeface="+mj-lt"/>
              </a:rPr>
              <a:t>, </a:t>
            </a:r>
            <a:r>
              <a:rPr lang="cs-CZ" sz="1800" b="0" strike="noStrike" spc="-1" dirty="0">
                <a:latin typeface="+mj-lt"/>
              </a:rPr>
              <a:t>numerické modelování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2716" y="3815564"/>
            <a:ext cx="388122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GB" b="1" cap="all" spc="-1" dirty="0" err="1">
                <a:solidFill>
                  <a:srgbClr val="7030A0"/>
                </a:solidFill>
                <a:latin typeface="Technika"/>
                <a:ea typeface="DejaVu Sans"/>
              </a:rPr>
              <a:t>POWERing</a:t>
            </a:r>
            <a:r>
              <a:rPr lang="en-GB" b="1" cap="all" spc="-1" dirty="0">
                <a:solidFill>
                  <a:srgbClr val="7030A0"/>
                </a:solidFill>
                <a:latin typeface="Technika"/>
                <a:ea typeface="DejaVu Sans"/>
              </a:rPr>
              <a:t> regional stakeholders for realising the full potential of </a:t>
            </a:r>
            <a:r>
              <a:rPr lang="en-GB" b="1" cap="all" spc="-1" dirty="0" err="1">
                <a:solidFill>
                  <a:srgbClr val="7030A0"/>
                </a:solidFill>
                <a:latin typeface="Technika"/>
                <a:ea typeface="DejaVu Sans"/>
              </a:rPr>
              <a:t>european</a:t>
            </a:r>
            <a:r>
              <a:rPr lang="en-GB" b="1" cap="all" spc="-1" dirty="0">
                <a:solidFill>
                  <a:srgbClr val="7030A0"/>
                </a:solidFill>
                <a:latin typeface="Technika"/>
                <a:ea typeface="DejaVu Sans"/>
              </a:rPr>
              <a:t> </a:t>
            </a:r>
            <a:r>
              <a:rPr lang="en-GB" b="1" cap="all" spc="-1" dirty="0" err="1" smtClean="0">
                <a:solidFill>
                  <a:srgbClr val="7030A0"/>
                </a:solidFill>
                <a:latin typeface="Technika"/>
                <a:ea typeface="DejaVu Sans"/>
              </a:rPr>
              <a:t>BIOeconomy</a:t>
            </a: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 (</a:t>
            </a:r>
            <a:r>
              <a:rPr lang="en-GB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POWER4BIO</a:t>
            </a:r>
            <a:r>
              <a:rPr lang="cs-CZ" b="1" cap="all" spc="-1" dirty="0" smtClean="0">
                <a:solidFill>
                  <a:srgbClr val="7030A0"/>
                </a:solidFill>
                <a:latin typeface="Technika"/>
                <a:ea typeface="DejaVu Sans"/>
              </a:rPr>
              <a:t>), </a:t>
            </a:r>
            <a:r>
              <a:rPr lang="cs-CZ" cap="all" spc="-1" dirty="0">
                <a:solidFill>
                  <a:srgbClr val="7030A0"/>
                </a:solidFill>
                <a:latin typeface="Technika"/>
                <a:ea typeface="DejaVu Sans"/>
              </a:rPr>
              <a:t>H2020, </a:t>
            </a:r>
            <a:r>
              <a:rPr lang="cs-CZ" spc="-1" dirty="0" err="1" smtClean="0">
                <a:solidFill>
                  <a:srgbClr val="7030A0"/>
                </a:solidFill>
                <a:latin typeface="Technika"/>
                <a:ea typeface="DejaVu Sans"/>
              </a:rPr>
              <a:t>upcoming</a:t>
            </a:r>
            <a:endParaRPr lang="en-GB" cap="all" spc="-1" dirty="0">
              <a:solidFill>
                <a:srgbClr val="7030A0"/>
              </a:solidFill>
              <a:latin typeface="Technika"/>
              <a:ea typeface="DejaVu Sans"/>
            </a:endParaRPr>
          </a:p>
        </p:txBody>
      </p:sp>
      <p:sp>
        <p:nvSpPr>
          <p:cNvPr id="16" name="CustomShape 4"/>
          <p:cNvSpPr/>
          <p:nvPr/>
        </p:nvSpPr>
        <p:spPr>
          <a:xfrm>
            <a:off x="619995" y="5971890"/>
            <a:ext cx="8524005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pc="-1" dirty="0">
                <a:latin typeface="+mj-lt"/>
              </a:rPr>
              <a:t>členství ve </a:t>
            </a:r>
            <a:r>
              <a:rPr lang="cs-CZ" cap="all" spc="-1" dirty="0" err="1" smtClean="0">
                <a:latin typeface="+mj-lt"/>
              </a:rPr>
              <a:t>stakeholder´s</a:t>
            </a:r>
            <a:r>
              <a:rPr lang="cs-CZ" spc="-1" dirty="0" smtClean="0">
                <a:latin typeface="+mj-lt"/>
              </a:rPr>
              <a:t> </a:t>
            </a:r>
            <a:r>
              <a:rPr lang="cs-CZ" spc="-1" dirty="0">
                <a:latin typeface="+mj-lt"/>
              </a:rPr>
              <a:t>HUB, posuzování </a:t>
            </a:r>
            <a:r>
              <a:rPr lang="cs-CZ" spc="-1" dirty="0" smtClean="0">
                <a:latin typeface="+mj-lt"/>
              </a:rPr>
              <a:t>technologií </a:t>
            </a:r>
            <a:r>
              <a:rPr lang="cs-CZ" spc="-1" dirty="0">
                <a:latin typeface="+mj-lt"/>
              </a:rPr>
              <a:t>pro </a:t>
            </a:r>
            <a:r>
              <a:rPr lang="cs-CZ" spc="-1" dirty="0">
                <a:solidFill>
                  <a:srgbClr val="C00000"/>
                </a:solidFill>
                <a:latin typeface="+mj-lt"/>
              </a:rPr>
              <a:t>materiálově-energetickou recyklaci odpadů v decentralizovaném </a:t>
            </a:r>
            <a:r>
              <a:rPr lang="cs-CZ" spc="-1" dirty="0">
                <a:latin typeface="+mj-lt"/>
              </a:rPr>
              <a:t>pojetí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627" y="3413512"/>
            <a:ext cx="4245606" cy="26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CZ.potx" id="{1BD4F44E-F71F-4A14-9EF9-FF6613634235}" vid="{496B007D-76DB-4922-86C8-13F7F6C54E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PowerPoint_CS</Template>
  <TotalTime>1294</TotalTime>
  <Words>1198</Words>
  <Application>Microsoft Office PowerPoint</Application>
  <PresentationFormat>Předvádění na obrazovce (4:3)</PresentationFormat>
  <Paragraphs>142</Paragraphs>
  <Slides>15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5" baseType="lpstr">
      <vt:lpstr>Wingdings</vt:lpstr>
      <vt:lpstr>Times New Roman</vt:lpstr>
      <vt:lpstr>Technika Bold</vt:lpstr>
      <vt:lpstr>Arial</vt:lpstr>
      <vt:lpstr>DejaVu Sans</vt:lpstr>
      <vt:lpstr>Technika</vt:lpstr>
      <vt:lpstr>Technika-Bold</vt:lpstr>
      <vt:lpstr>Calibri</vt:lpstr>
      <vt:lpstr>Motiv Office</vt:lpstr>
      <vt:lpstr>Rastrový obrázek</vt:lpstr>
      <vt:lpstr>Fakulta strojní a potenciál jejího uplatnění v CCS/U technologiích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Kratky</dc:creator>
  <cp:lastModifiedBy>Lukas Kratky</cp:lastModifiedBy>
  <cp:revision>246</cp:revision>
  <dcterms:created xsi:type="dcterms:W3CDTF">2017-12-14T15:48:02Z</dcterms:created>
  <dcterms:modified xsi:type="dcterms:W3CDTF">2019-03-07T08:34:12Z</dcterms:modified>
</cp:coreProperties>
</file>