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57" r:id="rId2"/>
    <p:sldId id="295" r:id="rId3"/>
    <p:sldId id="296" r:id="rId4"/>
    <p:sldId id="297" r:id="rId5"/>
    <p:sldId id="258" r:id="rId6"/>
    <p:sldId id="298" r:id="rId7"/>
    <p:sldId id="299" r:id="rId8"/>
    <p:sldId id="300" r:id="rId9"/>
  </p:sldIdLst>
  <p:sldSz cx="9144000" cy="5143500" type="screen16x9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5A"/>
    <a:srgbClr val="7D1978"/>
    <a:srgbClr val="000000"/>
    <a:srgbClr val="0096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6" d="100"/>
          <a:sy n="116" d="100"/>
        </p:scale>
        <p:origin x="-53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zour\Downloads\env_ac_aeint_r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zour\Downloads\env_ac_aeint_r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24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[env_ac_aeint_r2.xls]List1!$A$12:$A$39</c:f>
              <c:strCache>
                <c:ptCount val="28"/>
                <c:pt idx="0">
                  <c:v>Sweden</c:v>
                </c:pt>
                <c:pt idx="1">
                  <c:v>France</c:v>
                </c:pt>
                <c:pt idx="2">
                  <c:v>Ireland</c:v>
                </c:pt>
                <c:pt idx="3">
                  <c:v>Austria</c:v>
                </c:pt>
                <c:pt idx="4">
                  <c:v>Luxembourg</c:v>
                </c:pt>
                <c:pt idx="5">
                  <c:v>United Kingdom</c:v>
                </c:pt>
                <c:pt idx="6">
                  <c:v>Italy</c:v>
                </c:pt>
                <c:pt idx="7">
                  <c:v>Belgium</c:v>
                </c:pt>
                <c:pt idx="8">
                  <c:v>Spain</c:v>
                </c:pt>
                <c:pt idx="9">
                  <c:v>Finland</c:v>
                </c:pt>
                <c:pt idx="10">
                  <c:v>Germany</c:v>
                </c:pt>
                <c:pt idx="11">
                  <c:v>Netherlands</c:v>
                </c:pt>
                <c:pt idx="12">
                  <c:v>Denmark</c:v>
                </c:pt>
                <c:pt idx="13">
                  <c:v>Malta</c:v>
                </c:pt>
                <c:pt idx="14">
                  <c:v>Portugal</c:v>
                </c:pt>
                <c:pt idx="15">
                  <c:v>Latvia</c:v>
                </c:pt>
                <c:pt idx="16">
                  <c:v>Slovenia</c:v>
                </c:pt>
                <c:pt idx="17">
                  <c:v>Croatia</c:v>
                </c:pt>
                <c:pt idx="18">
                  <c:v>Cyprus</c:v>
                </c:pt>
                <c:pt idx="19">
                  <c:v>Hungary</c:v>
                </c:pt>
                <c:pt idx="20">
                  <c:v>Greece</c:v>
                </c:pt>
                <c:pt idx="21">
                  <c:v>Slovakia</c:v>
                </c:pt>
                <c:pt idx="22">
                  <c:v>Romania</c:v>
                </c:pt>
                <c:pt idx="23">
                  <c:v>Lithuania</c:v>
                </c:pt>
                <c:pt idx="24">
                  <c:v>Czechia</c:v>
                </c:pt>
                <c:pt idx="25">
                  <c:v>Poland</c:v>
                </c:pt>
                <c:pt idx="26">
                  <c:v>Estonia</c:v>
                </c:pt>
                <c:pt idx="27">
                  <c:v>Bulgaria</c:v>
                </c:pt>
              </c:strCache>
            </c:strRef>
          </c:cat>
          <c:val>
            <c:numRef>
              <c:f>[env_ac_aeint_r2.xls]List1!$K$12:$K$39</c:f>
              <c:numCache>
                <c:formatCode>#,##0.00000</c:formatCode>
                <c:ptCount val="28"/>
                <c:pt idx="0">
                  <c:v>0.10335</c:v>
                </c:pt>
                <c:pt idx="1">
                  <c:v>0.11491</c:v>
                </c:pt>
                <c:pt idx="2">
                  <c:v>0.13624</c:v>
                </c:pt>
                <c:pt idx="3">
                  <c:v>0.14312</c:v>
                </c:pt>
                <c:pt idx="4">
                  <c:v>0.14799000000000001</c:v>
                </c:pt>
                <c:pt idx="5">
                  <c:v>0.14807000000000001</c:v>
                </c:pt>
                <c:pt idx="6">
                  <c:v>0.16689000000000001</c:v>
                </c:pt>
                <c:pt idx="7">
                  <c:v>0.18442</c:v>
                </c:pt>
                <c:pt idx="8">
                  <c:v>0.20508000000000001</c:v>
                </c:pt>
                <c:pt idx="9">
                  <c:v>0.22455</c:v>
                </c:pt>
                <c:pt idx="10">
                  <c:v>0.22483</c:v>
                </c:pt>
                <c:pt idx="11">
                  <c:v>0.22578000000000001</c:v>
                </c:pt>
                <c:pt idx="12">
                  <c:v>0.26478000000000002</c:v>
                </c:pt>
                <c:pt idx="13" formatCode="#,##0.0000">
                  <c:v>0.28520000000000001</c:v>
                </c:pt>
                <c:pt idx="14">
                  <c:v>0.28971000000000002</c:v>
                </c:pt>
                <c:pt idx="15">
                  <c:v>0.29238999999999998</c:v>
                </c:pt>
                <c:pt idx="16" formatCode="#,##0.0000">
                  <c:v>0.32269999999999999</c:v>
                </c:pt>
                <c:pt idx="17">
                  <c:v>0.33827000000000002</c:v>
                </c:pt>
                <c:pt idx="18">
                  <c:v>0.34025</c:v>
                </c:pt>
                <c:pt idx="19">
                  <c:v>0.36226000000000003</c:v>
                </c:pt>
                <c:pt idx="20" formatCode="#,##0.0000">
                  <c:v>0.37769999999999998</c:v>
                </c:pt>
                <c:pt idx="21">
                  <c:v>0.38336999999999999</c:v>
                </c:pt>
                <c:pt idx="22">
                  <c:v>0.39187</c:v>
                </c:pt>
                <c:pt idx="23">
                  <c:v>0.45694000000000001</c:v>
                </c:pt>
                <c:pt idx="24">
                  <c:v>0.48025000000000001</c:v>
                </c:pt>
                <c:pt idx="25">
                  <c:v>0.70494000000000001</c:v>
                </c:pt>
                <c:pt idx="26">
                  <c:v>0.88805999999999996</c:v>
                </c:pt>
                <c:pt idx="27">
                  <c:v>1.0020899999999999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887040"/>
        <c:axId val="64888832"/>
      </c:barChart>
      <c:catAx>
        <c:axId val="64887040"/>
        <c:scaling>
          <c:orientation val="minMax"/>
        </c:scaling>
        <c:delete val="0"/>
        <c:axPos val="b"/>
        <c:majorTickMark val="out"/>
        <c:minorTickMark val="none"/>
        <c:tickLblPos val="nextTo"/>
        <c:crossAx val="64888832"/>
        <c:crosses val="autoZero"/>
        <c:auto val="1"/>
        <c:lblAlgn val="ctr"/>
        <c:lblOffset val="100"/>
        <c:noMultiLvlLbl val="0"/>
      </c:catAx>
      <c:valAx>
        <c:axId val="64888832"/>
        <c:scaling>
          <c:orientation val="minMax"/>
          <c:max val="1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.0" sourceLinked="0"/>
        <c:majorTickMark val="out"/>
        <c:minorTickMark val="none"/>
        <c:tickLblPos val="nextTo"/>
        <c:crossAx val="648870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txPr>
        <a:bodyPr/>
        <a:lstStyle/>
        <a:p>
          <a:pPr>
            <a:defRPr sz="1400"/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6523342270146084E-2"/>
          <c:y val="0.20923811495692399"/>
          <c:w val="0.86687171027118581"/>
          <c:h val="0.60067000131298542"/>
        </c:manualLayout>
      </c:layout>
      <c:lineChart>
        <c:grouping val="standard"/>
        <c:varyColors val="0"/>
        <c:ser>
          <c:idx val="0"/>
          <c:order val="0"/>
          <c:tx>
            <c:strRef>
              <c:f>[env_ac_aeint_r2.xls]List1!$A$36</c:f>
              <c:strCache>
                <c:ptCount val="1"/>
                <c:pt idx="0">
                  <c:v>Czechia</c:v>
                </c:pt>
              </c:strCache>
            </c:strRef>
          </c:tx>
          <c:marker>
            <c:symbol val="none"/>
          </c:marker>
          <c:cat>
            <c:strRef>
              <c:f>[env_ac_aeint_r2.xls]List1!$B$10:$K$10</c:f>
              <c:strCach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strCache>
            </c:strRef>
          </c:cat>
          <c:val>
            <c:numRef>
              <c:f>[env_ac_aeint_r2.xls]List1!$B$36:$K$36</c:f>
              <c:numCache>
                <c:formatCode>#,##0.00000</c:formatCode>
                <c:ptCount val="10"/>
                <c:pt idx="0">
                  <c:v>0.68067</c:v>
                </c:pt>
                <c:pt idx="1">
                  <c:v>0.67986000000000002</c:v>
                </c:pt>
                <c:pt idx="2">
                  <c:v>0.66032000000000002</c:v>
                </c:pt>
                <c:pt idx="3">
                  <c:v>0.61280999999999997</c:v>
                </c:pt>
                <c:pt idx="4">
                  <c:v>0.59706999999999999</c:v>
                </c:pt>
                <c:pt idx="5">
                  <c:v>0.58496999999999999</c:v>
                </c:pt>
                <c:pt idx="6">
                  <c:v>0.57862999999999998</c:v>
                </c:pt>
                <c:pt idx="7">
                  <c:v>0.53249000000000002</c:v>
                </c:pt>
                <c:pt idx="8">
                  <c:v>0.52093</c:v>
                </c:pt>
                <c:pt idx="9">
                  <c:v>0.48025000000000001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895616"/>
        <c:axId val="64921984"/>
      </c:lineChart>
      <c:catAx>
        <c:axId val="64895616"/>
        <c:scaling>
          <c:orientation val="minMax"/>
        </c:scaling>
        <c:delete val="0"/>
        <c:axPos val="b"/>
        <c:majorTickMark val="out"/>
        <c:minorTickMark val="none"/>
        <c:tickLblPos val="nextTo"/>
        <c:crossAx val="64921984"/>
        <c:crosses val="autoZero"/>
        <c:auto val="1"/>
        <c:lblAlgn val="ctr"/>
        <c:lblOffset val="100"/>
        <c:noMultiLvlLbl val="0"/>
      </c:catAx>
      <c:valAx>
        <c:axId val="64921984"/>
        <c:scaling>
          <c:orientation val="minMax"/>
        </c:scaling>
        <c:delete val="0"/>
        <c:axPos val="l"/>
        <c:numFmt formatCode="#,##0.0" sourceLinked="0"/>
        <c:majorTickMark val="out"/>
        <c:minorTickMark val="none"/>
        <c:tickLblPos val="nextTo"/>
        <c:crossAx val="6489561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A7FA0-4E4C-4E7C-A136-45841E2EF9CE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Technologické centrum AV ČR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EAC0B-012C-40B2-B288-2D1DDF4FC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7844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70C91-1BD3-4C4B-9C61-8AF8D772EA1F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Technologické centrum AV ČR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6326-F691-4471-92D8-AF6AC2D140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837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99BB-B31A-41EB-9BE3-23FB5F6C69F8}" type="datetime1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7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4DDC-8979-4149-B70F-382A13571513}" type="datetime1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35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EFD2-89B4-42A2-9B61-04A1FC697652}" type="datetime1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27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EED8-95E8-4979-9D6A-17197715266F}" type="datetime1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16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FA217-0495-4BC2-AAA4-5B228E766B0B}" type="datetime1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17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E8A4-83C4-4BCB-91D0-0589AE9F10EC}" type="datetime1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6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5E68-DA86-41E2-B09E-4E5903B80B2F}" type="datetime1">
              <a:rPr lang="cs-CZ" smtClean="0"/>
              <a:t>7.3.2019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5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DF46-7BE4-44C1-A301-E7D06457E53A}" type="datetime1">
              <a:rPr lang="cs-CZ" smtClean="0"/>
              <a:t>7.3.2019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1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99D07-003C-4D96-9493-D065EA4A7C17}" type="datetime1">
              <a:rPr lang="cs-CZ" smtClean="0"/>
              <a:t>7.3.2019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01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4B4D-2B08-4747-9BF1-041D17C5BE68}" type="datetime1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69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D776-E557-48E3-A594-9B8DB1B51199}" type="datetime1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66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979712" y="206375"/>
            <a:ext cx="67070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E85B-CCEC-46E4-9899-AE5DCEA63724}" type="datetime1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CDF8-93D2-4143-AAC8-F9C3C302AAA3}" type="slidenum">
              <a:rPr lang="cs-CZ" smtClean="0"/>
              <a:t>‹#›</a:t>
            </a:fld>
            <a:endParaRPr lang="cs-CZ"/>
          </a:p>
        </p:txBody>
      </p:sp>
      <p:pic>
        <p:nvPicPr>
          <p:cNvPr id="2050" name="Picture 2" descr="C:\Users\blstakova\Documents\Grafika\Loga TC\TC_logotyp_zakladni_rgb_cz_small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65504" cy="85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55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07/relationships/hdphoto" Target="../media/hdphoto3.wdp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0096DC"/>
          </a:solidFill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CO2 – trendy, výzvy, závazky</a:t>
            </a:r>
            <a:endParaRPr lang="cs-CZ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Michal Pazour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Technologické centrum AV ČR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33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Šipka dolů 8"/>
          <p:cNvSpPr/>
          <p:nvPr/>
        </p:nvSpPr>
        <p:spPr>
          <a:xfrm flipV="1">
            <a:off x="7969589" y="1491630"/>
            <a:ext cx="360040" cy="244827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-108520" y="1059582"/>
            <a:ext cx="1944216" cy="3240360"/>
          </a:xfrm>
          <a:prstGeom prst="rect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8" y="1563638"/>
            <a:ext cx="1811288" cy="2016224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Klimatická změna</a:t>
            </a:r>
            <a:br>
              <a:rPr lang="cs-CZ" sz="2200" dirty="0" smtClean="0">
                <a:solidFill>
                  <a:schemeClr val="bg1"/>
                </a:solidFill>
              </a:rPr>
            </a:br>
            <a:r>
              <a:rPr lang="cs-CZ" sz="2200" dirty="0" smtClean="0">
                <a:solidFill>
                  <a:schemeClr val="bg1"/>
                </a:solidFill>
              </a:rPr>
              <a:t>=</a:t>
            </a:r>
            <a:br>
              <a:rPr lang="cs-CZ" sz="2200" dirty="0" smtClean="0">
                <a:solidFill>
                  <a:schemeClr val="bg1"/>
                </a:solidFill>
              </a:rPr>
            </a:br>
            <a:r>
              <a:rPr lang="cs-CZ" sz="2200" dirty="0" smtClean="0">
                <a:solidFill>
                  <a:schemeClr val="bg1"/>
                </a:solidFill>
              </a:rPr>
              <a:t>Hybná síla změny 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2</a:t>
            </a:fld>
            <a:endParaRPr lang="cs-CZ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321" y="843558"/>
            <a:ext cx="5263405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2156321" y="4343855"/>
            <a:ext cx="4608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i="1" dirty="0" smtClean="0"/>
              <a:t>Zdroj: </a:t>
            </a:r>
            <a:r>
              <a:rPr lang="cs-CZ" sz="900" i="1" dirty="0" err="1" smtClean="0"/>
              <a:t>Climate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Action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Tracker</a:t>
            </a:r>
            <a:endParaRPr lang="cs-CZ" sz="9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37541" y="2787774"/>
            <a:ext cx="12241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</a:rPr>
              <a:t>190 mld. € </a:t>
            </a:r>
            <a:endParaRPr lang="cs-CZ" sz="1400" b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37541" y="3291830"/>
            <a:ext cx="12241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</a:rPr>
              <a:t>120 mld. € </a:t>
            </a:r>
            <a:endParaRPr lang="cs-CZ" sz="1400" b="1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96336" y="401191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>
                <a:solidFill>
                  <a:srgbClr val="C00000"/>
                </a:solidFill>
              </a:rPr>
              <a:t>Annual</a:t>
            </a:r>
            <a:r>
              <a:rPr lang="cs-CZ" sz="1200" dirty="0" smtClean="0">
                <a:solidFill>
                  <a:srgbClr val="C00000"/>
                </a:solidFill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</a:rPr>
              <a:t>cost</a:t>
            </a:r>
            <a:r>
              <a:rPr lang="cs-CZ" sz="1200" dirty="0" smtClean="0">
                <a:solidFill>
                  <a:srgbClr val="C00000"/>
                </a:solidFill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</a:rPr>
              <a:t>of</a:t>
            </a:r>
            <a:r>
              <a:rPr lang="cs-CZ" sz="1200" dirty="0" smtClean="0">
                <a:solidFill>
                  <a:srgbClr val="C00000"/>
                </a:solidFill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</a:rPr>
              <a:t>climate-related</a:t>
            </a:r>
            <a:r>
              <a:rPr lang="cs-CZ" sz="1200" dirty="0" smtClean="0">
                <a:solidFill>
                  <a:srgbClr val="C00000"/>
                </a:solidFill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</a:rPr>
              <a:t>damages</a:t>
            </a:r>
            <a:endParaRPr lang="cs-CZ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08520" y="1059582"/>
            <a:ext cx="1944216" cy="3240360"/>
          </a:xfrm>
          <a:prstGeom prst="rect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8" y="1563638"/>
            <a:ext cx="1811288" cy="2016224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Silný politický mandát pro snižování CO2 v atmosféře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3</a:t>
            </a:fld>
            <a:endParaRPr lang="cs-CZ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292" y="2185388"/>
            <a:ext cx="826082" cy="5955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AutoShape 4" descr="VÃ½sledek obrÃ¡zku pro united na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AutoShape 6" descr="VÃ½sledek obrÃ¡zku pro united nati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23" name="Skupina 22"/>
          <p:cNvGrpSpPr/>
          <p:nvPr/>
        </p:nvGrpSpPr>
        <p:grpSpPr>
          <a:xfrm>
            <a:off x="2102767" y="496387"/>
            <a:ext cx="4925094" cy="779219"/>
            <a:chOff x="2102767" y="312738"/>
            <a:chExt cx="4925094" cy="779219"/>
          </a:xfrm>
        </p:grpSpPr>
        <p:pic>
          <p:nvPicPr>
            <p:cNvPr id="2056" name="Picture 8" descr="VÃ½sledek obrÃ¡zku pro united nation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2767" y="342923"/>
              <a:ext cx="877132" cy="584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ázek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3973" y="312738"/>
              <a:ext cx="3563888" cy="779219"/>
            </a:xfrm>
            <a:prstGeom prst="rect">
              <a:avLst/>
            </a:prstGeom>
          </p:spPr>
        </p:pic>
      </p:grpSp>
      <p:sp>
        <p:nvSpPr>
          <p:cNvPr id="20" name="AutoShape 10" descr="VÃ½sledek obrÃ¡zku pro vlajk Ä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24" name="Skupina 23"/>
          <p:cNvGrpSpPr/>
          <p:nvPr/>
        </p:nvGrpSpPr>
        <p:grpSpPr>
          <a:xfrm>
            <a:off x="2115529" y="3797485"/>
            <a:ext cx="6738812" cy="800361"/>
            <a:chOff x="2115529" y="3448914"/>
            <a:chExt cx="6738812" cy="800361"/>
          </a:xfrm>
        </p:grpSpPr>
        <p:sp>
          <p:nvSpPr>
            <p:cNvPr id="19" name="TextovéPole 18"/>
            <p:cNvSpPr txBox="1"/>
            <p:nvPr/>
          </p:nvSpPr>
          <p:spPr>
            <a:xfrm>
              <a:off x="3419872" y="3449056"/>
              <a:ext cx="543446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cs-CZ" sz="1200" b="1" dirty="0" smtClean="0"/>
                <a:t>2020</a:t>
              </a:r>
              <a:r>
                <a:rPr lang="cs-CZ" sz="1200" dirty="0" smtClean="0"/>
                <a:t> – pokles emisí mimo režim EU ETS o 14 % oproti roku 2005</a:t>
              </a:r>
            </a:p>
            <a:p>
              <a:pPr>
                <a:spcAft>
                  <a:spcPts val="600"/>
                </a:spcAft>
              </a:pPr>
              <a:r>
                <a:rPr lang="cs-CZ" sz="1200" b="1" dirty="0" smtClean="0"/>
                <a:t>2020 </a:t>
              </a:r>
              <a:r>
                <a:rPr lang="cs-CZ" sz="1200" dirty="0" smtClean="0"/>
                <a:t>– pokles emisí v režimu EU ETS o 21 % oproti roku 2005</a:t>
              </a:r>
            </a:p>
            <a:p>
              <a:pPr>
                <a:spcAft>
                  <a:spcPts val="600"/>
                </a:spcAft>
              </a:pPr>
              <a:r>
                <a:rPr lang="cs-CZ" sz="1200" b="1" dirty="0" smtClean="0"/>
                <a:t>2030</a:t>
              </a:r>
              <a:r>
                <a:rPr lang="cs-CZ" sz="1200" dirty="0" smtClean="0"/>
                <a:t> – pokles emisí </a:t>
              </a:r>
              <a:r>
                <a:rPr lang="cs-CZ" sz="1200" dirty="0"/>
                <a:t>v režimu EU ETS o </a:t>
              </a:r>
              <a:r>
                <a:rPr lang="cs-CZ" sz="1200" dirty="0" smtClean="0"/>
                <a:t>43 </a:t>
              </a:r>
              <a:r>
                <a:rPr lang="cs-CZ" sz="1200" dirty="0"/>
                <a:t>% oproti roku </a:t>
              </a:r>
              <a:r>
                <a:rPr lang="cs-CZ" sz="1200" dirty="0" smtClean="0"/>
                <a:t>2005</a:t>
              </a:r>
              <a:endParaRPr lang="cs-CZ" sz="1200" dirty="0"/>
            </a:p>
          </p:txBody>
        </p:sp>
        <p:pic>
          <p:nvPicPr>
            <p:cNvPr id="2060" name="Picture 12" descr="VÃ½sledek obrÃ¡zku pro vlajk Är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5529" y="3448914"/>
              <a:ext cx="851607" cy="568227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VÃ½sledek obrÃ¡zku pro paris agreemen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398741"/>
            <a:ext cx="1234936" cy="74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Ã½sledek obrÃ¡zku pro katowice climate summ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71161"/>
            <a:ext cx="1592237" cy="79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438940" y="2185388"/>
            <a:ext cx="514643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 smtClean="0"/>
              <a:t>2030 – RÁMEC EU PRO KLIMA A ENERGIE </a:t>
            </a:r>
          </a:p>
          <a:p>
            <a:pPr marL="358775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/>
              <a:t>Minimálně </a:t>
            </a:r>
            <a:r>
              <a:rPr lang="en-US" sz="1200" dirty="0"/>
              <a:t>40% </a:t>
            </a:r>
            <a:r>
              <a:rPr lang="cs-CZ" sz="1200" dirty="0"/>
              <a:t>snížení emisí skleníkových plynů (vzhledem k úrovni roku </a:t>
            </a:r>
            <a:r>
              <a:rPr lang="en-US" sz="1200" dirty="0"/>
              <a:t>1990)</a:t>
            </a:r>
          </a:p>
          <a:p>
            <a:pPr marL="358775" indent="-176213">
              <a:buFont typeface="Arial" panose="020B0604020202020204" pitchFamily="34" charset="0"/>
              <a:buChar char="•"/>
            </a:pPr>
            <a:r>
              <a:rPr lang="cs-CZ" sz="1200" dirty="0" smtClean="0"/>
              <a:t>Minimálně </a:t>
            </a:r>
            <a:r>
              <a:rPr lang="en-US" sz="1200" dirty="0" smtClean="0"/>
              <a:t>32</a:t>
            </a:r>
            <a:r>
              <a:rPr lang="en-US" sz="1200" dirty="0"/>
              <a:t>% </a:t>
            </a:r>
            <a:r>
              <a:rPr lang="cs-CZ" sz="1200" dirty="0" smtClean="0"/>
              <a:t>podíl energií z obnovitelných zdrojů</a:t>
            </a:r>
            <a:endParaRPr lang="en-US" sz="1200" dirty="0"/>
          </a:p>
          <a:p>
            <a:pPr marL="358775" indent="-176213">
              <a:buFont typeface="Arial" panose="020B0604020202020204" pitchFamily="34" charset="0"/>
              <a:buChar char="•"/>
            </a:pPr>
            <a:r>
              <a:rPr lang="cs-CZ" sz="1200" dirty="0" smtClean="0"/>
              <a:t>Minimálně </a:t>
            </a:r>
            <a:r>
              <a:rPr lang="en-US" sz="1200" dirty="0" smtClean="0"/>
              <a:t>32.5</a:t>
            </a:r>
            <a:r>
              <a:rPr lang="en-US" sz="1200" dirty="0"/>
              <a:t>% </a:t>
            </a:r>
            <a:r>
              <a:rPr lang="cs-CZ" sz="1200" dirty="0" smtClean="0"/>
              <a:t>zvýšení energetické účinnosti</a:t>
            </a:r>
            <a:endParaRPr lang="cs-CZ" sz="1200" dirty="0"/>
          </a:p>
        </p:txBody>
      </p:sp>
      <p:sp>
        <p:nvSpPr>
          <p:cNvPr id="25" name="Obdélník 24"/>
          <p:cNvSpPr/>
          <p:nvPr/>
        </p:nvSpPr>
        <p:spPr>
          <a:xfrm>
            <a:off x="3419872" y="3302863"/>
            <a:ext cx="51464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 smtClean="0"/>
              <a:t>2050 – STRATEGICKÁ VIZE – ČISTÁ PLANETA PRO VŠECHNY</a:t>
            </a:r>
          </a:p>
        </p:txBody>
      </p:sp>
    </p:spTree>
    <p:extLst>
      <p:ext uri="{BB962C8B-B14F-4D97-AF65-F5344CB8AC3E}">
        <p14:creationId xmlns:p14="http://schemas.microsoft.com/office/powerpoint/2010/main" val="18139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08520" y="1059582"/>
            <a:ext cx="1944216" cy="3240360"/>
          </a:xfrm>
          <a:prstGeom prst="rect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8" y="1563638"/>
            <a:ext cx="1811288" cy="2016224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Ekonomické faktory</a:t>
            </a:r>
            <a:br>
              <a:rPr lang="cs-CZ" sz="2200" dirty="0" smtClean="0">
                <a:solidFill>
                  <a:schemeClr val="bg1"/>
                </a:solidFill>
              </a:rPr>
            </a:br>
            <a:r>
              <a:rPr lang="cs-CZ" sz="2200" dirty="0">
                <a:solidFill>
                  <a:schemeClr val="bg1"/>
                </a:solidFill>
              </a:rPr>
              <a:t/>
            </a:r>
            <a:br>
              <a:rPr lang="cs-CZ" sz="2200" dirty="0">
                <a:solidFill>
                  <a:schemeClr val="bg1"/>
                </a:solidFill>
              </a:rPr>
            </a:br>
            <a:r>
              <a:rPr lang="cs-CZ" sz="2200" dirty="0" smtClean="0">
                <a:solidFill>
                  <a:schemeClr val="bg1"/>
                </a:solidFill>
              </a:rPr>
              <a:t>Cena EUA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4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65825"/>
            <a:ext cx="4320480" cy="196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427984" y="2343369"/>
            <a:ext cx="4608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i="1" dirty="0" smtClean="0"/>
              <a:t>Zdroj: https</a:t>
            </a:r>
            <a:r>
              <a:rPr lang="cs-CZ" sz="900" i="1" dirty="0"/>
              <a:t>://markets.businessinsider.com/commodities/co2-emissionsrechte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339752" y="1346083"/>
            <a:ext cx="1764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3/2014 – 2/2019</a:t>
            </a:r>
            <a:endParaRPr lang="cs-CZ" sz="1600" b="1" dirty="0"/>
          </a:p>
        </p:txBody>
      </p:sp>
      <p:pic>
        <p:nvPicPr>
          <p:cNvPr id="3076" name="Picture 4" descr="VÃ½sledek obrÃ¡zku pro Co2 price forecast 20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2931790"/>
            <a:ext cx="4179595" cy="200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411760" y="3795886"/>
            <a:ext cx="1764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</a:rPr>
              <a:t>Výhled 2030</a:t>
            </a:r>
            <a:endParaRPr lang="cs-CZ" sz="1600" b="1" dirty="0">
              <a:solidFill>
                <a:srgbClr val="C00000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6497880" y="3435846"/>
            <a:ext cx="0" cy="109849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3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08520" y="1059582"/>
            <a:ext cx="1944216" cy="3240360"/>
          </a:xfrm>
          <a:prstGeom prst="rect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8" y="1563638"/>
            <a:ext cx="1811288" cy="2016224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Emisní náročnost ekonomiky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5</a:t>
            </a:fld>
            <a:endParaRPr lang="cs-CZ"/>
          </a:p>
        </p:txBody>
      </p:sp>
      <p:graphicFrame>
        <p:nvGraphicFramePr>
          <p:cNvPr id="42" name="Graf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382520"/>
              </p:ext>
            </p:extLst>
          </p:nvPr>
        </p:nvGraphicFramePr>
        <p:xfrm>
          <a:off x="1979712" y="1059582"/>
          <a:ext cx="6840760" cy="3588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3" name="Graf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0508"/>
              </p:ext>
            </p:extLst>
          </p:nvPr>
        </p:nvGraphicFramePr>
        <p:xfrm>
          <a:off x="2555776" y="1085433"/>
          <a:ext cx="3816424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979712" y="782583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kg CO2/eur HDP </a:t>
            </a:r>
            <a:r>
              <a:rPr lang="cs-CZ" sz="1200" dirty="0" err="1" smtClean="0"/>
              <a:t>b.c</a:t>
            </a:r>
            <a:r>
              <a:rPr lang="cs-CZ" sz="1200" dirty="0" smtClean="0"/>
              <a:t>.</a:t>
            </a:r>
            <a:endParaRPr lang="cs-CZ" sz="1200" dirty="0"/>
          </a:p>
        </p:txBody>
      </p:sp>
      <p:sp>
        <p:nvSpPr>
          <p:cNvPr id="8" name="Obdélník 7"/>
          <p:cNvSpPr/>
          <p:nvPr/>
        </p:nvSpPr>
        <p:spPr>
          <a:xfrm>
            <a:off x="1979712" y="4578748"/>
            <a:ext cx="4608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i="1" dirty="0" smtClean="0"/>
              <a:t>Zdroj: </a:t>
            </a:r>
            <a:r>
              <a:rPr lang="cs-CZ" sz="900" i="1" dirty="0" err="1" smtClean="0"/>
              <a:t>Eurostat</a:t>
            </a:r>
            <a:endParaRPr lang="cs-CZ" sz="900" i="1" dirty="0"/>
          </a:p>
        </p:txBody>
      </p:sp>
    </p:spTree>
    <p:extLst>
      <p:ext uri="{BB962C8B-B14F-4D97-AF65-F5344CB8AC3E}">
        <p14:creationId xmlns:p14="http://schemas.microsoft.com/office/powerpoint/2010/main" val="198405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08520" y="1059582"/>
            <a:ext cx="1944216" cy="3240360"/>
          </a:xfrm>
          <a:prstGeom prst="rect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8" y="1563638"/>
            <a:ext cx="1811288" cy="2016224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CO2 v evropském výzkumu</a:t>
            </a:r>
            <a:br>
              <a:rPr lang="cs-CZ" sz="2200" dirty="0" smtClean="0">
                <a:solidFill>
                  <a:schemeClr val="bg1"/>
                </a:solidFill>
              </a:rPr>
            </a:br>
            <a:r>
              <a:rPr lang="cs-CZ" sz="2200" dirty="0">
                <a:solidFill>
                  <a:schemeClr val="bg1"/>
                </a:solidFill>
              </a:rPr>
              <a:t/>
            </a:r>
            <a:br>
              <a:rPr lang="cs-CZ" sz="2200" dirty="0">
                <a:solidFill>
                  <a:schemeClr val="bg1"/>
                </a:solidFill>
              </a:rPr>
            </a:br>
            <a:r>
              <a:rPr lang="cs-CZ" sz="2200" dirty="0" err="1" smtClean="0">
                <a:solidFill>
                  <a:schemeClr val="bg1"/>
                </a:solidFill>
              </a:rPr>
              <a:t>Paradigm</a:t>
            </a:r>
            <a:r>
              <a:rPr lang="cs-CZ" sz="2200" dirty="0" smtClean="0">
                <a:solidFill>
                  <a:schemeClr val="bg1"/>
                </a:solidFill>
              </a:rPr>
              <a:t> shift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6</a:t>
            </a:fld>
            <a:endParaRPr lang="cs-CZ" dirty="0"/>
          </a:p>
        </p:txBody>
      </p:sp>
      <p:sp>
        <p:nvSpPr>
          <p:cNvPr id="11" name="Podnadpis 8"/>
          <p:cNvSpPr txBox="1">
            <a:spLocks/>
          </p:cNvSpPr>
          <p:nvPr/>
        </p:nvSpPr>
        <p:spPr bwMode="auto">
          <a:xfrm>
            <a:off x="2051720" y="3723878"/>
            <a:ext cx="62646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kern="0" dirty="0" smtClean="0">
                <a:solidFill>
                  <a:srgbClr val="C00000"/>
                </a:solidFill>
                <a:latin typeface="+mn-lt"/>
              </a:rPr>
              <a:t>Projekt </a:t>
            </a:r>
            <a:r>
              <a:rPr lang="cs-CZ" sz="1600" b="1" kern="0" dirty="0">
                <a:solidFill>
                  <a:srgbClr val="C00000"/>
                </a:solidFill>
                <a:latin typeface="+mn-lt"/>
              </a:rPr>
              <a:t>SCOT </a:t>
            </a:r>
            <a:r>
              <a:rPr lang="cs-CZ" sz="1600" b="1" kern="0" dirty="0">
                <a:solidFill>
                  <a:srgbClr val="00415A"/>
                </a:solidFill>
                <a:latin typeface="+mn-lt"/>
              </a:rPr>
              <a:t>(Smart CO2 </a:t>
            </a:r>
            <a:r>
              <a:rPr lang="cs-CZ" sz="1600" b="1" kern="0" dirty="0" err="1" smtClean="0">
                <a:solidFill>
                  <a:srgbClr val="00415A"/>
                </a:solidFill>
                <a:latin typeface="+mn-lt"/>
              </a:rPr>
              <a:t>Transformation</a:t>
            </a:r>
            <a:r>
              <a:rPr lang="cs-CZ" sz="1600" b="1" kern="0" dirty="0" smtClean="0">
                <a:solidFill>
                  <a:srgbClr val="00415A"/>
                </a:solidFill>
                <a:latin typeface="+mn-lt"/>
              </a:rPr>
              <a:t>) 2013-2016, CSA </a:t>
            </a:r>
          </a:p>
        </p:txBody>
      </p:sp>
      <p:sp>
        <p:nvSpPr>
          <p:cNvPr id="13" name="Podnadpis 8"/>
          <p:cNvSpPr txBox="1">
            <a:spLocks/>
          </p:cNvSpPr>
          <p:nvPr/>
        </p:nvSpPr>
        <p:spPr bwMode="auto">
          <a:xfrm>
            <a:off x="3131840" y="555526"/>
            <a:ext cx="504167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cs-CZ" sz="1600" b="1" kern="0" dirty="0" smtClean="0">
                <a:solidFill>
                  <a:srgbClr val="00415A"/>
                </a:solidFill>
              </a:rPr>
              <a:t>EIT </a:t>
            </a:r>
            <a:r>
              <a:rPr lang="cs-CZ" sz="1600" b="1" kern="0" dirty="0" err="1" smtClean="0">
                <a:solidFill>
                  <a:srgbClr val="00415A"/>
                </a:solidFill>
              </a:rPr>
              <a:t>Knowledge</a:t>
            </a:r>
            <a:r>
              <a:rPr lang="cs-CZ" sz="1600" b="1" kern="0" dirty="0" smtClean="0">
                <a:solidFill>
                  <a:srgbClr val="00415A"/>
                </a:solidFill>
              </a:rPr>
              <a:t> and </a:t>
            </a:r>
            <a:r>
              <a:rPr lang="cs-CZ" sz="1600" b="1" kern="0" dirty="0" err="1" smtClean="0">
                <a:solidFill>
                  <a:srgbClr val="00415A"/>
                </a:solidFill>
              </a:rPr>
              <a:t>Innovation</a:t>
            </a:r>
            <a:r>
              <a:rPr lang="cs-CZ" sz="1600" b="1" kern="0" dirty="0" smtClean="0">
                <a:solidFill>
                  <a:srgbClr val="00415A"/>
                </a:solidFill>
              </a:rPr>
              <a:t> </a:t>
            </a:r>
            <a:r>
              <a:rPr lang="cs-CZ" sz="1600" b="1" kern="0" dirty="0" err="1" smtClean="0">
                <a:solidFill>
                  <a:srgbClr val="00415A"/>
                </a:solidFill>
              </a:rPr>
              <a:t>Communities</a:t>
            </a:r>
            <a:r>
              <a:rPr lang="cs-CZ" sz="1600" b="1" kern="0" dirty="0" smtClean="0">
                <a:solidFill>
                  <a:srgbClr val="00415A"/>
                </a:solidFill>
              </a:rPr>
              <a:t> (</a:t>
            </a:r>
            <a:r>
              <a:rPr lang="cs-CZ" sz="1600" b="1" kern="0" dirty="0" err="1" smtClean="0">
                <a:solidFill>
                  <a:srgbClr val="00415A"/>
                </a:solidFill>
              </a:rPr>
              <a:t>KICs</a:t>
            </a:r>
            <a:r>
              <a:rPr lang="cs-CZ" sz="1600" b="1" kern="0" dirty="0" smtClean="0">
                <a:solidFill>
                  <a:srgbClr val="00415A"/>
                </a:solidFill>
              </a:rPr>
              <a:t>)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kern="0" dirty="0">
                <a:solidFill>
                  <a:srgbClr val="00415A"/>
                </a:solidFill>
              </a:rPr>
              <a:t> </a:t>
            </a:r>
            <a:r>
              <a:rPr lang="cs-CZ" sz="1600" b="1" kern="0" dirty="0" smtClean="0">
                <a:solidFill>
                  <a:srgbClr val="00415A"/>
                </a:solidFill>
              </a:rPr>
              <a:t>    </a:t>
            </a:r>
            <a:r>
              <a:rPr lang="cs-CZ" sz="1400" kern="0" dirty="0" smtClean="0">
                <a:solidFill>
                  <a:srgbClr val="00415A"/>
                </a:solidFill>
              </a:rPr>
              <a:t>první 3 založené v roce 2010 (v současnosti 8)</a:t>
            </a:r>
            <a:endParaRPr lang="cs-CZ" sz="1400" b="1" kern="0" dirty="0" smtClean="0">
              <a:solidFill>
                <a:srgbClr val="00415A"/>
              </a:solidFill>
            </a:endParaRPr>
          </a:p>
        </p:txBody>
      </p:sp>
      <p:sp>
        <p:nvSpPr>
          <p:cNvPr id="14" name="Podnadpis 8"/>
          <p:cNvSpPr txBox="1">
            <a:spLocks/>
          </p:cNvSpPr>
          <p:nvPr/>
        </p:nvSpPr>
        <p:spPr bwMode="auto">
          <a:xfrm>
            <a:off x="2073214" y="2571750"/>
            <a:ext cx="62646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kern="0" dirty="0" smtClean="0">
                <a:solidFill>
                  <a:srgbClr val="00415A"/>
                </a:solidFill>
                <a:latin typeface="+mn-lt"/>
              </a:rPr>
              <a:t>+ Jednotlivá výzkumně-inovační témata ve výzvách H2020  </a:t>
            </a:r>
          </a:p>
        </p:txBody>
      </p:sp>
      <p:sp>
        <p:nvSpPr>
          <p:cNvPr id="8" name="Podnadpis 8"/>
          <p:cNvSpPr txBox="1">
            <a:spLocks/>
          </p:cNvSpPr>
          <p:nvPr/>
        </p:nvSpPr>
        <p:spPr bwMode="auto">
          <a:xfrm>
            <a:off x="7578515" y="2822075"/>
            <a:ext cx="1584176" cy="101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kern="0" dirty="0" smtClean="0">
                <a:solidFill>
                  <a:srgbClr val="960F7D"/>
                </a:solidFill>
                <a:latin typeface="+mn-lt"/>
              </a:rPr>
              <a:t>CO</a:t>
            </a:r>
            <a:r>
              <a:rPr lang="cs-CZ" sz="1600" b="1" kern="0" baseline="-25000" dirty="0" smtClean="0">
                <a:solidFill>
                  <a:srgbClr val="960F7D"/>
                </a:solidFill>
                <a:latin typeface="+mn-lt"/>
              </a:rPr>
              <a:t>2</a:t>
            </a:r>
            <a:r>
              <a:rPr lang="cs-CZ" sz="1600" b="1" kern="0" dirty="0" smtClean="0">
                <a:solidFill>
                  <a:srgbClr val="960F7D"/>
                </a:solidFill>
                <a:latin typeface="+mn-lt"/>
              </a:rPr>
              <a:t> nabývá významu suroviny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cs-CZ" sz="1600" b="1" kern="0" dirty="0" smtClean="0">
              <a:solidFill>
                <a:srgbClr val="960F7D"/>
              </a:solidFill>
              <a:latin typeface="+mn-lt"/>
            </a:endParaRPr>
          </a:p>
        </p:txBody>
      </p:sp>
      <p:sp>
        <p:nvSpPr>
          <p:cNvPr id="9" name="Zahnutá šipka doleva 8"/>
          <p:cNvSpPr/>
          <p:nvPr/>
        </p:nvSpPr>
        <p:spPr>
          <a:xfrm>
            <a:off x="7383991" y="2853932"/>
            <a:ext cx="389047" cy="869945"/>
          </a:xfrm>
          <a:prstGeom prst="curvedLeftArrow">
            <a:avLst/>
          </a:prstGeom>
          <a:solidFill>
            <a:srgbClr val="960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2073214" y="3291830"/>
            <a:ext cx="5667138" cy="0"/>
          </a:xfrm>
          <a:prstGeom prst="line">
            <a:avLst/>
          </a:prstGeom>
          <a:ln w="28575">
            <a:solidFill>
              <a:srgbClr val="7D197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381429" y="1275606"/>
            <a:ext cx="1584176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</a:rPr>
              <a:t>Příspěvek EU cca 25 %</a:t>
            </a:r>
            <a:endParaRPr lang="cs-CZ" sz="16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VÃ½sledek obrÃ¡zku pro eit k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32597"/>
            <a:ext cx="864096" cy="86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2017674" y="1394650"/>
            <a:ext cx="5670376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kern="0" dirty="0">
                <a:solidFill>
                  <a:srgbClr val="00415A"/>
                </a:solidFill>
              </a:rPr>
              <a:t>Digital – </a:t>
            </a:r>
            <a:r>
              <a:rPr lang="cs-CZ" sz="1600" kern="0" dirty="0">
                <a:solidFill>
                  <a:srgbClr val="00415A"/>
                </a:solidFill>
              </a:rPr>
              <a:t>informační a komunikační technologie (ICT)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kern="0" dirty="0" err="1" smtClean="0">
                <a:solidFill>
                  <a:srgbClr val="C00000"/>
                </a:solidFill>
              </a:rPr>
              <a:t>Climate</a:t>
            </a:r>
            <a:r>
              <a:rPr lang="cs-CZ" sz="1600" b="1" kern="0" dirty="0" smtClean="0">
                <a:solidFill>
                  <a:srgbClr val="00415A"/>
                </a:solidFill>
              </a:rPr>
              <a:t> </a:t>
            </a:r>
            <a:r>
              <a:rPr lang="cs-CZ" sz="1600" b="1" kern="0" dirty="0">
                <a:solidFill>
                  <a:srgbClr val="00415A"/>
                </a:solidFill>
              </a:rPr>
              <a:t>– </a:t>
            </a:r>
            <a:r>
              <a:rPr lang="cs-CZ" sz="1600" kern="0" dirty="0">
                <a:solidFill>
                  <a:srgbClr val="00415A"/>
                </a:solidFill>
              </a:rPr>
              <a:t>klimatická změna – zmírňování a adaptace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kern="0" dirty="0" err="1" smtClean="0">
                <a:solidFill>
                  <a:srgbClr val="C00000"/>
                </a:solidFill>
              </a:rPr>
              <a:t>InnoEnergy</a:t>
            </a:r>
            <a:r>
              <a:rPr lang="cs-CZ" sz="1600" kern="0" dirty="0" smtClean="0">
                <a:solidFill>
                  <a:srgbClr val="00415A"/>
                </a:solidFill>
              </a:rPr>
              <a:t> </a:t>
            </a:r>
            <a:r>
              <a:rPr lang="cs-CZ" sz="1600" b="1" kern="0" dirty="0">
                <a:solidFill>
                  <a:srgbClr val="00415A"/>
                </a:solidFill>
              </a:rPr>
              <a:t>–</a:t>
            </a:r>
            <a:r>
              <a:rPr lang="cs-CZ" sz="1600" kern="0" dirty="0">
                <a:solidFill>
                  <a:srgbClr val="00415A"/>
                </a:solidFill>
              </a:rPr>
              <a:t>  udržitelná energie</a:t>
            </a:r>
          </a:p>
        </p:txBody>
      </p:sp>
    </p:spTree>
    <p:extLst>
      <p:ext uri="{BB962C8B-B14F-4D97-AF65-F5344CB8AC3E}">
        <p14:creationId xmlns:p14="http://schemas.microsoft.com/office/powerpoint/2010/main" val="30856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08520" y="1059582"/>
            <a:ext cx="1944216" cy="3240360"/>
          </a:xfrm>
          <a:prstGeom prst="rect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8" y="1563638"/>
            <a:ext cx="1811288" cy="2016224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CO2 v evropském výzkumu</a:t>
            </a:r>
            <a:br>
              <a:rPr lang="cs-CZ" sz="2200" dirty="0" smtClean="0">
                <a:solidFill>
                  <a:schemeClr val="bg1"/>
                </a:solidFill>
              </a:rPr>
            </a:br>
            <a:r>
              <a:rPr lang="cs-CZ" sz="2200" dirty="0">
                <a:solidFill>
                  <a:schemeClr val="bg1"/>
                </a:solidFill>
              </a:rPr>
              <a:t/>
            </a:r>
            <a:br>
              <a:rPr lang="cs-CZ" sz="2200" dirty="0">
                <a:solidFill>
                  <a:schemeClr val="bg1"/>
                </a:solidFill>
              </a:rPr>
            </a:br>
            <a:r>
              <a:rPr lang="cs-CZ" sz="2200" dirty="0" smtClean="0">
                <a:solidFill>
                  <a:schemeClr val="bg1"/>
                </a:solidFill>
              </a:rPr>
              <a:t>Příležitosti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7</a:t>
            </a:fld>
            <a:endParaRPr lang="cs-CZ"/>
          </a:p>
        </p:txBody>
      </p:sp>
      <p:sp>
        <p:nvSpPr>
          <p:cNvPr id="8" name="Podnadpis 8"/>
          <p:cNvSpPr txBox="1">
            <a:spLocks/>
          </p:cNvSpPr>
          <p:nvPr/>
        </p:nvSpPr>
        <p:spPr bwMode="auto">
          <a:xfrm>
            <a:off x="2151210" y="1591386"/>
            <a:ext cx="5085086" cy="31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kern="0" dirty="0" smtClean="0">
                <a:solidFill>
                  <a:srgbClr val="00415A"/>
                </a:solidFill>
                <a:latin typeface="+mn-lt"/>
              </a:rPr>
              <a:t> 2016 – </a:t>
            </a:r>
            <a:r>
              <a:rPr lang="cs-CZ" sz="1600" kern="0" dirty="0" smtClean="0">
                <a:solidFill>
                  <a:srgbClr val="00415A"/>
                </a:solidFill>
                <a:latin typeface="+mn-lt"/>
              </a:rPr>
              <a:t>příprava FET </a:t>
            </a:r>
            <a:r>
              <a:rPr lang="cs-CZ" sz="1600" kern="0" dirty="0" err="1" smtClean="0">
                <a:solidFill>
                  <a:srgbClr val="00415A"/>
                </a:solidFill>
                <a:latin typeface="+mn-lt"/>
              </a:rPr>
              <a:t>Flagships</a:t>
            </a:r>
            <a:r>
              <a:rPr lang="cs-CZ" sz="1600" kern="0" dirty="0" smtClean="0">
                <a:solidFill>
                  <a:srgbClr val="00415A"/>
                </a:solidFill>
                <a:latin typeface="+mn-lt"/>
              </a:rPr>
              <a:t> pro </a:t>
            </a:r>
            <a:r>
              <a:rPr lang="cs-CZ" sz="1600" b="1" kern="0" dirty="0" err="1" smtClean="0">
                <a:solidFill>
                  <a:srgbClr val="00415A"/>
                </a:solidFill>
                <a:latin typeface="+mn-lt"/>
              </a:rPr>
              <a:t>Horizon</a:t>
            </a:r>
            <a:r>
              <a:rPr lang="cs-CZ" sz="1600" b="1" kern="0" dirty="0" smtClean="0">
                <a:solidFill>
                  <a:srgbClr val="00415A"/>
                </a:solidFill>
                <a:latin typeface="+mn-lt"/>
              </a:rPr>
              <a:t> </a:t>
            </a:r>
            <a:r>
              <a:rPr lang="cs-CZ" sz="1600" b="1" kern="0" dirty="0" err="1" smtClean="0">
                <a:solidFill>
                  <a:srgbClr val="00415A"/>
                </a:solidFill>
                <a:latin typeface="+mn-lt"/>
              </a:rPr>
              <a:t>Europe</a:t>
            </a:r>
            <a:endParaRPr lang="cs-CZ" sz="1600" b="1" kern="0" dirty="0" smtClean="0">
              <a:solidFill>
                <a:srgbClr val="00415A"/>
              </a:solidFill>
              <a:latin typeface="+mn-lt"/>
            </a:endParaRPr>
          </a:p>
        </p:txBody>
      </p:sp>
      <p:sp>
        <p:nvSpPr>
          <p:cNvPr id="9" name="Podnadpis 8"/>
          <p:cNvSpPr txBox="1">
            <a:spLocks/>
          </p:cNvSpPr>
          <p:nvPr/>
        </p:nvSpPr>
        <p:spPr bwMode="auto">
          <a:xfrm>
            <a:off x="3491880" y="411510"/>
            <a:ext cx="491997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kern="0" dirty="0" smtClean="0">
                <a:solidFill>
                  <a:srgbClr val="00415A"/>
                </a:solidFill>
              </a:rPr>
              <a:t>Vznikající velké iniciativy – FET </a:t>
            </a:r>
            <a:r>
              <a:rPr lang="cs-CZ" sz="1600" b="1" kern="0" dirty="0" err="1" smtClean="0">
                <a:solidFill>
                  <a:srgbClr val="00415A"/>
                </a:solidFill>
              </a:rPr>
              <a:t>Flagships</a:t>
            </a:r>
            <a:r>
              <a:rPr lang="cs-CZ" sz="1600" b="1" kern="0" dirty="0" smtClean="0">
                <a:solidFill>
                  <a:srgbClr val="00415A"/>
                </a:solidFill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400" kern="0" dirty="0" smtClean="0">
                <a:solidFill>
                  <a:srgbClr val="00415A"/>
                </a:solidFill>
              </a:rPr>
              <a:t>2014 </a:t>
            </a:r>
            <a:r>
              <a:rPr lang="cs-CZ" sz="1400" kern="0" dirty="0">
                <a:solidFill>
                  <a:srgbClr val="00415A"/>
                </a:solidFill>
              </a:rPr>
              <a:t>–</a:t>
            </a:r>
            <a:r>
              <a:rPr lang="cs-CZ" sz="1400" kern="0" dirty="0" smtClean="0">
                <a:solidFill>
                  <a:srgbClr val="00415A"/>
                </a:solidFill>
              </a:rPr>
              <a:t> </a:t>
            </a:r>
            <a:r>
              <a:rPr lang="cs-CZ" sz="1400" kern="0" dirty="0" err="1" smtClean="0">
                <a:solidFill>
                  <a:srgbClr val="00415A"/>
                </a:solidFill>
              </a:rPr>
              <a:t>Graphene</a:t>
            </a:r>
            <a:r>
              <a:rPr lang="cs-CZ" sz="1400" kern="0" dirty="0" smtClean="0">
                <a:solidFill>
                  <a:srgbClr val="00415A"/>
                </a:solidFill>
              </a:rPr>
              <a:t>, HBP  |   2018 – </a:t>
            </a:r>
            <a:r>
              <a:rPr lang="cs-CZ" sz="1400" kern="0" dirty="0" err="1" smtClean="0">
                <a:solidFill>
                  <a:srgbClr val="00415A"/>
                </a:solidFill>
              </a:rPr>
              <a:t>Quantum</a:t>
            </a:r>
            <a:r>
              <a:rPr lang="cs-CZ" sz="1400" kern="0" dirty="0" smtClean="0">
                <a:solidFill>
                  <a:srgbClr val="00415A"/>
                </a:solidFill>
              </a:rPr>
              <a:t> </a:t>
            </a:r>
            <a:r>
              <a:rPr lang="cs-CZ" sz="1400" kern="0" dirty="0" err="1" smtClean="0">
                <a:solidFill>
                  <a:srgbClr val="00415A"/>
                </a:solidFill>
              </a:rPr>
              <a:t>Flagship</a:t>
            </a:r>
            <a:r>
              <a:rPr lang="cs-CZ" sz="1400" kern="0" dirty="0" smtClean="0">
                <a:solidFill>
                  <a:srgbClr val="00415A"/>
                </a:solidFill>
              </a:rPr>
              <a:t>  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2142090" y="2067694"/>
            <a:ext cx="6804142" cy="2592288"/>
            <a:chOff x="2142090" y="1707654"/>
            <a:chExt cx="6804142" cy="2592288"/>
          </a:xfrm>
        </p:grpSpPr>
        <p:sp>
          <p:nvSpPr>
            <p:cNvPr id="3" name="Obdélník 2"/>
            <p:cNvSpPr/>
            <p:nvPr/>
          </p:nvSpPr>
          <p:spPr>
            <a:xfrm>
              <a:off x="2513882" y="3638222"/>
              <a:ext cx="6318448" cy="661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spcAft>
                  <a:spcPts val="600"/>
                </a:spcAft>
                <a:defRPr/>
              </a:pPr>
              <a:r>
                <a:rPr lang="en-GB" sz="1600" b="1" kern="0" dirty="0" smtClean="0">
                  <a:solidFill>
                    <a:srgbClr val="C00000"/>
                  </a:solidFill>
                </a:rPr>
                <a:t>Energy-X</a:t>
              </a:r>
              <a:r>
                <a:rPr lang="en-GB" sz="1600" b="1" kern="0" dirty="0" smtClean="0">
                  <a:solidFill>
                    <a:srgbClr val="00415A"/>
                  </a:solidFill>
                </a:rPr>
                <a:t>  </a:t>
              </a:r>
              <a:r>
                <a:rPr lang="en-GB" sz="1600" kern="0" dirty="0" smtClean="0">
                  <a:solidFill>
                    <a:srgbClr val="00415A"/>
                  </a:solidFill>
                </a:rPr>
                <a:t>Transformative chemistry for sustainable energy future</a:t>
              </a:r>
            </a:p>
            <a:p>
              <a:pPr>
                <a:spcBef>
                  <a:spcPts val="0"/>
                </a:spcBef>
                <a:spcAft>
                  <a:spcPts val="600"/>
                </a:spcAft>
                <a:defRPr/>
              </a:pPr>
              <a:r>
                <a:rPr lang="en-GB" sz="1600" b="1" kern="0" dirty="0" smtClean="0">
                  <a:solidFill>
                    <a:srgbClr val="C00000"/>
                  </a:solidFill>
                </a:rPr>
                <a:t>SUNRISE</a:t>
              </a:r>
              <a:r>
                <a:rPr lang="en-GB" sz="1600" b="1" kern="0" dirty="0" smtClean="0">
                  <a:solidFill>
                    <a:srgbClr val="00415A"/>
                  </a:solidFill>
                </a:rPr>
                <a:t>  </a:t>
              </a:r>
              <a:r>
                <a:rPr lang="en-GB" sz="1600" kern="0" dirty="0" smtClean="0">
                  <a:solidFill>
                    <a:srgbClr val="00415A"/>
                  </a:solidFill>
                </a:rPr>
                <a:t>Solar energy for circular economy</a:t>
              </a:r>
              <a:endParaRPr lang="en-GB" sz="1600" b="1" kern="0" dirty="0">
                <a:solidFill>
                  <a:srgbClr val="00415A"/>
                </a:solidFill>
              </a:endParaRPr>
            </a:p>
          </p:txBody>
        </p:sp>
        <p:sp>
          <p:nvSpPr>
            <p:cNvPr id="5" name="Šipka dolů 4"/>
            <p:cNvSpPr/>
            <p:nvPr/>
          </p:nvSpPr>
          <p:spPr>
            <a:xfrm>
              <a:off x="3131840" y="3291830"/>
              <a:ext cx="216024" cy="28803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2142090" y="2046208"/>
              <a:ext cx="4572000" cy="98488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600"/>
                </a:spcAft>
                <a:buFont typeface="Wingdings" panose="05000000000000000000" pitchFamily="2" charset="2"/>
                <a:buChar char="q"/>
                <a:defRPr/>
              </a:pPr>
              <a:r>
                <a:rPr lang="cs-CZ" sz="1600" b="1" kern="0" dirty="0">
                  <a:solidFill>
                    <a:srgbClr val="00415A"/>
                  </a:solidFill>
                </a:rPr>
                <a:t> </a:t>
              </a:r>
              <a:r>
                <a:rPr lang="cs-CZ" sz="1600" b="1" kern="0" dirty="0" err="1">
                  <a:solidFill>
                    <a:srgbClr val="00415A"/>
                  </a:solidFill>
                </a:rPr>
                <a:t>Health</a:t>
              </a:r>
              <a:r>
                <a:rPr lang="cs-CZ" sz="1600" b="1" kern="0" dirty="0">
                  <a:solidFill>
                    <a:srgbClr val="00415A"/>
                  </a:solidFill>
                </a:rPr>
                <a:t> &amp; </a:t>
              </a:r>
              <a:r>
                <a:rPr lang="cs-CZ" sz="1600" b="1" kern="0" dirty="0" err="1">
                  <a:solidFill>
                    <a:srgbClr val="00415A"/>
                  </a:solidFill>
                </a:rPr>
                <a:t>Life</a:t>
              </a:r>
              <a:r>
                <a:rPr lang="cs-CZ" sz="1600" b="1" kern="0" dirty="0">
                  <a:solidFill>
                    <a:srgbClr val="00415A"/>
                  </a:solidFill>
                </a:rPr>
                <a:t> </a:t>
              </a:r>
              <a:r>
                <a:rPr lang="cs-CZ" sz="1600" b="1" kern="0" dirty="0" err="1">
                  <a:solidFill>
                    <a:srgbClr val="00415A"/>
                  </a:solidFill>
                </a:rPr>
                <a:t>Sciences</a:t>
              </a:r>
              <a:endParaRPr lang="cs-CZ" sz="1600" b="1" kern="0" dirty="0">
                <a:solidFill>
                  <a:srgbClr val="00415A"/>
                </a:solidFill>
              </a:endParaRPr>
            </a:p>
            <a:p>
              <a:pPr marL="342900" indent="-342900">
                <a:spcBef>
                  <a:spcPts val="0"/>
                </a:spcBef>
                <a:spcAft>
                  <a:spcPts val="600"/>
                </a:spcAft>
                <a:buFont typeface="Wingdings" panose="05000000000000000000" pitchFamily="2" charset="2"/>
                <a:buChar char="q"/>
                <a:defRPr/>
              </a:pPr>
              <a:r>
                <a:rPr lang="cs-CZ" sz="1600" b="1" kern="0" dirty="0">
                  <a:solidFill>
                    <a:srgbClr val="00415A"/>
                  </a:solidFill>
                </a:rPr>
                <a:t> ICT &amp; </a:t>
              </a:r>
              <a:r>
                <a:rPr lang="cs-CZ" sz="1600" b="1" kern="0" dirty="0" err="1">
                  <a:solidFill>
                    <a:srgbClr val="00415A"/>
                  </a:solidFill>
                </a:rPr>
                <a:t>Connected</a:t>
              </a:r>
              <a:r>
                <a:rPr lang="cs-CZ" sz="1600" b="1" kern="0" dirty="0">
                  <a:solidFill>
                    <a:srgbClr val="00415A"/>
                  </a:solidFill>
                </a:rPr>
                <a:t> Society</a:t>
              </a:r>
            </a:p>
            <a:p>
              <a:pPr marL="342900" indent="-342900">
                <a:spcBef>
                  <a:spcPts val="0"/>
                </a:spcBef>
                <a:spcAft>
                  <a:spcPts val="600"/>
                </a:spcAft>
                <a:buFont typeface="Wingdings" panose="05000000000000000000" pitchFamily="2" charset="2"/>
                <a:buChar char="q"/>
                <a:defRPr/>
              </a:pPr>
              <a:r>
                <a:rPr lang="cs-CZ" sz="1600" b="1" kern="0" dirty="0">
                  <a:solidFill>
                    <a:srgbClr val="00415A"/>
                  </a:solidFill>
                </a:rPr>
                <a:t> </a:t>
              </a:r>
              <a:r>
                <a:rPr lang="cs-CZ" sz="1600" b="1" kern="0" dirty="0" err="1">
                  <a:solidFill>
                    <a:srgbClr val="C00000"/>
                  </a:solidFill>
                </a:rPr>
                <a:t>Energy</a:t>
              </a:r>
              <a:r>
                <a:rPr lang="cs-CZ" sz="1600" b="1" kern="0" dirty="0">
                  <a:solidFill>
                    <a:srgbClr val="C00000"/>
                  </a:solidFill>
                </a:rPr>
                <a:t>, </a:t>
              </a:r>
              <a:r>
                <a:rPr lang="cs-CZ" sz="1600" b="1" kern="0" dirty="0" err="1">
                  <a:solidFill>
                    <a:srgbClr val="C00000"/>
                  </a:solidFill>
                </a:rPr>
                <a:t>Environment</a:t>
              </a:r>
              <a:r>
                <a:rPr lang="cs-CZ" sz="1600" b="1" kern="0" dirty="0">
                  <a:solidFill>
                    <a:srgbClr val="C00000"/>
                  </a:solidFill>
                </a:rPr>
                <a:t> &amp; </a:t>
              </a:r>
              <a:r>
                <a:rPr lang="cs-CZ" sz="1600" b="1" kern="0" dirty="0" err="1">
                  <a:solidFill>
                    <a:srgbClr val="C00000"/>
                  </a:solidFill>
                </a:rPr>
                <a:t>Climate</a:t>
              </a:r>
              <a:r>
                <a:rPr lang="cs-CZ" sz="1600" b="1" kern="0" dirty="0">
                  <a:solidFill>
                    <a:srgbClr val="C00000"/>
                  </a:solidFill>
                </a:rPr>
                <a:t> </a:t>
              </a:r>
              <a:r>
                <a:rPr lang="cs-CZ" sz="1600" b="1" kern="0" dirty="0" err="1">
                  <a:solidFill>
                    <a:srgbClr val="C00000"/>
                  </a:solidFill>
                </a:rPr>
                <a:t>change</a:t>
              </a:r>
              <a:r>
                <a:rPr lang="cs-CZ" sz="1600" b="1" kern="0" dirty="0">
                  <a:solidFill>
                    <a:srgbClr val="C00000"/>
                  </a:solidFill>
                </a:rPr>
                <a:t> 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2172304" y="1707654"/>
              <a:ext cx="4343911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>
                  <a:solidFill>
                    <a:srgbClr val="00415A"/>
                  </a:solidFill>
                </a:rPr>
                <a:t>BOTTOM-UP</a:t>
              </a:r>
              <a:endParaRPr lang="cs-CZ" sz="1600" b="1" dirty="0">
                <a:solidFill>
                  <a:srgbClr val="00415A"/>
                </a:solidFill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876256" y="1707654"/>
              <a:ext cx="1959264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>
                  <a:solidFill>
                    <a:srgbClr val="00415A"/>
                  </a:solidFill>
                </a:rPr>
                <a:t>TOP-DOWN</a:t>
              </a:r>
              <a:endParaRPr lang="cs-CZ" sz="1600" b="1" dirty="0">
                <a:solidFill>
                  <a:srgbClr val="00415A"/>
                </a:solidFill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6804248" y="2169318"/>
              <a:ext cx="214198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600"/>
                </a:spcAft>
                <a:buFont typeface="Wingdings" panose="05000000000000000000" pitchFamily="2" charset="2"/>
                <a:buChar char="q"/>
                <a:defRPr/>
              </a:pPr>
              <a:r>
                <a:rPr lang="cs-CZ" sz="1600" b="1" kern="0" dirty="0">
                  <a:solidFill>
                    <a:srgbClr val="00415A"/>
                  </a:solidFill>
                </a:rPr>
                <a:t> </a:t>
              </a:r>
              <a:r>
                <a:rPr lang="cs-CZ" sz="1600" b="1" kern="0" dirty="0" err="1" smtClean="0">
                  <a:solidFill>
                    <a:srgbClr val="00415A"/>
                  </a:solidFill>
                </a:rPr>
                <a:t>Battery</a:t>
              </a:r>
              <a:r>
                <a:rPr lang="cs-CZ" sz="1600" b="1" kern="0" dirty="0" smtClean="0">
                  <a:solidFill>
                    <a:srgbClr val="00415A"/>
                  </a:solidFill>
                </a:rPr>
                <a:t> 2030+</a:t>
              </a:r>
              <a:endParaRPr lang="cs-CZ" sz="1600" b="1" kern="0" dirty="0">
                <a:solidFill>
                  <a:srgbClr val="00415A"/>
                </a:solidFill>
              </a:endParaRPr>
            </a:p>
          </p:txBody>
        </p:sp>
        <p:pic>
          <p:nvPicPr>
            <p:cNvPr id="18" name="Picture 12" descr="VÃ½sledek obrÃ¡zku pro vlajk Ä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72259" y="3746665"/>
              <a:ext cx="234790" cy="15666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2" descr="VÃ½sledek obrÃ¡zku pro vlajk Ä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8861" y="4080777"/>
              <a:ext cx="234790" cy="15666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TextovéPole 18"/>
          <p:cNvSpPr txBox="1"/>
          <p:nvPr/>
        </p:nvSpPr>
        <p:spPr>
          <a:xfrm>
            <a:off x="7345689" y="1212274"/>
            <a:ext cx="1584176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</a:rPr>
              <a:t>Příspěvek EU cca 50 %</a:t>
            </a:r>
            <a:endParaRPr lang="cs-CZ" sz="16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VÃ½sledek obrÃ¡zku pro fet FLAGSHI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090" y="298888"/>
            <a:ext cx="1205774" cy="120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60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08520" y="1059582"/>
            <a:ext cx="1944216" cy="3240360"/>
          </a:xfrm>
          <a:prstGeom prst="rect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8" y="1563638"/>
            <a:ext cx="1811288" cy="2016224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Shrnutí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DF8-93D2-4143-AAC8-F9C3C302AAA3}" type="slidenum">
              <a:rPr lang="cs-CZ" smtClean="0"/>
              <a:t>8</a:t>
            </a:fld>
            <a:endParaRPr lang="cs-CZ"/>
          </a:p>
        </p:txBody>
      </p:sp>
      <p:grpSp>
        <p:nvGrpSpPr>
          <p:cNvPr id="2056" name="Skupina 2055"/>
          <p:cNvGrpSpPr/>
          <p:nvPr/>
        </p:nvGrpSpPr>
        <p:grpSpPr>
          <a:xfrm>
            <a:off x="4427984" y="555524"/>
            <a:ext cx="1800200" cy="1338809"/>
            <a:chOff x="4427984" y="555524"/>
            <a:chExt cx="1800200" cy="1338809"/>
          </a:xfrm>
        </p:grpSpPr>
        <p:pic>
          <p:nvPicPr>
            <p:cNvPr id="22" name="Picture 4" descr="VÃ½sledek obrÃ¡zku pro paris agreement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6739" y="555524"/>
              <a:ext cx="1234936" cy="7409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ovéPole 10"/>
            <p:cNvSpPr txBox="1"/>
            <p:nvPr/>
          </p:nvSpPr>
          <p:spPr>
            <a:xfrm>
              <a:off x="4499992" y="1278932"/>
              <a:ext cx="13416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>
                  <a:solidFill>
                    <a:srgbClr val="C00000"/>
                  </a:solidFill>
                </a:rPr>
                <a:t>Politický mandát</a:t>
              </a:r>
              <a:endParaRPr lang="cs-CZ" sz="1200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427984" y="1555779"/>
              <a:ext cx="18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/>
                <a:t>GOVERNMENT</a:t>
              </a:r>
              <a:endParaRPr lang="cs-CZ" sz="1600" b="1" dirty="0"/>
            </a:p>
          </p:txBody>
        </p:sp>
      </p:grpSp>
      <p:grpSp>
        <p:nvGrpSpPr>
          <p:cNvPr id="2057" name="Skupina 2056"/>
          <p:cNvGrpSpPr/>
          <p:nvPr/>
        </p:nvGrpSpPr>
        <p:grpSpPr>
          <a:xfrm>
            <a:off x="2330570" y="3147814"/>
            <a:ext cx="1656184" cy="1428033"/>
            <a:chOff x="2330570" y="3147814"/>
            <a:chExt cx="1656184" cy="1428033"/>
          </a:xfrm>
        </p:grpSpPr>
        <p:pic>
          <p:nvPicPr>
            <p:cNvPr id="2050" name="Picture 2" descr="VÃ½sledek obrÃ¡zku pro fet FLAGSHIP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3287849"/>
              <a:ext cx="1205774" cy="1205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ovéPole 22"/>
            <p:cNvSpPr txBox="1"/>
            <p:nvPr/>
          </p:nvSpPr>
          <p:spPr>
            <a:xfrm>
              <a:off x="2330570" y="4298848"/>
              <a:ext cx="1656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>
                  <a:solidFill>
                    <a:srgbClr val="C00000"/>
                  </a:solidFill>
                </a:rPr>
                <a:t>Výzkumný potenciál</a:t>
              </a:r>
              <a:endParaRPr lang="cs-CZ" sz="1200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444904" y="3147814"/>
              <a:ext cx="14275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/>
                <a:t>ACADEMIA</a:t>
              </a:r>
              <a:endParaRPr lang="cs-CZ" sz="1600" b="1" dirty="0"/>
            </a:p>
          </p:txBody>
        </p:sp>
      </p:grpSp>
      <p:grpSp>
        <p:nvGrpSpPr>
          <p:cNvPr id="2058" name="Skupina 2057"/>
          <p:cNvGrpSpPr/>
          <p:nvPr/>
        </p:nvGrpSpPr>
        <p:grpSpPr>
          <a:xfrm>
            <a:off x="6805261" y="3147814"/>
            <a:ext cx="1656184" cy="1428034"/>
            <a:chOff x="6805261" y="3147814"/>
            <a:chExt cx="1656184" cy="1428034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3579862"/>
              <a:ext cx="1370178" cy="621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ovéPole 23"/>
            <p:cNvSpPr txBox="1"/>
            <p:nvPr/>
          </p:nvSpPr>
          <p:spPr>
            <a:xfrm>
              <a:off x="6805261" y="4298849"/>
              <a:ext cx="1656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>
                  <a:solidFill>
                    <a:srgbClr val="C00000"/>
                  </a:solidFill>
                </a:rPr>
                <a:t>Ekonomický potenciál</a:t>
              </a:r>
              <a:endParaRPr lang="cs-CZ" sz="1200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919594" y="3147814"/>
              <a:ext cx="14275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/>
                <a:t>BUSINESS</a:t>
              </a:r>
              <a:endParaRPr lang="cs-CZ" sz="1600" b="1" dirty="0"/>
            </a:p>
          </p:txBody>
        </p:sp>
      </p:grpSp>
      <p:grpSp>
        <p:nvGrpSpPr>
          <p:cNvPr id="2059" name="Skupina 2058"/>
          <p:cNvGrpSpPr/>
          <p:nvPr/>
        </p:nvGrpSpPr>
        <p:grpSpPr>
          <a:xfrm>
            <a:off x="3761550" y="1894332"/>
            <a:ext cx="3043711" cy="1732348"/>
            <a:chOff x="3761550" y="1894332"/>
            <a:chExt cx="3043711" cy="1732348"/>
          </a:xfrm>
        </p:grpSpPr>
        <p:sp>
          <p:nvSpPr>
            <p:cNvPr id="13" name="Rovnoramenný trojúhelník 12"/>
            <p:cNvSpPr/>
            <p:nvPr/>
          </p:nvSpPr>
          <p:spPr>
            <a:xfrm>
              <a:off x="3761550" y="1894332"/>
              <a:ext cx="3043711" cy="1469505"/>
            </a:xfrm>
            <a:prstGeom prst="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6146" name="Picture 2" descr="VÃ½sledek obrÃ¡zku pro co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486" y="2009485"/>
              <a:ext cx="1617195" cy="16171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0" name="Přímá spojnice 29"/>
            <p:cNvCxnSpPr>
              <a:stCxn id="13" idx="2"/>
            </p:cNvCxnSpPr>
            <p:nvPr/>
          </p:nvCxnSpPr>
          <p:spPr>
            <a:xfrm flipV="1">
              <a:off x="3761550" y="3003798"/>
              <a:ext cx="954466" cy="36003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>
              <a:stCxn id="13" idx="4"/>
            </p:cNvCxnSpPr>
            <p:nvPr/>
          </p:nvCxnSpPr>
          <p:spPr>
            <a:xfrm flipH="1" flipV="1">
              <a:off x="5796136" y="3003798"/>
              <a:ext cx="1009125" cy="36003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stCxn id="13" idx="0"/>
            </p:cNvCxnSpPr>
            <p:nvPr/>
          </p:nvCxnSpPr>
          <p:spPr>
            <a:xfrm>
              <a:off x="5283406" y="1894332"/>
              <a:ext cx="0" cy="389386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974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_Technologické centrum AV ČR_širok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PP_Technologické centrum AV ČR_široká</Template>
  <TotalTime>1300</TotalTime>
  <Words>310</Words>
  <Application>Microsoft Office PowerPoint</Application>
  <PresentationFormat>Předvádění na obrazovce (16:9)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PP_Technologické centrum AV ČR_široká</vt:lpstr>
      <vt:lpstr>CO2 – trendy, výzvy, závazky</vt:lpstr>
      <vt:lpstr>Klimatická změna = Hybná síla změny </vt:lpstr>
      <vt:lpstr>Silný politický mandát pro snižování CO2 v atmosféře</vt:lpstr>
      <vt:lpstr>Ekonomické faktory  Cena EUA</vt:lpstr>
      <vt:lpstr>Emisní náročnost ekonomiky</vt:lpstr>
      <vt:lpstr>CO2 v evropském výzkumu  Paradigm shift</vt:lpstr>
      <vt:lpstr>CO2 v evropském výzkumu  Příležitosti</vt:lpstr>
      <vt:lpstr>Shrnutí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Pazour Michal TC</dc:creator>
  <cp:lastModifiedBy>leos.gal</cp:lastModifiedBy>
  <cp:revision>63</cp:revision>
  <cp:lastPrinted>2018-11-28T09:37:22Z</cp:lastPrinted>
  <dcterms:created xsi:type="dcterms:W3CDTF">2018-11-26T12:27:43Z</dcterms:created>
  <dcterms:modified xsi:type="dcterms:W3CDTF">2019-03-07T07:41:26Z</dcterms:modified>
</cp:coreProperties>
</file>