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0" r:id="rId2"/>
    <p:sldId id="358" r:id="rId3"/>
    <p:sldId id="292" r:id="rId4"/>
    <p:sldId id="280" r:id="rId5"/>
    <p:sldId id="364" r:id="rId6"/>
    <p:sldId id="301" r:id="rId7"/>
    <p:sldId id="281" r:id="rId8"/>
    <p:sldId id="324" r:id="rId9"/>
    <p:sldId id="278" r:id="rId10"/>
    <p:sldId id="279" r:id="rId11"/>
    <p:sldId id="300" r:id="rId12"/>
    <p:sldId id="365" r:id="rId13"/>
    <p:sldId id="366" r:id="rId14"/>
    <p:sldId id="371" r:id="rId15"/>
    <p:sldId id="372" r:id="rId16"/>
    <p:sldId id="360" r:id="rId17"/>
    <p:sldId id="327" r:id="rId18"/>
    <p:sldId id="369" r:id="rId19"/>
    <p:sldId id="265" r:id="rId20"/>
    <p:sldId id="361" r:id="rId21"/>
    <p:sldId id="362" r:id="rId22"/>
    <p:sldId id="32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931"/>
    <a:srgbClr val="2CC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136-1BB1-4A6C-88D1-0E18464CD69C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AD8F0-6371-43BB-8796-56C91BB12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1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Přesunout do rezervy na konec přednášky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00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Přesunout do rezervy na konec přednášky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6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Přesunout do rezervy na konec přednášky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9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Přesunout do rezervy na konec přednášky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7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Přesunout do rezervy na konec přednášky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52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2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5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52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77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8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3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3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92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53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eos.gal@seznam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emens.com/innovation/en/home/pictures-of-the-future/energy-and-efficiency/smart-grids-and-energy-storage-caterva.html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siemens.com/innovation/en/home/pictures-of-the-future/energy-and-efficiency/smart-grids-and-energy-storage-bottled-sunligh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emens.com/innovation/en/home/pictures-of-the-future/energy-and-efficiency/the-future-of-energy-wonder-fuel-hydrogen.html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slideshare.net/emexlondon/energy-storage-innovation-liion-and-beyon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chemengonline.com/co-electrolysis-makes-green-syngas-single-step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s://www.sunfire.de/files/sunfire/images/content/Produkte_Technologie/factsheets/Sunfire-SynLink_FactSheet.pdf" TargetMode="External"/><Relationship Id="rId2" Type="http://schemas.openxmlformats.org/officeDocument/2006/relationships/hyperlink" Target="https://www.cleanenergywire.org/factsheets/why-power-prices-turn-negativ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pen-grid-europe.com/cps/rde/SID-5A2B33B0-82D2398A/oge-internet/hs.xsl/NewsDetail.htm?rdeLocaleAttr=en&amp;newsId=6C8DB0B6-B4BF-48D3-94FA-202BEE27373E&amp;rdeCOQ=SID-E48F26ED-9F4358C5" TargetMode="External"/><Relationship Id="rId11" Type="http://schemas.openxmlformats.org/officeDocument/2006/relationships/hyperlink" Target="https://translate.googleusercontent.com/translate_c?depth=1&amp;hl=cs&amp;prev=search&amp;rurl=translate.google.com&amp;sl=de&amp;sp=nmt4&amp;u=http://www.dlr.de/tt&amp;xid=17259,15700019,15700186,15700190,15700248&amp;usg=ALkJrhjqQ5i2FZ1yoElL324uwwiooDHaUQ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hyperlink" Target="https://www.patria.cz/rozhovor/4053530/hlavni-ekonom-cez-pavel-rezabek-energii-bude-nekdy-drazsi-usetrit-nez-vyrobit.html" TargetMode="External"/><Relationship Id="rId9" Type="http://schemas.openxmlformats.org/officeDocument/2006/relationships/hyperlink" Target="https://translate.google.com/translate?hl=cs&amp;sl=de&amp;u=https://www.dlr.de/dlr/desktopdefault.aspx/tabid-10176/372_read-27203/&amp;prev=search" TargetMode="External"/><Relationship Id="rId14" Type="http://schemas.openxmlformats.org/officeDocument/2006/relationships/hyperlink" Target="https://www.irena.org/-/media/Files/IRENA/Agency/Publication/2018/Sep/IRENA_Hydrogen_from_renewable_power_2018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newmobility.news/2018/10/18/dutch-to-build-europes-biggest-hydrogen-electrolysis-plant/" TargetMode="External"/><Relationship Id="rId7" Type="http://schemas.openxmlformats.org/officeDocument/2006/relationships/hyperlink" Target="https://nelhydrogen.com/assets/uploads/2019/01/Nel-ASA-Company-presentation-Jan-2019.pdf" TargetMode="External"/><Relationship Id="rId2" Type="http://schemas.openxmlformats.org/officeDocument/2006/relationships/hyperlink" Target="https://newmobility.news/2018/10/19/second-100-mw-hydrogen-plant-for-hollan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v-magazine.com/2018/10/01/itm-power-plans-100-mw-power-to-gas-storage-project-in-the-uk/" TargetMode="External"/><Relationship Id="rId5" Type="http://schemas.openxmlformats.org/officeDocument/2006/relationships/hyperlink" Target="https://www.open-grid-europe.com/cps/rde/SID-5A2B33B0-82D2398A/oge-internet/hs.xsl/NewsDetail.htm?rdeLocaleAttr=en&amp;newsId=6C8DB0B6-B4BF-48D3-94FA-202BEE27373E&amp;rdeCOQ=SID-E48F26ED-9F4358C5" TargetMode="External"/><Relationship Id="rId4" Type="http://schemas.openxmlformats.org/officeDocument/2006/relationships/hyperlink" Target="https://www.pv-magazine.com/2018/10/17/100-mw-power-to-gas-project-planned-in-german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-/media/Files/IRENA/Agency/Publication/2018/Sep/IRENA_Hydrogen_from_renewable_power_2018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6014811530161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gora-energiewende.de/fileadmin2/Projekte/2017/SynKost_2050/Agora_SynKost_Study_EN_WEB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togas.info/fileadmin/content/Downloads/Brosch%C3%BCren/dena_PowertoGas_2015_engl.pdf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powertogas.info/power-to-gas/pilotprojekte-im-ueberblick/?no_cache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newmobility.news/2018/10/18/dutch-to-build-europes-biggest-hydrogen-electrolysis-plant/" TargetMode="External"/><Relationship Id="rId7" Type="http://schemas.openxmlformats.org/officeDocument/2006/relationships/hyperlink" Target="https://nelhydrogen.com/assets/uploads/2019/01/Nel-ASA-Company-presentation-Jan-2019.pdf" TargetMode="External"/><Relationship Id="rId2" Type="http://schemas.openxmlformats.org/officeDocument/2006/relationships/hyperlink" Target="https://newmobility.news/2018/10/19/second-100-mw-hydrogen-plant-for-hollan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v-magazine.com/2018/10/01/itm-power-plans-100-mw-power-to-gas-storage-project-in-the-uk/" TargetMode="External"/><Relationship Id="rId5" Type="http://schemas.openxmlformats.org/officeDocument/2006/relationships/hyperlink" Target="https://www.open-grid-europe.com/cps/rde/SID-5A2B33B0-82D2398A/oge-internet/hs.xsl/NewsDetail.htm?rdeLocaleAttr=en&amp;newsId=6C8DB0B6-B4BF-48D3-94FA-202BEE27373E&amp;rdeCOQ=SID-E48F26ED-9F4358C5" TargetMode="External"/><Relationship Id="rId4" Type="http://schemas.openxmlformats.org/officeDocument/2006/relationships/hyperlink" Target="https://www.pv-magazine.com/2018/10/17/100-mw-power-to-gas-project-planned-in-germany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www.kopernikus-projekte.de/en/home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hyperlink" Target="https://www.kopernikus-projekte.de/en/projects/power2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hyperlink" Target="https://www.youtube.com/watch?time_continue=104&amp;v=Q1hksN6dck0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eahydrogen.org/Activities/Task-38.aspx" TargetMode="Externa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eahydrogen.org/Activities/Task-40.aspx" TargetMode="Externa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eos.gal@seznam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delft.nl/en/2017/tu-delft/converting-electricity-and-storing-it-in-chemical-compounds-is-necessary-for-energy-transitio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hanol.org/wp-content/uploads/2018/04/Small-Scale-Methanol-Plants-Christian-Schweitzer_bse-Engineerin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reencarcongress.com/2017/08/20170824-basf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756" y="359337"/>
            <a:ext cx="7632700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hlink"/>
                </a:solidFill>
              </a:rPr>
              <a:t>CZECH BIOFUELS TECHNOLOGY PLATFORM</a:t>
            </a:r>
            <a:endParaRPr lang="cs-CZ" sz="2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8089" y="5587610"/>
            <a:ext cx="395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noProof="1" smtClean="0"/>
              <a:t>Leos Gal</a:t>
            </a:r>
            <a:r>
              <a:rPr lang="cs-CZ" sz="1600" dirty="0">
                <a:solidFill>
                  <a:schemeClr val="tx2"/>
                </a:solidFill>
              </a:rPr>
              <a:t/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en-US" sz="1400" dirty="0"/>
              <a:t>The </a:t>
            </a:r>
            <a:r>
              <a:rPr lang="cs-CZ" sz="1400" dirty="0" smtClean="0"/>
              <a:t>H</a:t>
            </a:r>
            <a:r>
              <a:rPr lang="en-US" sz="1400" dirty="0" err="1" smtClean="0"/>
              <a:t>ead</a:t>
            </a:r>
            <a:r>
              <a:rPr lang="en-US" sz="1400" dirty="0" smtClean="0"/>
              <a:t> </a:t>
            </a:r>
            <a:r>
              <a:rPr lang="en-US" sz="1400" dirty="0"/>
              <a:t>of Steering Committee</a:t>
            </a:r>
          </a:p>
          <a:p>
            <a:r>
              <a:rPr lang="en-US" sz="1400" dirty="0"/>
              <a:t>Czech Biofuels Technology </a:t>
            </a:r>
            <a:r>
              <a:rPr lang="en-US" sz="1400" dirty="0" smtClean="0"/>
              <a:t>Platform</a:t>
            </a:r>
            <a:endParaRPr lang="cs-CZ" sz="1400" dirty="0" smtClean="0"/>
          </a:p>
          <a:p>
            <a:r>
              <a:rPr lang="cs-CZ" sz="1400" dirty="0" smtClean="0">
                <a:hlinkClick r:id="rId2"/>
              </a:rPr>
              <a:t>leos.gal@seznam.cz</a:t>
            </a:r>
            <a:endParaRPr lang="cs-CZ" sz="1400" dirty="0"/>
          </a:p>
          <a:p>
            <a:r>
              <a:rPr lang="cs-CZ" sz="1200" dirty="0" smtClean="0"/>
              <a:t>00420-736505012</a:t>
            </a:r>
            <a:endParaRPr lang="en-US" sz="1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0"/>
            <a:ext cx="755650" cy="3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995936" y="630112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/>
              <a:t>7. 3. 2019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168089" y="1340768"/>
            <a:ext cx="886840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baseline="-25000" dirty="0" smtClean="0"/>
              <a:t> </a:t>
            </a:r>
            <a:r>
              <a:rPr lang="en-US" sz="3200" dirty="0" smtClean="0"/>
              <a:t> - </a:t>
            </a:r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ource for </a:t>
            </a: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cs-CZ" sz="4000" b="1" dirty="0" smtClean="0">
                <a:solidFill>
                  <a:srgbClr val="FF0000"/>
                </a:solidFill>
              </a:rPr>
              <a:t>h</a:t>
            </a:r>
            <a:r>
              <a:rPr lang="en-US" sz="3200" b="1" noProof="1" smtClean="0"/>
              <a:t>emical</a:t>
            </a:r>
            <a:r>
              <a:rPr lang="en-US" sz="32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/>
              <a:t>ndustry and 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ransport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</a:rPr>
              <a:t>– </a:t>
            </a:r>
            <a:r>
              <a:rPr lang="cs-CZ" sz="3200" b="1" dirty="0" err="1" smtClean="0">
                <a:solidFill>
                  <a:srgbClr val="FF0000"/>
                </a:solidFill>
              </a:rPr>
              <a:t>SChIT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47353" y="6031217"/>
            <a:ext cx="2151479" cy="4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dirty="0" smtClean="0"/>
              <a:t>Technologické centrum </a:t>
            </a:r>
          </a:p>
          <a:p>
            <a:pPr algn="ctr"/>
            <a:r>
              <a:rPr lang="cs-CZ" sz="1600" dirty="0" smtClean="0"/>
              <a:t>Akademie věd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0917" y="3429000"/>
            <a:ext cx="763284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Power</a:t>
            </a:r>
            <a:r>
              <a:rPr lang="cs-CZ" sz="3600" b="1" dirty="0" smtClean="0"/>
              <a:t> to X</a:t>
            </a:r>
            <a:r>
              <a:rPr lang="en-US" sz="3600" b="1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543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9" y="2200296"/>
            <a:ext cx="8424165" cy="444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08803" y="6658659"/>
            <a:ext cx="342676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 smtClean="0">
                <a:hlinkClick r:id="rId4"/>
              </a:rPr>
              <a:t>https://www.slideshare.net/emexlondon/energy-storage-innovation-liion-and-beyond</a:t>
            </a:r>
            <a:r>
              <a:rPr lang="cs-CZ" sz="700" dirty="0" smtClean="0"/>
              <a:t> 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3707904" y="3556120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308304" y="5733256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0" y="-32736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Electric energy effective storage  </a:t>
            </a:r>
            <a:r>
              <a:rPr lang="en-US" sz="2800" b="1" dirty="0" smtClean="0"/>
              <a:t>SIEMENS</a:t>
            </a:r>
            <a:endParaRPr lang="en-US" sz="2800" dirty="0" smtClean="0"/>
          </a:p>
          <a:p>
            <a:endParaRPr lang="en-US" sz="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2" y="613595"/>
            <a:ext cx="3821836" cy="18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83568" y="1700808"/>
            <a:ext cx="2016224" cy="716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1403648" y="2417662"/>
            <a:ext cx="936104" cy="26675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7308304" y="6021288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561806" y="810206"/>
            <a:ext cx="45737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i="1" dirty="0" smtClean="0"/>
              <a:t>         </a:t>
            </a:r>
            <a:r>
              <a:rPr lang="en-US" sz="1600" i="1" dirty="0" smtClean="0"/>
              <a:t>UMSICHT a IWES </a:t>
            </a:r>
            <a:r>
              <a:rPr lang="en-US" sz="1600" i="1" dirty="0" err="1" smtClean="0"/>
              <a:t>Fraunhofer</a:t>
            </a:r>
            <a:r>
              <a:rPr lang="en-US" sz="1600" i="1" dirty="0" smtClean="0"/>
              <a:t> </a:t>
            </a:r>
            <a:r>
              <a:rPr lang="cs-CZ" sz="1600" i="1" dirty="0" smtClean="0"/>
              <a:t>:</a:t>
            </a:r>
            <a:endParaRPr lang="en-US" sz="1600" i="1" dirty="0" smtClean="0"/>
          </a:p>
          <a:p>
            <a:r>
              <a:rPr lang="cs-CZ" sz="1600" i="1" dirty="0" smtClean="0"/>
              <a:t>„</a:t>
            </a:r>
            <a:r>
              <a:rPr lang="en-US" sz="1600" i="1" dirty="0" smtClean="0"/>
              <a:t>Germany  2030  demand</a:t>
            </a:r>
            <a:r>
              <a:rPr lang="cs-CZ" sz="1600" i="1" dirty="0" smtClean="0"/>
              <a:t> </a:t>
            </a:r>
            <a:r>
              <a:rPr lang="en-US" sz="1600" i="1" dirty="0" smtClean="0"/>
              <a:t> 50 GW  storage capacity</a:t>
            </a:r>
            <a:r>
              <a:rPr lang="cs-CZ" sz="1600" i="1" dirty="0" smtClean="0"/>
              <a:t>“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14" name="Obdélník 13"/>
          <p:cNvSpPr/>
          <p:nvPr/>
        </p:nvSpPr>
        <p:spPr>
          <a:xfrm>
            <a:off x="7640" y="6657945"/>
            <a:ext cx="60147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hlinkClick r:id="rId6"/>
              </a:rPr>
              <a:t>https://</a:t>
            </a:r>
            <a:r>
              <a:rPr lang="cs-CZ" sz="700" dirty="0" smtClean="0">
                <a:hlinkClick r:id="rId6"/>
              </a:rPr>
              <a:t>www.siemens.com/innovation/en/home/pictures-of-the-future/energy-and-efficiency/the-future-of-energy-wonder-fuel-hydrogen.html</a:t>
            </a:r>
            <a:r>
              <a:rPr lang="cs-CZ" sz="700" dirty="0" smtClean="0"/>
              <a:t>  </a:t>
            </a:r>
            <a:endParaRPr lang="cs-CZ" sz="700" dirty="0"/>
          </a:p>
        </p:txBody>
      </p:sp>
      <p:sp>
        <p:nvSpPr>
          <p:cNvPr id="3" name="Obdélník 2"/>
          <p:cNvSpPr/>
          <p:nvPr/>
        </p:nvSpPr>
        <p:spPr>
          <a:xfrm>
            <a:off x="2230368" y="5425479"/>
            <a:ext cx="93884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sz="1400" dirty="0" err="1">
                <a:hlinkClick r:id="rId7" tooltip="Bottled Sunlight"/>
              </a:rPr>
              <a:t>Siestorage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2699792" y="5713511"/>
            <a:ext cx="74437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sz="1400" dirty="0" err="1">
                <a:hlinkClick r:id="rId8" tooltip="Swarm Solution for Energy Users"/>
              </a:rPr>
              <a:t>Caterva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360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310426" cy="524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8502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Electric energy effective storage  </a:t>
            </a:r>
            <a:r>
              <a:rPr lang="cs-CZ" sz="2800" b="1" dirty="0" smtClean="0"/>
              <a:t>VATTENFALL</a:t>
            </a:r>
            <a:endParaRPr lang="en-US" sz="2800" dirty="0" smtClean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04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2252" y="764704"/>
            <a:ext cx="836363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Záporné ceny elektřiny  - Německo</a:t>
            </a:r>
            <a:r>
              <a:rPr kumimoji="0" lang="en-US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2017: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cs typeface="Arial" pitchFamily="34" charset="0"/>
              </a:rPr>
              <a:t>- </a:t>
            </a:r>
            <a:r>
              <a:rPr lang="en-US" sz="1600" dirty="0" smtClean="0"/>
              <a:t> </a:t>
            </a:r>
            <a:r>
              <a:rPr lang="cs-CZ" sz="1600" dirty="0" smtClean="0"/>
              <a:t>Celkem </a:t>
            </a:r>
            <a:r>
              <a:rPr lang="en-US" sz="1600" b="1" dirty="0" smtClean="0">
                <a:solidFill>
                  <a:srgbClr val="FF0000"/>
                </a:solidFill>
              </a:rPr>
              <a:t>146 </a:t>
            </a:r>
            <a:r>
              <a:rPr lang="cs-CZ" sz="1600" b="1" dirty="0" smtClean="0">
                <a:solidFill>
                  <a:srgbClr val="FF0000"/>
                </a:solidFill>
              </a:rPr>
              <a:t>hodin    </a:t>
            </a:r>
            <a:r>
              <a:rPr lang="cs-CZ" sz="1600" dirty="0" smtClean="0"/>
              <a:t>………………………………..1,6% z celkového času</a:t>
            </a:r>
            <a:r>
              <a:rPr lang="en-US" sz="1600" dirty="0" smtClean="0"/>
              <a:t> </a:t>
            </a:r>
            <a:endParaRPr lang="cs-CZ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-   Průměrná záporná cena …………………………</a:t>
            </a:r>
            <a:r>
              <a:rPr lang="en-US" sz="1600" dirty="0" smtClean="0"/>
              <a:t> m</a:t>
            </a:r>
            <a:r>
              <a:rPr lang="cs-CZ" sz="1600" dirty="0" smtClean="0"/>
              <a:t>í</a:t>
            </a:r>
            <a:r>
              <a:rPr lang="en-US" sz="1600" dirty="0" smtClean="0"/>
              <a:t>nus </a:t>
            </a:r>
            <a:r>
              <a:rPr lang="en-US" sz="1600" dirty="0"/>
              <a:t>27 </a:t>
            </a:r>
            <a:r>
              <a:rPr lang="cs-CZ" sz="1600" dirty="0" smtClean="0"/>
              <a:t>€/</a:t>
            </a:r>
            <a:r>
              <a:rPr lang="en-US" sz="1600" dirty="0" smtClean="0"/>
              <a:t>MWh</a:t>
            </a:r>
            <a:endParaRPr lang="cs-CZ" sz="1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-   Roční produkce v </a:t>
            </a:r>
            <a:r>
              <a:rPr lang="cs-CZ" sz="1600" dirty="0"/>
              <a:t>záporných </a:t>
            </a:r>
            <a:r>
              <a:rPr lang="cs-CZ" sz="1600" dirty="0" smtClean="0"/>
              <a:t>cenách ………</a:t>
            </a:r>
            <a:r>
              <a:rPr lang="en-US" sz="1600" dirty="0" smtClean="0"/>
              <a:t> </a:t>
            </a:r>
            <a:r>
              <a:rPr lang="en-US" sz="1600" b="1" noProof="1" smtClean="0"/>
              <a:t>m</a:t>
            </a:r>
            <a:r>
              <a:rPr lang="cs-CZ" sz="1600" b="1" noProof="1" smtClean="0"/>
              <a:t>í</a:t>
            </a:r>
            <a:r>
              <a:rPr lang="en-US" sz="1600" b="1" noProof="1" smtClean="0"/>
              <a:t>nus  </a:t>
            </a:r>
            <a:r>
              <a:rPr lang="cs-CZ" sz="1600" b="1" noProof="1" smtClean="0"/>
              <a:t>40 Mio  €</a:t>
            </a:r>
            <a:endParaRPr lang="cs-CZ" sz="1600" b="1" noProof="1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18" y="802429"/>
            <a:ext cx="1223830" cy="11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989" y="-18256"/>
            <a:ext cx="9140011" cy="706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/>
              <a:t> RES VOLATILITY and HYDROGEN PRODUCTION</a:t>
            </a:r>
            <a:endParaRPr lang="en-US" sz="3300" b="1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253" y="2082615"/>
            <a:ext cx="836362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noProof="1" smtClean="0">
                <a:solidFill>
                  <a:srgbClr val="FF0000"/>
                </a:solidFill>
              </a:rPr>
              <a:t>1.)  ČEZ strategie – předpoklad 2030:   1 000 hodin levné energie/rok</a:t>
            </a:r>
          </a:p>
          <a:p>
            <a:r>
              <a:rPr lang="cs-CZ" sz="2000" noProof="1" smtClean="0">
                <a:solidFill>
                  <a:srgbClr val="FF0000"/>
                </a:solidFill>
              </a:rPr>
              <a:t>2.)  Fotovoltaika je již dnes nejlevnějším zdrojem energie      </a:t>
            </a:r>
            <a:r>
              <a:rPr lang="cs-CZ" sz="1200" noProof="1" smtClean="0">
                <a:hlinkClick r:id="rId4"/>
              </a:rPr>
              <a:t>Řeřábek</a:t>
            </a:r>
            <a:r>
              <a:rPr lang="cs-CZ" sz="1200" noProof="1" smtClean="0"/>
              <a:t> (únor 2019)</a:t>
            </a:r>
            <a:endParaRPr lang="cs-CZ" sz="2000" noProof="1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365104"/>
            <a:ext cx="240982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50816"/>
            <a:ext cx="2362200" cy="178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87" y="4333016"/>
            <a:ext cx="213009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52" y="6504805"/>
            <a:ext cx="4238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2388" y="6504805"/>
            <a:ext cx="2175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>
                <a:hlinkClick r:id="rId11"/>
              </a:rPr>
              <a:t>Institutu DLR pro technickou termodynamiku</a:t>
            </a:r>
            <a:r>
              <a:rPr lang="cs-CZ" sz="800" dirty="0"/>
              <a:t> </a:t>
            </a:r>
            <a:r>
              <a:rPr lang="cs-CZ" sz="800" dirty="0" smtClean="0"/>
              <a:t>mini-vodíková </a:t>
            </a:r>
            <a:r>
              <a:rPr lang="cs-CZ" sz="800" dirty="0"/>
              <a:t>elektrárna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552" y="3105627"/>
            <a:ext cx="2409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Alkalická elektrolýza </a:t>
            </a:r>
            <a:r>
              <a:rPr lang="cs-CZ" sz="1400" dirty="0"/>
              <a:t>s tekutým bazickým </a:t>
            </a:r>
            <a:r>
              <a:rPr lang="cs-CZ" sz="1400" dirty="0" smtClean="0"/>
              <a:t>elektrolytem</a:t>
            </a:r>
          </a:p>
          <a:p>
            <a:pPr algn="ctr"/>
            <a:r>
              <a:rPr lang="cs-CZ" sz="1400" dirty="0" smtClean="0"/>
              <a:t> </a:t>
            </a:r>
            <a:r>
              <a:rPr lang="cs-CZ" sz="1200" dirty="0"/>
              <a:t>(Audi e-</a:t>
            </a:r>
            <a:r>
              <a:rPr lang="cs-CZ" sz="1200" dirty="0" err="1"/>
              <a:t>gas</a:t>
            </a:r>
            <a:r>
              <a:rPr lang="cs-CZ" sz="1200" dirty="0"/>
              <a:t>)  </a:t>
            </a:r>
            <a:endParaRPr lang="cs-CZ" sz="1200" dirty="0" smtClean="0"/>
          </a:p>
          <a:p>
            <a:pPr algn="ctr"/>
            <a:r>
              <a:rPr lang="cs-CZ" sz="1200" dirty="0" smtClean="0"/>
              <a:t>2 </a:t>
            </a:r>
            <a:r>
              <a:rPr lang="cs-CZ" sz="1200" dirty="0"/>
              <a:t>MW – 220 V, 9 000 A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707904" y="3139024"/>
            <a:ext cx="23622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PEM</a:t>
            </a:r>
            <a:r>
              <a:rPr lang="cs-CZ" dirty="0"/>
              <a:t> </a:t>
            </a:r>
            <a:r>
              <a:rPr lang="cs-CZ" dirty="0" smtClean="0"/>
              <a:t>- polymerní </a:t>
            </a:r>
            <a:r>
              <a:rPr lang="cs-CZ" dirty="0"/>
              <a:t>membránová elektrolýza </a:t>
            </a:r>
            <a:endParaRPr lang="cs-CZ" dirty="0" smtClean="0"/>
          </a:p>
          <a:p>
            <a:pPr algn="ctr"/>
            <a:r>
              <a:rPr lang="cs-CZ" sz="1200" dirty="0" smtClean="0"/>
              <a:t>(</a:t>
            </a:r>
            <a:r>
              <a:rPr lang="cs-CZ" sz="1200" dirty="0"/>
              <a:t>Siemens SILYZER 6 MW)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773085" y="3154413"/>
            <a:ext cx="213009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fr-FR" b="1" dirty="0" smtClean="0"/>
              <a:t>SOC</a:t>
            </a:r>
            <a:r>
              <a:rPr lang="fr-FR" dirty="0" smtClean="0"/>
              <a:t> </a:t>
            </a:r>
            <a:r>
              <a:rPr lang="cs-CZ" dirty="0" smtClean="0"/>
              <a:t>- </a:t>
            </a:r>
            <a:r>
              <a:rPr lang="fr-FR" sz="1400" b="1" dirty="0" smtClean="0"/>
              <a:t>Solid </a:t>
            </a:r>
            <a:r>
              <a:rPr lang="fr-FR" sz="1400" b="1" dirty="0"/>
              <a:t>Ox</a:t>
            </a:r>
            <a:r>
              <a:rPr lang="cs-CZ" sz="1400" b="1" dirty="0"/>
              <a:t>i</a:t>
            </a:r>
            <a:r>
              <a:rPr lang="fr-FR" sz="1400" b="1" dirty="0"/>
              <a:t>de </a:t>
            </a:r>
            <a:r>
              <a:rPr lang="fr-FR" sz="1400" b="1" dirty="0" smtClean="0"/>
              <a:t>Cell</a:t>
            </a:r>
            <a:r>
              <a:rPr lang="cs-CZ" sz="1400" b="1" dirty="0" smtClean="0"/>
              <a:t> </a:t>
            </a:r>
          </a:p>
          <a:p>
            <a:r>
              <a:rPr lang="cs-CZ" b="1" dirty="0" smtClean="0"/>
              <a:t>SOFC</a:t>
            </a:r>
            <a:r>
              <a:rPr lang="cs-CZ" dirty="0" smtClean="0"/>
              <a:t> </a:t>
            </a:r>
            <a:r>
              <a:rPr lang="en-US" sz="1300" b="1" dirty="0" smtClean="0"/>
              <a:t>Solid Oxide Fuel Cell</a:t>
            </a:r>
          </a:p>
          <a:p>
            <a:r>
              <a:rPr lang="cs-CZ" sz="1200" dirty="0" smtClean="0"/>
              <a:t>Přívod páry do elektrolyzéru </a:t>
            </a:r>
          </a:p>
          <a:p>
            <a:endParaRPr lang="cs-CZ" sz="400" dirty="0" smtClean="0"/>
          </a:p>
          <a:p>
            <a:r>
              <a:rPr lang="cs-CZ" sz="1200" dirty="0" smtClean="0"/>
              <a:t>  </a:t>
            </a:r>
            <a:r>
              <a:rPr lang="cs-CZ" sz="1000" dirty="0" smtClean="0"/>
              <a:t>VYSOKOTEPLOTNÍ  700 - 1 000 °C</a:t>
            </a:r>
            <a:endParaRPr lang="fr-FR" sz="1000" dirty="0"/>
          </a:p>
        </p:txBody>
      </p:sp>
      <p:sp>
        <p:nvSpPr>
          <p:cNvPr id="3" name="Obdélník 2">
            <a:hlinkClick r:id="rId12"/>
          </p:cNvPr>
          <p:cNvSpPr/>
          <p:nvPr/>
        </p:nvSpPr>
        <p:spPr>
          <a:xfrm>
            <a:off x="7175465" y="6133241"/>
            <a:ext cx="15584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err="1" smtClean="0"/>
              <a:t>Sunfire-SynLink</a:t>
            </a:r>
            <a:r>
              <a:rPr lang="cs-CZ" sz="1100" dirty="0" smtClean="0"/>
              <a:t> SYNGAS</a:t>
            </a:r>
            <a:endParaRPr lang="cs-CZ" sz="1100" dirty="0"/>
          </a:p>
        </p:txBody>
      </p:sp>
      <p:sp>
        <p:nvSpPr>
          <p:cNvPr id="15" name="Obdélník 14">
            <a:hlinkClick r:id="rId13"/>
          </p:cNvPr>
          <p:cNvSpPr/>
          <p:nvPr/>
        </p:nvSpPr>
        <p:spPr>
          <a:xfrm>
            <a:off x="4148504" y="6136754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 smtClean="0"/>
              <a:t>Reakční doba  - milisekundy</a:t>
            </a:r>
          </a:p>
          <a:p>
            <a:r>
              <a:rPr lang="cs-CZ" sz="900" dirty="0" smtClean="0"/>
              <a:t>IRIDIUM + vzácné kovy</a:t>
            </a:r>
            <a:endParaRPr lang="cs-CZ" sz="900" dirty="0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1259632" y="4247020"/>
            <a:ext cx="0" cy="3600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220072" y="4170796"/>
            <a:ext cx="0" cy="3600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8466203" y="5661248"/>
            <a:ext cx="0" cy="3600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6098" y="664405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>
                <a:hlinkClick r:id="rId2"/>
              </a:rPr>
              <a:t>https://www.cleanenergywire.org/factsheets/why-power-prices-turn-negative</a:t>
            </a:r>
            <a:endParaRPr lang="cs-CZ" sz="900" dirty="0"/>
          </a:p>
        </p:txBody>
      </p:sp>
      <p:sp>
        <p:nvSpPr>
          <p:cNvPr id="6" name="Obdélník 5"/>
          <p:cNvSpPr/>
          <p:nvPr/>
        </p:nvSpPr>
        <p:spPr>
          <a:xfrm>
            <a:off x="85380" y="6458638"/>
            <a:ext cx="55526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14"/>
              </a:rPr>
              <a:t>https://www.irena.org/-/</a:t>
            </a:r>
            <a:r>
              <a:rPr lang="cs-CZ" sz="800" dirty="0" smtClean="0">
                <a:hlinkClick r:id="rId14"/>
              </a:rPr>
              <a:t>media/Files/IRENA/Agency/Publication/2018/Sep/IRENA_Hydrogen_from_renewable_power_2018.pdf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7760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2" grpId="0" animBg="1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14" y="903204"/>
            <a:ext cx="905073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b="1" u="sng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Francouzská  </a:t>
            </a: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ENGIE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(Gaz de France GDF+ Suez) + </a:t>
            </a:r>
            <a:r>
              <a:rPr kumimoji="0" lang="cs-CZ" alt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Gasunie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(Holandská plynárenská soustava) záměr do roku 2022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700" u="sng" dirty="0">
                <a:hlinkClick r:id="rId2"/>
              </a:rPr>
              <a:t>https://newmobility.news/2018/10/19/second-100-mw-hydrogen-plant-for-holland/</a:t>
            </a:r>
            <a:endParaRPr lang="cs-CZ" altLang="cs-CZ" sz="7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700" dirty="0" smtClean="0"/>
              <a:t>Port  </a:t>
            </a:r>
            <a:r>
              <a:rPr lang="cs-CZ" sz="1700" b="1" dirty="0" smtClean="0"/>
              <a:t>Amsterdam</a:t>
            </a:r>
            <a:r>
              <a:rPr lang="cs-CZ" sz="1700" dirty="0" smtClean="0"/>
              <a:t>+</a:t>
            </a:r>
            <a:r>
              <a:rPr lang="cs-CZ" sz="1700" b="1" noProof="1" smtClean="0"/>
              <a:t>Nouryon</a:t>
            </a:r>
            <a:r>
              <a:rPr lang="cs-CZ" sz="1700" noProof="1" smtClean="0"/>
              <a:t>+</a:t>
            </a:r>
            <a:r>
              <a:rPr lang="cs-CZ" sz="1700" b="1" noProof="1" smtClean="0"/>
              <a:t>Tata Steel Netherlands</a:t>
            </a:r>
            <a:r>
              <a:rPr lang="cs-CZ" sz="1700" noProof="1" smtClean="0"/>
              <a:t> </a:t>
            </a:r>
            <a:r>
              <a:rPr lang="cs-CZ" sz="1700" dirty="0" smtClean="0"/>
              <a:t>„</a:t>
            </a:r>
            <a:r>
              <a:rPr lang="cs-CZ" sz="1700" b="1" dirty="0"/>
              <a:t>hydrogen cluster</a:t>
            </a:r>
            <a:r>
              <a:rPr lang="cs-CZ" sz="1400" dirty="0"/>
              <a:t>“ </a:t>
            </a:r>
            <a:r>
              <a:rPr lang="cs-CZ" sz="1400" dirty="0" smtClean="0"/>
              <a:t> </a:t>
            </a:r>
            <a:r>
              <a:rPr lang="cs-CZ" sz="1400" dirty="0"/>
              <a:t>Rozhodnutí  </a:t>
            </a:r>
            <a:r>
              <a:rPr lang="cs-CZ" sz="1400" dirty="0" smtClean="0"/>
              <a:t>2021- </a:t>
            </a:r>
            <a:r>
              <a:rPr lang="cs-CZ" sz="1400" dirty="0"/>
              <a:t>Produkce </a:t>
            </a:r>
            <a:r>
              <a:rPr lang="cs-CZ" sz="1400" dirty="0" smtClean="0"/>
              <a:t>2023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700" u="sng" dirty="0">
                <a:hlinkClick r:id="rId3"/>
              </a:rPr>
              <a:t>https://newmobility.news/2018/10/18/dutch-to-build-europes-biggest-hydrogen-electrolysis-plant/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-15754" y="0"/>
            <a:ext cx="9173061" cy="49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400" b="1" dirty="0" smtClean="0">
                <a:latin typeface="+mn-lt"/>
              </a:rPr>
              <a:t>Plánované stavby velké produkce H</a:t>
            </a:r>
            <a:r>
              <a:rPr lang="cs-CZ" sz="3400" b="1" baseline="-25000" dirty="0" smtClean="0">
                <a:latin typeface="+mn-lt"/>
              </a:rPr>
              <a:t>2</a:t>
            </a:r>
            <a:r>
              <a:rPr lang="cs-CZ" sz="3400" b="1" dirty="0" smtClean="0">
                <a:latin typeface="+mn-lt"/>
              </a:rPr>
              <a:t> </a:t>
            </a:r>
            <a:r>
              <a:rPr lang="cs-CZ" sz="2700" b="1" dirty="0" smtClean="0">
                <a:latin typeface="+mn-lt"/>
              </a:rPr>
              <a:t>– </a:t>
            </a:r>
            <a:r>
              <a:rPr lang="cs-CZ" sz="3700" b="1" dirty="0" smtClean="0">
                <a:latin typeface="+mn-lt"/>
              </a:rPr>
              <a:t>100 MW !!!</a:t>
            </a:r>
            <a:endParaRPr lang="en-US" sz="37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4" y="2528316"/>
            <a:ext cx="9050736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TenneT + </a:t>
            </a:r>
            <a:r>
              <a:rPr lang="cs-CZ" altLang="cs-CZ" sz="1600" b="1" noProof="1" smtClean="0">
                <a:ea typeface="Calibri" pitchFamily="34" charset="0"/>
                <a:cs typeface="Times New Roman" pitchFamily="18" charset="0"/>
              </a:rPr>
              <a:t>Gasunie</a:t>
            </a:r>
            <a:r>
              <a:rPr kumimoji="0" lang="cs-CZ" altLang="cs-CZ" sz="1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+Thyssengas</a:t>
            </a:r>
            <a:r>
              <a:rPr kumimoji="0" lang="cs-CZ" altLang="cs-CZ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projekt „</a:t>
            </a:r>
            <a:r>
              <a:rPr lang="cs-CZ" sz="1600" b="1" dirty="0" smtClean="0"/>
              <a:t>Element </a:t>
            </a:r>
            <a:r>
              <a:rPr lang="cs-CZ" sz="1600" b="1" dirty="0" err="1" smtClean="0"/>
              <a:t>One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 transfer větrného parku na zelený vodík. Produkce 2022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Dolní Sasko. 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lang="cs-CZ" altLang="cs-CZ" sz="1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Operátor elektrické sítě + 2 operátoři plynové soustavy)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700" dirty="0">
                <a:ea typeface="Calibri" pitchFamily="34" charset="0"/>
                <a:cs typeface="Times New Roman" pitchFamily="18" charset="0"/>
                <a:hlinkClick r:id="rId4"/>
              </a:rPr>
              <a:t>https://renewablesnow.com/news/tennet-gas-grid-partners-aim-to-build-100-mw-power-to-gas-plant-in-germany-630396//</a:t>
            </a:r>
            <a:r>
              <a:rPr kumimoji="0" lang="cs-CZ" alt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8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8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800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 err="1" smtClean="0"/>
              <a:t>Amprion</a:t>
            </a:r>
            <a:r>
              <a:rPr lang="cs-CZ" sz="1600" b="1" dirty="0"/>
              <a:t> + Open </a:t>
            </a:r>
            <a:r>
              <a:rPr lang="cs-CZ" sz="1600" b="1" dirty="0" err="1"/>
              <a:t>Grid</a:t>
            </a:r>
            <a:r>
              <a:rPr lang="cs-CZ" sz="1600" b="1" dirty="0"/>
              <a:t> </a:t>
            </a:r>
            <a:r>
              <a:rPr lang="cs-CZ" sz="1600" b="1" dirty="0" err="1"/>
              <a:t>Europe</a:t>
            </a:r>
            <a:r>
              <a:rPr lang="cs-CZ" sz="1600" b="1" dirty="0"/>
              <a:t> (OGE</a:t>
            </a:r>
            <a:r>
              <a:rPr lang="cs-CZ" sz="1600" b="1" dirty="0" smtClean="0"/>
              <a:t>) </a:t>
            </a:r>
            <a:r>
              <a:rPr lang="cs-CZ" sz="1400" dirty="0" smtClean="0"/>
              <a:t>- </a:t>
            </a:r>
            <a:r>
              <a:rPr lang="en-US" sz="1400" dirty="0"/>
              <a:t>Lower Saxony </a:t>
            </a:r>
            <a:r>
              <a:rPr lang="cs-CZ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North Rhine-Westphalia </a:t>
            </a:r>
            <a:r>
              <a:rPr lang="cs-CZ" sz="1400" dirty="0" smtClean="0"/>
              <a:t>(50-100 MW)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700" dirty="0">
                <a:cs typeface="Arial" pitchFamily="34" charset="0"/>
                <a:hlinkClick r:id="rId5"/>
              </a:rPr>
              <a:t>https://</a:t>
            </a:r>
            <a:r>
              <a:rPr lang="cs-CZ" altLang="cs-CZ" sz="700" dirty="0" smtClean="0">
                <a:cs typeface="Arial" pitchFamily="34" charset="0"/>
                <a:hlinkClick r:id="rId5"/>
              </a:rPr>
              <a:t>www.open-grid-europe.com/cps/rde/SID-5A2B33B0-82D2398A/oge-internet/hs.xsl/NewsDetail.htm?rdeLocaleAttr=en&amp;newsId=6C8DB0B6-B4BF-48D3-94FA-202BEE27373E&amp;rdeCOQ=SID-E48F26ED-9F4358C5</a:t>
            </a:r>
            <a:endParaRPr lang="cs-CZ" altLang="cs-CZ" sz="7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014" y="4561964"/>
            <a:ext cx="90507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Projekt 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Centurion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PEM elektrolýza  - vodík  co-produkt chlor-alkalického procesu výroby chlóru.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https://www.pv-magazine.com/2018/10/01/itm-power-plans-100-mw-power-to-gas-storage-project-in-the-uk/</a:t>
            </a:r>
            <a:r>
              <a:rPr kumimoji="0" lang="cs-CZ" alt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014" y="5327623"/>
            <a:ext cx="9050736" cy="1538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NORSKO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Největší výrobna</a:t>
            </a:r>
            <a:r>
              <a:rPr kumimoji="0" lang="cs-CZ" alt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na světě -</a:t>
            </a:r>
            <a:r>
              <a:rPr lang="cs-CZ" sz="1400" dirty="0"/>
              <a:t> </a:t>
            </a:r>
            <a:r>
              <a:rPr lang="cs-CZ" sz="1400" dirty="0" err="1"/>
              <a:t>Notodden</a:t>
            </a:r>
            <a:r>
              <a:rPr lang="cs-CZ" sz="1400" dirty="0"/>
              <a:t> </a:t>
            </a:r>
            <a:r>
              <a:rPr lang="cs-CZ" sz="1400" dirty="0" smtClean="0"/>
              <a:t>výrobní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kapacita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160 alkalických elektrolyzéru/rok 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400" dirty="0" smtClean="0">
                <a:latin typeface="Calibri" pitchFamily="34" charset="0"/>
                <a:cs typeface="Courier New" pitchFamily="49" charset="0"/>
              </a:rPr>
              <a:t>Plán snížit výrobní náklady &gt; 40%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400" dirty="0" smtClean="0">
                <a:latin typeface="Calibri" pitchFamily="34" charset="0"/>
                <a:cs typeface="Courier New" pitchFamily="49" charset="0"/>
              </a:rPr>
              <a:t>US-Nikola objednal 448 elektrolyzéru</a:t>
            </a:r>
            <a:endParaRPr lang="cs-CZ" altLang="cs-CZ" sz="1400" dirty="0">
              <a:latin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ourier New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000" dirty="0" smtClean="0">
                <a:latin typeface="Calibri" pitchFamily="34" charset="0"/>
                <a:cs typeface="Courier New" pitchFamily="49" charset="0"/>
              </a:rPr>
              <a:t>www.electrive.com/2018/09/03/nel-planning-new-360-mw-electrolyzer-manufacturing-plant/  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700" u="sng" dirty="0">
                <a:hlinkClick r:id="rId7"/>
              </a:rPr>
              <a:t>https://</a:t>
            </a:r>
            <a:r>
              <a:rPr lang="cs-CZ" sz="700" u="sng" dirty="0" smtClean="0">
                <a:hlinkClick r:id="rId7"/>
              </a:rPr>
              <a:t>nelhydrogen.com/assets/uploads/2019/01/Nel-ASA-Company-presentation-Jan-2019.pdf</a:t>
            </a:r>
            <a:endParaRPr lang="cs-CZ" sz="700" dirty="0"/>
          </a:p>
        </p:txBody>
      </p:sp>
      <p:sp>
        <p:nvSpPr>
          <p:cNvPr id="4" name="Obdélník 3"/>
          <p:cNvSpPr/>
          <p:nvPr/>
        </p:nvSpPr>
        <p:spPr>
          <a:xfrm>
            <a:off x="42014" y="903204"/>
            <a:ext cx="9050736" cy="6052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   HOLANDSKO  - 100 MW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23014" y="2374785"/>
            <a:ext cx="9050736" cy="7771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NĚMECKO  - 100 MW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45408" y="4359223"/>
            <a:ext cx="9050736" cy="7748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/>
              <a:t>                                                UK – 100 MW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45408" y="1508482"/>
            <a:ext cx="9050736" cy="60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   HOLANDSKO  - 100 MW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23014" y="3157734"/>
            <a:ext cx="9050736" cy="9248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         NĚMECKO  -  50 - 100 MW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90601"/>
            <a:ext cx="1429004" cy="12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42014" y="5295723"/>
            <a:ext cx="9050736" cy="15622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Norsko největší výrobce </a:t>
            </a:r>
            <a:r>
              <a:rPr lang="cs-CZ" sz="4000" noProof="1" smtClean="0"/>
              <a:t>hydrolyzérů</a:t>
            </a:r>
            <a:endParaRPr lang="cs-CZ" sz="4000" noProof="1"/>
          </a:p>
        </p:txBody>
      </p:sp>
    </p:spTree>
    <p:extLst>
      <p:ext uri="{BB962C8B-B14F-4D97-AF65-F5344CB8AC3E}">
        <p14:creationId xmlns:p14="http://schemas.microsoft.com/office/powerpoint/2010/main" val="20591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" y="494928"/>
            <a:ext cx="8794067" cy="58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-15754" y="0"/>
            <a:ext cx="9173061" cy="49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400" b="1" dirty="0" smtClean="0">
                <a:latin typeface="+mn-lt"/>
              </a:rPr>
              <a:t>Pravděpodobný vývoj ALK a PEM (IRENA) </a:t>
            </a:r>
            <a:endParaRPr lang="en-US" sz="3700" b="1" dirty="0"/>
          </a:p>
        </p:txBody>
      </p:sp>
      <p:sp>
        <p:nvSpPr>
          <p:cNvPr id="4" name="Obdélník 3"/>
          <p:cNvSpPr/>
          <p:nvPr/>
        </p:nvSpPr>
        <p:spPr>
          <a:xfrm>
            <a:off x="85380" y="6458638"/>
            <a:ext cx="55526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https://www.irena.org/-/</a:t>
            </a:r>
            <a:r>
              <a:rPr lang="cs-CZ" sz="800" dirty="0" smtClean="0">
                <a:hlinkClick r:id="rId3"/>
              </a:rPr>
              <a:t>media/Files/IRENA/Agency/Publication/2018/Sep/IRENA_Hydrogen_from_renewable_power_2018.pdf</a:t>
            </a:r>
            <a:r>
              <a:rPr lang="cs-CZ" sz="800" dirty="0" smtClean="0"/>
              <a:t> </a:t>
            </a:r>
            <a:endParaRPr lang="cs-CZ" sz="8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817445" y="3395426"/>
            <a:ext cx="360040" cy="2468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7452320" y="3377575"/>
            <a:ext cx="360040" cy="2468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4" y="764702"/>
            <a:ext cx="7383332" cy="54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4788024" y="4581128"/>
            <a:ext cx="1152128" cy="1032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1" smtClean="0">
                <a:solidFill>
                  <a:schemeClr val="tx1"/>
                </a:solidFill>
              </a:rPr>
              <a:t>Methanation</a:t>
            </a:r>
            <a:endParaRPr lang="en-US" sz="1200" b="1" noProof="1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508515" y="3050601"/>
            <a:ext cx="864096" cy="3063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Wind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475656" y="3492660"/>
            <a:ext cx="936104" cy="2963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Sun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75656" y="5229200"/>
            <a:ext cx="936104" cy="2963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CO</a:t>
            </a:r>
            <a:r>
              <a:rPr lang="cs-CZ" sz="1400" b="1" baseline="-25000" dirty="0" smtClean="0">
                <a:solidFill>
                  <a:schemeClr val="tx1"/>
                </a:solidFill>
              </a:rPr>
              <a:t>2</a:t>
            </a:r>
            <a:endParaRPr lang="cs-CZ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84168" y="764705"/>
            <a:ext cx="1908212" cy="964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NATURAL </a:t>
            </a:r>
          </a:p>
          <a:p>
            <a:pPr algn="ctr"/>
            <a:r>
              <a:rPr lang="cs-CZ" b="1" dirty="0" smtClean="0"/>
              <a:t>GAS GRID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3487326" y="973468"/>
            <a:ext cx="1948770" cy="8713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CHEMICAL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TRANSFORMATION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19672" y="5829611"/>
            <a:ext cx="53285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0" y="-99392"/>
            <a:ext cx="914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UP SCALE  SECTOR COUPLING – sektorové provázání</a:t>
            </a:r>
            <a:endParaRPr lang="cs-CZ" sz="3200" dirty="0"/>
          </a:p>
        </p:txBody>
      </p:sp>
      <p:sp>
        <p:nvSpPr>
          <p:cNvPr id="3" name="Zaoblený obdélník 2"/>
          <p:cNvSpPr/>
          <p:nvPr/>
        </p:nvSpPr>
        <p:spPr>
          <a:xfrm>
            <a:off x="1448510" y="988975"/>
            <a:ext cx="963249" cy="5162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100 MW</a:t>
            </a:r>
            <a:endParaRPr lang="cs-CZ" sz="1600" dirty="0"/>
          </a:p>
        </p:txBody>
      </p:sp>
      <p:sp>
        <p:nvSpPr>
          <p:cNvPr id="17" name="Obdélník 16"/>
          <p:cNvSpPr/>
          <p:nvPr/>
        </p:nvSpPr>
        <p:spPr>
          <a:xfrm>
            <a:off x="791928" y="855373"/>
            <a:ext cx="1905191" cy="90358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POWER</a:t>
            </a:r>
            <a:br>
              <a:rPr lang="cs-CZ" b="1" dirty="0" smtClean="0"/>
            </a:br>
            <a:r>
              <a:rPr lang="cs-CZ" b="1" dirty="0" smtClean="0"/>
              <a:t>GRID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92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6586E-6 L 0.18264 0.527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26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esearchgate.net/profile/Manuel_Goetz/publication/280696611/figure/fig6/AS:391748883894274@1470411620388/Sankey-diagram-of-the-PtG-process-efficiency-heat-integration-is-not-taken-into-accou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9" y="2348880"/>
            <a:ext cx="8096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1672"/>
            <a:ext cx="9144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Renewable Power-to-Gas: </a:t>
            </a:r>
            <a:endParaRPr lang="cs-CZ" sz="3200" b="1" dirty="0" smtClean="0"/>
          </a:p>
          <a:p>
            <a:r>
              <a:rPr lang="en-US" sz="3200" b="1" dirty="0" smtClean="0"/>
              <a:t>A </a:t>
            </a:r>
            <a:r>
              <a:rPr lang="en-US" sz="3200" b="1" dirty="0"/>
              <a:t>technological and economic review</a:t>
            </a:r>
          </a:p>
          <a:p>
            <a:pPr algn="ctr"/>
            <a:endParaRPr lang="en-US" sz="800" dirty="0"/>
          </a:p>
        </p:txBody>
      </p:sp>
      <p:sp>
        <p:nvSpPr>
          <p:cNvPr id="2" name="Obdélník 1"/>
          <p:cNvSpPr/>
          <p:nvPr/>
        </p:nvSpPr>
        <p:spPr>
          <a:xfrm>
            <a:off x="5656786" y="6627168"/>
            <a:ext cx="33852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</a:t>
            </a:r>
            <a:r>
              <a:rPr lang="cs-CZ" sz="800" dirty="0" smtClean="0">
                <a:hlinkClick r:id="rId3"/>
              </a:rPr>
              <a:t>www.sciencedirect.com/science/article/pii/S0960148115301610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849" y="4960421"/>
            <a:ext cx="8311607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Energetické náklady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na výrobu syntetického  metanu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dvakrát vyšší než náklady na vstupní elektřinu</a:t>
            </a:r>
            <a:endParaRPr lang="cs-CZ" altLang="cs-CZ" sz="2000" dirty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 smtClean="0">
                <a:cs typeface="Arial" pitchFamily="34" charset="0"/>
              </a:rPr>
              <a:t>je nezbytné  připočítat hodnotu CO2 a H2O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31846" y="6627168"/>
            <a:ext cx="56886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4"/>
              </a:rPr>
              <a:t>https://</a:t>
            </a:r>
            <a:r>
              <a:rPr lang="cs-CZ" sz="800" dirty="0" smtClean="0">
                <a:hlinkClick r:id="rId4"/>
              </a:rPr>
              <a:t>www.agora-energiewende.de/fileadmin2/Projekte/2017/SynKost_2050/Agora_SynKost_Study_EN_WEB.pdf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6380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3240" y="6643966"/>
            <a:ext cx="3888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2"/>
              </a:rPr>
              <a:t>http://www.powertogas.info/power-to-gas/pilotprojekte-im-ueberblick/?</a:t>
            </a:r>
            <a:r>
              <a:rPr lang="cs-CZ" sz="800" dirty="0" smtClean="0">
                <a:hlinkClick r:id="rId2"/>
              </a:rPr>
              <a:t>no_cache=1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3" name="Obdélník 2"/>
          <p:cNvSpPr/>
          <p:nvPr/>
        </p:nvSpPr>
        <p:spPr>
          <a:xfrm>
            <a:off x="4020696" y="6625978"/>
            <a:ext cx="501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http://</a:t>
            </a:r>
            <a:r>
              <a:rPr lang="cs-CZ" sz="800" dirty="0" smtClean="0">
                <a:hlinkClick r:id="rId3"/>
              </a:rPr>
              <a:t>www.powertogas.info/fileadmin/content/Downloads/Brosch%C3%BCren/dena_PowertoGas_2015_engl.pdf</a:t>
            </a:r>
            <a:r>
              <a:rPr lang="cs-CZ" sz="800" dirty="0" smtClean="0"/>
              <a:t>  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0" y="1672"/>
            <a:ext cx="914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 smtClean="0"/>
              <a:t> GERMANY  - ROAD MAP -  P2G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0"/>
            <a:ext cx="1512168" cy="50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553"/>
            <a:ext cx="9144000" cy="50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96" y="21583"/>
            <a:ext cx="1128932" cy="51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236296" y="3284984"/>
            <a:ext cx="1800200" cy="151216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" y="1027617"/>
            <a:ext cx="7175998" cy="49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14" y="903204"/>
            <a:ext cx="905073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b="1" u="sng" dirty="0">
              <a:latin typeface="Calibri" pitchFamily="34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Francouzská  </a:t>
            </a: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ENGIE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(Gaz de France GDF+ Suez) + </a:t>
            </a:r>
            <a:r>
              <a:rPr kumimoji="0" lang="cs-CZ" alt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Gasunie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(Holandská plynárenská soustava) záměr do roku 2022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700" u="sng" dirty="0">
                <a:hlinkClick r:id="rId2"/>
              </a:rPr>
              <a:t>https://newmobility.news/2018/10/19/second-100-mw-hydrogen-plant-for-holland/</a:t>
            </a:r>
            <a:endParaRPr lang="cs-CZ" altLang="cs-CZ" sz="7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700" dirty="0" smtClean="0"/>
              <a:t>Port  </a:t>
            </a:r>
            <a:r>
              <a:rPr lang="cs-CZ" sz="1700" b="1" dirty="0" smtClean="0"/>
              <a:t>Amsterdam</a:t>
            </a:r>
            <a:r>
              <a:rPr lang="cs-CZ" sz="1700" dirty="0" smtClean="0"/>
              <a:t>+</a:t>
            </a:r>
            <a:r>
              <a:rPr lang="cs-CZ" sz="1700" b="1" noProof="1" smtClean="0"/>
              <a:t>Nouryon</a:t>
            </a:r>
            <a:r>
              <a:rPr lang="cs-CZ" sz="1700" noProof="1" smtClean="0"/>
              <a:t>+</a:t>
            </a:r>
            <a:r>
              <a:rPr lang="cs-CZ" sz="1700" b="1" noProof="1" smtClean="0"/>
              <a:t>Tata Steel Netherlands</a:t>
            </a:r>
            <a:r>
              <a:rPr lang="cs-CZ" sz="1700" noProof="1" smtClean="0"/>
              <a:t> </a:t>
            </a:r>
            <a:r>
              <a:rPr lang="cs-CZ" sz="1700" dirty="0" smtClean="0"/>
              <a:t>„</a:t>
            </a:r>
            <a:r>
              <a:rPr lang="cs-CZ" sz="1700" b="1" dirty="0"/>
              <a:t>hydrogen cluster</a:t>
            </a:r>
            <a:r>
              <a:rPr lang="cs-CZ" sz="1400" dirty="0"/>
              <a:t>“ </a:t>
            </a:r>
            <a:r>
              <a:rPr lang="cs-CZ" sz="1400" dirty="0" smtClean="0"/>
              <a:t> </a:t>
            </a:r>
            <a:r>
              <a:rPr lang="cs-CZ" sz="1400" dirty="0"/>
              <a:t>Rozhodnutí  </a:t>
            </a:r>
            <a:r>
              <a:rPr lang="cs-CZ" sz="1400" dirty="0" smtClean="0"/>
              <a:t>2021- </a:t>
            </a:r>
            <a:r>
              <a:rPr lang="cs-CZ" sz="1400" dirty="0"/>
              <a:t>Produkce </a:t>
            </a:r>
            <a:r>
              <a:rPr lang="cs-CZ" sz="1400" dirty="0" smtClean="0"/>
              <a:t>2023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700" u="sng" dirty="0">
                <a:hlinkClick r:id="rId3"/>
              </a:rPr>
              <a:t>https://newmobility.news/2018/10/18/dutch-to-build-europes-biggest-hydrogen-electrolysis-plant/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-15754" y="0"/>
            <a:ext cx="9173061" cy="49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400" b="1" dirty="0" smtClean="0">
                <a:latin typeface="+mn-lt"/>
              </a:rPr>
              <a:t>Plánované stavby velké produkce H</a:t>
            </a:r>
            <a:r>
              <a:rPr lang="cs-CZ" sz="3400" b="1" baseline="-25000" dirty="0" smtClean="0">
                <a:latin typeface="+mn-lt"/>
              </a:rPr>
              <a:t>2</a:t>
            </a:r>
            <a:r>
              <a:rPr lang="cs-CZ" sz="3400" b="1" dirty="0" smtClean="0">
                <a:latin typeface="+mn-lt"/>
              </a:rPr>
              <a:t> </a:t>
            </a:r>
            <a:r>
              <a:rPr lang="cs-CZ" sz="2700" b="1" dirty="0" smtClean="0">
                <a:latin typeface="+mn-lt"/>
              </a:rPr>
              <a:t>– </a:t>
            </a:r>
            <a:r>
              <a:rPr lang="cs-CZ" sz="3700" b="1" dirty="0" smtClean="0">
                <a:latin typeface="+mn-lt"/>
              </a:rPr>
              <a:t>100 MW !!!</a:t>
            </a:r>
            <a:endParaRPr lang="en-US" sz="37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4" y="2528316"/>
            <a:ext cx="9050736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TenneT + </a:t>
            </a:r>
            <a:r>
              <a:rPr lang="cs-CZ" altLang="cs-CZ" sz="1600" b="1" noProof="1" smtClean="0">
                <a:ea typeface="Calibri" pitchFamily="34" charset="0"/>
                <a:cs typeface="Times New Roman" pitchFamily="18" charset="0"/>
              </a:rPr>
              <a:t>Gasunie</a:t>
            </a:r>
            <a:r>
              <a:rPr kumimoji="0" lang="cs-CZ" altLang="cs-CZ" sz="1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+Thyssengas</a:t>
            </a:r>
            <a:r>
              <a:rPr kumimoji="0" lang="cs-CZ" altLang="cs-CZ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projekt „</a:t>
            </a:r>
            <a:r>
              <a:rPr lang="cs-CZ" sz="1600" b="1" dirty="0" smtClean="0"/>
              <a:t>Element </a:t>
            </a:r>
            <a:r>
              <a:rPr lang="cs-CZ" sz="1600" b="1" dirty="0" err="1" smtClean="0"/>
              <a:t>One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 transfer větrného parku na zelený vodík. Produkce 2022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Dolní Sasko. 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lang="cs-CZ" altLang="cs-CZ" sz="1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Operátor elektrické sítě + 2 operátoři plynové soustavy)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700" dirty="0">
                <a:ea typeface="Calibri" pitchFamily="34" charset="0"/>
                <a:cs typeface="Times New Roman" pitchFamily="18" charset="0"/>
                <a:hlinkClick r:id="rId4"/>
              </a:rPr>
              <a:t>https://renewablesnow.com/news/tennet-gas-grid-partners-aim-to-build-100-mw-power-to-gas-plant-in-germany-630396//</a:t>
            </a:r>
            <a:r>
              <a:rPr kumimoji="0" lang="cs-CZ" alt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8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8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800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 err="1" smtClean="0"/>
              <a:t>Amprion</a:t>
            </a:r>
            <a:r>
              <a:rPr lang="cs-CZ" sz="1600" b="1" dirty="0"/>
              <a:t> + Open </a:t>
            </a:r>
            <a:r>
              <a:rPr lang="cs-CZ" sz="1600" b="1" dirty="0" err="1"/>
              <a:t>Grid</a:t>
            </a:r>
            <a:r>
              <a:rPr lang="cs-CZ" sz="1600" b="1" dirty="0"/>
              <a:t> </a:t>
            </a:r>
            <a:r>
              <a:rPr lang="cs-CZ" sz="1600" b="1" dirty="0" err="1"/>
              <a:t>Europe</a:t>
            </a:r>
            <a:r>
              <a:rPr lang="cs-CZ" sz="1600" b="1" dirty="0"/>
              <a:t> (OGE</a:t>
            </a:r>
            <a:r>
              <a:rPr lang="cs-CZ" sz="1600" b="1" dirty="0" smtClean="0"/>
              <a:t>) </a:t>
            </a:r>
            <a:r>
              <a:rPr lang="cs-CZ" sz="1400" dirty="0" smtClean="0"/>
              <a:t>- </a:t>
            </a:r>
            <a:r>
              <a:rPr lang="en-US" sz="1400" dirty="0"/>
              <a:t>Lower Saxony </a:t>
            </a:r>
            <a:r>
              <a:rPr lang="cs-CZ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North Rhine-Westphalia </a:t>
            </a:r>
            <a:r>
              <a:rPr lang="cs-CZ" sz="1400" dirty="0" smtClean="0"/>
              <a:t>(50-100 MW)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700" dirty="0">
                <a:cs typeface="Arial" pitchFamily="34" charset="0"/>
                <a:hlinkClick r:id="rId5"/>
              </a:rPr>
              <a:t>https://</a:t>
            </a:r>
            <a:r>
              <a:rPr lang="cs-CZ" altLang="cs-CZ" sz="700" dirty="0" smtClean="0">
                <a:cs typeface="Arial" pitchFamily="34" charset="0"/>
                <a:hlinkClick r:id="rId5"/>
              </a:rPr>
              <a:t>www.open-grid-europe.com/cps/rde/SID-5A2B33B0-82D2398A/oge-internet/hs.xsl/NewsDetail.htm?rdeLocaleAttr=en&amp;newsId=6C8DB0B6-B4BF-48D3-94FA-202BEE27373E&amp;rdeCOQ=SID-E48F26ED-9F4358C5</a:t>
            </a:r>
            <a:endParaRPr lang="cs-CZ" altLang="cs-CZ" sz="7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014" y="4561964"/>
            <a:ext cx="90507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Projekt 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Centurion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- PEM elektrolýza  - vodík  co-produkt chlor-alkalického procesu výroby chlóru.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https://www.pv-magazine.com/2018/10/01/itm-power-plans-100-mw-power-to-gas-storage-project-in-the-uk/</a:t>
            </a:r>
            <a:r>
              <a:rPr kumimoji="0" lang="cs-CZ" alt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014" y="5327623"/>
            <a:ext cx="9050736" cy="1538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NORSKO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Největší výrobna</a:t>
            </a:r>
            <a:r>
              <a:rPr kumimoji="0" lang="cs-CZ" alt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na světě -</a:t>
            </a:r>
            <a:r>
              <a:rPr lang="cs-CZ" sz="1400" dirty="0"/>
              <a:t> </a:t>
            </a:r>
            <a:r>
              <a:rPr lang="cs-CZ" sz="1400" dirty="0" err="1"/>
              <a:t>Notodden</a:t>
            </a:r>
            <a:r>
              <a:rPr lang="cs-CZ" sz="1400" dirty="0"/>
              <a:t> </a:t>
            </a:r>
            <a:r>
              <a:rPr lang="cs-CZ" sz="1400" dirty="0" smtClean="0"/>
              <a:t>výrobní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kapacita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160 alkalických elektrolyzéru/rok 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400" dirty="0" smtClean="0">
                <a:latin typeface="Calibri" pitchFamily="34" charset="0"/>
                <a:cs typeface="Courier New" pitchFamily="49" charset="0"/>
              </a:rPr>
              <a:t>Plán snížit výrobní náklady &gt; 40%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400" dirty="0" smtClean="0">
                <a:latin typeface="Calibri" pitchFamily="34" charset="0"/>
                <a:cs typeface="Courier New" pitchFamily="49" charset="0"/>
              </a:rPr>
              <a:t>US-Nikola objednal 448 elektrolyzéru</a:t>
            </a:r>
            <a:endParaRPr lang="cs-CZ" altLang="cs-CZ" sz="1400" dirty="0">
              <a:latin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ourier New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000" dirty="0" smtClean="0">
                <a:latin typeface="Calibri" pitchFamily="34" charset="0"/>
                <a:cs typeface="Courier New" pitchFamily="49" charset="0"/>
              </a:rPr>
              <a:t>www.electrive.com/2018/09/03/nel-planning-new-360-mw-electrolyzer-manufacturing-plant/  </a:t>
            </a:r>
            <a:endParaRPr kumimoji="0" lang="cs-CZ" alt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700" u="sng" dirty="0">
                <a:hlinkClick r:id="rId7"/>
              </a:rPr>
              <a:t>https://</a:t>
            </a:r>
            <a:r>
              <a:rPr lang="cs-CZ" sz="700" u="sng" dirty="0" smtClean="0">
                <a:hlinkClick r:id="rId7"/>
              </a:rPr>
              <a:t>nelhydrogen.com/assets/uploads/2019/01/Nel-ASA-Company-presentation-Jan-2019.pdf</a:t>
            </a:r>
            <a:endParaRPr lang="cs-CZ" sz="700" dirty="0"/>
          </a:p>
        </p:txBody>
      </p:sp>
      <p:sp>
        <p:nvSpPr>
          <p:cNvPr id="4" name="Obdélník 3"/>
          <p:cNvSpPr/>
          <p:nvPr/>
        </p:nvSpPr>
        <p:spPr>
          <a:xfrm>
            <a:off x="42014" y="903204"/>
            <a:ext cx="9050736" cy="6052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   HOLANDSKO  - 100 MW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45408" y="4359223"/>
            <a:ext cx="9050736" cy="7748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/>
              <a:t>                                                UK – 100 MW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45408" y="1508482"/>
            <a:ext cx="9050736" cy="60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   HOLANDSKO  - 100 MW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90601"/>
            <a:ext cx="1429004" cy="12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42014" y="5295723"/>
            <a:ext cx="9050736" cy="15622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Norsko největší výrobce </a:t>
            </a:r>
            <a:r>
              <a:rPr lang="cs-CZ" sz="4000" noProof="1" smtClean="0"/>
              <a:t>hydrolyzérů</a:t>
            </a:r>
            <a:endParaRPr lang="cs-CZ" sz="4000" noProof="1"/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7092280" y="494928"/>
            <a:ext cx="0" cy="3600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9144000" cy="706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/>
              <a:t>INSPIRATIVNÍ NĚMECKÝ NÁRODNÍ PROJEKT</a:t>
            </a:r>
            <a:endParaRPr lang="en-US" sz="2800" b="1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65" y="20923"/>
            <a:ext cx="1086619" cy="5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63" y="78202"/>
            <a:ext cx="1194594" cy="45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5773"/>
            <a:ext cx="1182638" cy="69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0" y="1346425"/>
            <a:ext cx="2233811" cy="13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" y="2996952"/>
            <a:ext cx="2994727" cy="342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28" y="2935872"/>
            <a:ext cx="2179360" cy="34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30" y="1060160"/>
            <a:ext cx="3157461" cy="27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34" y="4010257"/>
            <a:ext cx="1979398" cy="28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290142" y="673407"/>
            <a:ext cx="7857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Kopernikus - </a:t>
            </a:r>
            <a:r>
              <a:rPr lang="cs-CZ" altLang="cs-CZ" sz="2000" dirty="0">
                <a:latin typeface="+mj-lt"/>
                <a:cs typeface="Arial" pitchFamily="34" charset="0"/>
              </a:rPr>
              <a:t>vybudována národní výzkumná </a:t>
            </a:r>
            <a:r>
              <a:rPr lang="cs-CZ" altLang="cs-CZ" sz="2000" dirty="0" smtClean="0">
                <a:latin typeface="+mj-lt"/>
                <a:cs typeface="Arial" pitchFamily="34" charset="0"/>
              </a:rPr>
              <a:t>platforma pro </a:t>
            </a:r>
            <a:r>
              <a:rPr kumimoji="0" lang="cs-CZ" alt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tuto oblast.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98823" y="6539272"/>
            <a:ext cx="3301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12"/>
              </a:rPr>
              <a:t>https://</a:t>
            </a:r>
            <a:r>
              <a:rPr lang="cs-CZ" sz="900" dirty="0" smtClean="0">
                <a:hlinkClick r:id="rId12"/>
              </a:rPr>
              <a:t>www.kopernikus-projekte.de/en/projects/power2x</a:t>
            </a:r>
            <a:r>
              <a:rPr lang="cs-CZ" sz="900" dirty="0" smtClean="0"/>
              <a:t>  </a:t>
            </a:r>
            <a:endParaRPr lang="cs-CZ" sz="900" dirty="0"/>
          </a:p>
        </p:txBody>
      </p:sp>
      <p:sp>
        <p:nvSpPr>
          <p:cNvPr id="6" name="Obdélník 5"/>
          <p:cNvSpPr/>
          <p:nvPr/>
        </p:nvSpPr>
        <p:spPr>
          <a:xfrm>
            <a:off x="6791821" y="6578690"/>
            <a:ext cx="21820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hlinkClick r:id="rId13"/>
              </a:rPr>
              <a:t>https://</a:t>
            </a:r>
            <a:r>
              <a:rPr lang="cs-CZ" sz="800" dirty="0" smtClean="0">
                <a:hlinkClick r:id="rId13"/>
              </a:rPr>
              <a:t>www.kopernikus-projekte.de/en/home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14" name="Obdélník 13"/>
          <p:cNvSpPr/>
          <p:nvPr/>
        </p:nvSpPr>
        <p:spPr>
          <a:xfrm>
            <a:off x="98930" y="1370010"/>
            <a:ext cx="2376264" cy="1276784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1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0702"/>
            <a:ext cx="85895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63688" y="3212976"/>
            <a:ext cx="1368152" cy="25922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419872" y="3212976"/>
            <a:ext cx="1440160" cy="25922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aoblený obdélník 1"/>
          <p:cNvSpPr/>
          <p:nvPr/>
        </p:nvSpPr>
        <p:spPr>
          <a:xfrm>
            <a:off x="4067944" y="2132856"/>
            <a:ext cx="36004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8502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CO2 a </a:t>
            </a:r>
            <a:r>
              <a:rPr lang="cs-CZ" sz="3200" b="1" dirty="0" err="1" smtClean="0"/>
              <a:t>Power</a:t>
            </a:r>
            <a:r>
              <a:rPr lang="cs-CZ" sz="3200" b="1" dirty="0" smtClean="0"/>
              <a:t> to X</a:t>
            </a:r>
            <a:endParaRPr lang="en-US" dirty="0" smtClean="0"/>
          </a:p>
          <a:p>
            <a:pPr algn="ctr"/>
            <a:endParaRPr lang="en-US" sz="800" dirty="0"/>
          </a:p>
        </p:txBody>
      </p:sp>
      <p:sp>
        <p:nvSpPr>
          <p:cNvPr id="7" name="Ovál 6"/>
          <p:cNvSpPr/>
          <p:nvPr/>
        </p:nvSpPr>
        <p:spPr>
          <a:xfrm rot="5400000">
            <a:off x="4288482" y="771889"/>
            <a:ext cx="1914288" cy="2643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1835696" y="1136442"/>
            <a:ext cx="1224136" cy="708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Elektřina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POWER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308304" y="2210713"/>
            <a:ext cx="1224136" cy="840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Zemní plyn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245626" y="3212976"/>
            <a:ext cx="3142798" cy="25922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5842064"/>
            <a:ext cx="1296144" cy="4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94" y="5883196"/>
            <a:ext cx="1409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68" y="5892721"/>
            <a:ext cx="1457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aoblený obdélník 18"/>
          <p:cNvSpPr/>
          <p:nvPr/>
        </p:nvSpPr>
        <p:spPr>
          <a:xfrm>
            <a:off x="5861768" y="2198674"/>
            <a:ext cx="51043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2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  <p:bldP spid="10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9359"/>
            <a:ext cx="1507190" cy="61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51" y="796466"/>
            <a:ext cx="4676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90" y="1628800"/>
            <a:ext cx="914001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Task 38 </a:t>
            </a:r>
          </a:p>
          <a:p>
            <a:r>
              <a:rPr lang="en-US" b="1" dirty="0"/>
              <a:t>Power-to-Hydrogen and Hydrogen-to-X:</a:t>
            </a:r>
          </a:p>
          <a:p>
            <a:r>
              <a:rPr lang="en-US" b="1" dirty="0"/>
              <a:t>System Analysis of the techno-economic, legal and regulatory conditions</a:t>
            </a:r>
            <a:endParaRPr lang="en-US" b="1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4" y="2676247"/>
            <a:ext cx="672608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990" y="-18256"/>
            <a:ext cx="9144000" cy="566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/>
              <a:t>R&amp;D intenzivně běží   P2H</a:t>
            </a:r>
            <a:r>
              <a:rPr lang="cs-CZ" sz="2400" b="1" dirty="0" smtClean="0"/>
              <a:t>ydrogen     </a:t>
            </a:r>
            <a:r>
              <a:rPr lang="cs-CZ" sz="2400" b="1" dirty="0" smtClean="0">
                <a:solidFill>
                  <a:srgbClr val="FF0000"/>
                </a:solidFill>
              </a:rPr>
              <a:t>ČR chybí</a:t>
            </a:r>
            <a:r>
              <a:rPr lang="cs-CZ" sz="3600" b="1" dirty="0" smtClean="0">
                <a:solidFill>
                  <a:srgbClr val="FF0000"/>
                </a:solidFill>
              </a:rPr>
              <a:t> 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80392" y="6581001"/>
            <a:ext cx="3167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ieahydrogen.org/Activities/Task-38.aspx</a:t>
            </a:r>
            <a:r>
              <a:rPr lang="cs-CZ" sz="1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510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2" y="548680"/>
            <a:ext cx="1728192" cy="7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29" y="641021"/>
            <a:ext cx="4676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205" y="1502091"/>
            <a:ext cx="90325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Task 40 </a:t>
            </a:r>
          </a:p>
          <a:p>
            <a:r>
              <a:rPr lang="en-US" b="1" dirty="0"/>
              <a:t>Task 40: Energy storage and conversion based on hydrogen</a:t>
            </a:r>
            <a:endParaRPr lang="en-US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8422"/>
            <a:ext cx="790351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011668" y="6581001"/>
            <a:ext cx="3132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ieahydrogen.org/Activities/Task-40.aspx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90" y="-18256"/>
            <a:ext cx="9144000" cy="566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/>
              <a:t>R&amp;D  </a:t>
            </a:r>
            <a:r>
              <a:rPr lang="cs-CZ" sz="3600" b="1" dirty="0" err="1" smtClean="0"/>
              <a:t>Energy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storage</a:t>
            </a:r>
            <a:r>
              <a:rPr lang="cs-CZ" sz="3600" b="1" dirty="0" smtClean="0"/>
              <a:t>  se připravuje </a:t>
            </a:r>
            <a:r>
              <a:rPr lang="cs-CZ" sz="3600" b="1" dirty="0">
                <a:solidFill>
                  <a:srgbClr val="FF0000"/>
                </a:solidFill>
              </a:rPr>
              <a:t>ČR chybí</a:t>
            </a:r>
            <a:r>
              <a:rPr lang="cs-CZ" sz="4800" b="1" dirty="0">
                <a:solidFill>
                  <a:srgbClr val="FF0000"/>
                </a:solidFill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70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5670" y="404664"/>
            <a:ext cx="7632700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hlink"/>
                </a:solidFill>
              </a:rPr>
              <a:t>CZECH BIOFUELS TECHNOLOGY PLATFORM</a:t>
            </a:r>
            <a:endParaRPr lang="cs-CZ" sz="24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58888" y="5589588"/>
            <a:ext cx="71294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cs-CZ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92387" y="4077072"/>
            <a:ext cx="395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noProof="1" smtClean="0"/>
              <a:t>Leos Gal</a:t>
            </a:r>
            <a:r>
              <a:rPr lang="cs-CZ" sz="1600" dirty="0">
                <a:solidFill>
                  <a:schemeClr val="tx2"/>
                </a:solidFill>
              </a:rPr>
              <a:t/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en-US" sz="1400" dirty="0"/>
              <a:t>The head of Steering Committee</a:t>
            </a:r>
          </a:p>
          <a:p>
            <a:pPr algn="ctr"/>
            <a:r>
              <a:rPr lang="en-US" sz="1400" dirty="0"/>
              <a:t>Czech Biofuels Technology </a:t>
            </a:r>
            <a:r>
              <a:rPr lang="en-US" sz="1400" dirty="0" smtClean="0"/>
              <a:t>Platform</a:t>
            </a:r>
            <a:endParaRPr lang="cs-CZ" sz="1400" dirty="0" smtClean="0"/>
          </a:p>
          <a:p>
            <a:pPr algn="ctr"/>
            <a:r>
              <a:rPr lang="cs-CZ" sz="1400" dirty="0" smtClean="0">
                <a:hlinkClick r:id="rId2"/>
              </a:rPr>
              <a:t>leos.gal@seznam.cz</a:t>
            </a:r>
            <a:endParaRPr lang="cs-CZ" sz="1400" dirty="0"/>
          </a:p>
          <a:p>
            <a:pPr algn="ctr"/>
            <a:r>
              <a:rPr lang="cs-CZ" sz="1200" dirty="0" smtClean="0"/>
              <a:t>00420-736505012</a:t>
            </a:r>
            <a:endParaRPr lang="en-US" sz="1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426" y="1556792"/>
            <a:ext cx="2259523" cy="114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0" y="306896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Thank you for your attention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99392"/>
            <a:ext cx="914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E</a:t>
            </a:r>
            <a:r>
              <a:rPr lang="cs-CZ" sz="3200" b="1" dirty="0" smtClean="0"/>
              <a:t>lektrochemické konverze v Evropě</a:t>
            </a:r>
            <a:endParaRPr lang="cs-CZ" sz="800" dirty="0"/>
          </a:p>
        </p:txBody>
      </p:sp>
      <p:sp>
        <p:nvSpPr>
          <p:cNvPr id="8" name="Obdélník 7"/>
          <p:cNvSpPr/>
          <p:nvPr/>
        </p:nvSpPr>
        <p:spPr>
          <a:xfrm>
            <a:off x="251520" y="624832"/>
            <a:ext cx="6984776" cy="387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dirty="0" smtClean="0"/>
              <a:t>Transfer </a:t>
            </a:r>
            <a:r>
              <a:rPr lang="cs-CZ" dirty="0"/>
              <a:t>elektrické </a:t>
            </a:r>
            <a:r>
              <a:rPr lang="cs-CZ" dirty="0" smtClean="0"/>
              <a:t>energie </a:t>
            </a:r>
            <a:r>
              <a:rPr lang="cs-CZ" dirty="0"/>
              <a:t>-</a:t>
            </a:r>
            <a:r>
              <a:rPr lang="cs-CZ" dirty="0" smtClean="0"/>
              <a:t> komplexnější přístup  </a:t>
            </a:r>
            <a:r>
              <a:rPr lang="cs-CZ" sz="2400" b="1" u="sng" noProof="1" smtClean="0"/>
              <a:t>Power to X (PtX</a:t>
            </a:r>
            <a:r>
              <a:rPr lang="cs-CZ" sz="2400" u="sng" noProof="1" smtClean="0"/>
              <a:t>)</a:t>
            </a:r>
            <a:r>
              <a:rPr lang="cs-CZ" u="sng" noProof="1" smtClean="0"/>
              <a:t>:</a:t>
            </a:r>
          </a:p>
          <a:p>
            <a:endParaRPr lang="cs-CZ" noProof="1" smtClean="0"/>
          </a:p>
          <a:p>
            <a:r>
              <a:rPr lang="cs-CZ" noProof="1"/>
              <a:t>P</a:t>
            </a:r>
            <a:r>
              <a:rPr lang="cs-CZ" noProof="1" smtClean="0"/>
              <a:t>ower-to –  </a:t>
            </a:r>
            <a:r>
              <a:rPr lang="cs-CZ" b="1" noProof="1" smtClean="0"/>
              <a:t>Gas (methane)</a:t>
            </a:r>
          </a:p>
          <a:p>
            <a:r>
              <a:rPr lang="cs-CZ" noProof="1" smtClean="0"/>
              <a:t>Power-to </a:t>
            </a:r>
            <a:r>
              <a:rPr lang="cs-CZ" noProof="1"/>
              <a:t>– </a:t>
            </a:r>
            <a:r>
              <a:rPr lang="cs-CZ" noProof="1" smtClean="0"/>
              <a:t> </a:t>
            </a:r>
            <a:r>
              <a:rPr lang="cs-CZ" b="1" noProof="1" smtClean="0"/>
              <a:t>Liquid (metanol)</a:t>
            </a:r>
            <a:endParaRPr lang="cs-CZ" b="1" noProof="1"/>
          </a:p>
          <a:p>
            <a:endParaRPr lang="cs-CZ" b="1" noProof="1" smtClean="0"/>
          </a:p>
          <a:p>
            <a:r>
              <a:rPr lang="cs-CZ" noProof="1" smtClean="0"/>
              <a:t>Power-to – </a:t>
            </a:r>
            <a:r>
              <a:rPr lang="cs-CZ" b="1" noProof="1" smtClean="0"/>
              <a:t>Chemicals</a:t>
            </a:r>
          </a:p>
          <a:p>
            <a:r>
              <a:rPr lang="cs-CZ" sz="1200" noProof="1" smtClean="0"/>
              <a:t>( ammonia, formic acid, etylen…)</a:t>
            </a:r>
          </a:p>
          <a:p>
            <a:r>
              <a:rPr lang="cs-CZ" noProof="1" smtClean="0"/>
              <a:t>Power-to – </a:t>
            </a:r>
            <a:r>
              <a:rPr lang="cs-CZ" b="1" noProof="1" smtClean="0"/>
              <a:t>Fuels</a:t>
            </a:r>
          </a:p>
          <a:p>
            <a:endParaRPr lang="cs-CZ" sz="1200" noProof="1" smtClean="0"/>
          </a:p>
          <a:p>
            <a:r>
              <a:rPr lang="cs-CZ" noProof="1" smtClean="0"/>
              <a:t>Power-to – </a:t>
            </a:r>
            <a:r>
              <a:rPr lang="cs-CZ" b="1" noProof="1" smtClean="0"/>
              <a:t>Syngas</a:t>
            </a:r>
          </a:p>
          <a:p>
            <a:r>
              <a:rPr lang="cs-CZ" noProof="1" smtClean="0"/>
              <a:t>Power-to – </a:t>
            </a:r>
            <a:r>
              <a:rPr lang="cs-CZ" b="1" noProof="1" smtClean="0"/>
              <a:t>Hydrogen</a:t>
            </a:r>
          </a:p>
          <a:p>
            <a:endParaRPr lang="cs-CZ" noProof="1" smtClean="0"/>
          </a:p>
          <a:p>
            <a:r>
              <a:rPr lang="cs-CZ" noProof="1" smtClean="0"/>
              <a:t>Power-to – </a:t>
            </a:r>
            <a:r>
              <a:rPr lang="cs-CZ" b="1" noProof="1" smtClean="0"/>
              <a:t>Mobility</a:t>
            </a:r>
          </a:p>
          <a:p>
            <a:r>
              <a:rPr lang="cs-CZ" noProof="1"/>
              <a:t>P</a:t>
            </a:r>
            <a:r>
              <a:rPr lang="cs-CZ" noProof="1" smtClean="0"/>
              <a:t>ower-to – </a:t>
            </a:r>
            <a:r>
              <a:rPr lang="cs-CZ" b="1" noProof="1" smtClean="0"/>
              <a:t>Heat</a:t>
            </a:r>
            <a:endParaRPr lang="cs-CZ" noProof="1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31368"/>
            <a:ext cx="5940152" cy="419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2045" y="5085184"/>
            <a:ext cx="2952328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100" b="1" i="1" dirty="0" smtClean="0">
                <a:solidFill>
                  <a:srgbClr val="FF0000"/>
                </a:solidFill>
              </a:rPr>
              <a:t>Aktuální otázka blízké budoucnosti:</a:t>
            </a:r>
          </a:p>
          <a:p>
            <a:pPr algn="ctr"/>
            <a:r>
              <a:rPr lang="cs-CZ" b="1" dirty="0" smtClean="0"/>
              <a:t>PROČ, JAK, JESTLI</a:t>
            </a:r>
          </a:p>
          <a:p>
            <a:pPr algn="ctr"/>
            <a:r>
              <a:rPr lang="cs-CZ" b="1" dirty="0" smtClean="0"/>
              <a:t>a do </a:t>
            </a:r>
            <a:r>
              <a:rPr lang="cs-CZ" b="1" dirty="0"/>
              <a:t>jaké </a:t>
            </a:r>
            <a:r>
              <a:rPr lang="cs-CZ" b="1" dirty="0" smtClean="0"/>
              <a:t>míry</a:t>
            </a:r>
          </a:p>
          <a:p>
            <a:pPr algn="ctr"/>
            <a:r>
              <a:rPr lang="cs-CZ" dirty="0" smtClean="0"/>
              <a:t>je (bude)  </a:t>
            </a:r>
            <a:r>
              <a:rPr lang="cs-CZ" dirty="0"/>
              <a:t>efektivní měnit dnešní fungování trhů s elektrickou energií ???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12217"/>
            <a:ext cx="3960440" cy="1445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74092" y="1267067"/>
            <a:ext cx="2929755" cy="323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4" y="764702"/>
            <a:ext cx="7383332" cy="54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4788024" y="4581128"/>
            <a:ext cx="1152128" cy="1032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1" smtClean="0">
                <a:solidFill>
                  <a:schemeClr val="tx1"/>
                </a:solidFill>
              </a:rPr>
              <a:t>Methanation</a:t>
            </a:r>
            <a:endParaRPr lang="en-US" sz="1200" b="1" noProof="1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508515" y="3050601"/>
            <a:ext cx="864096" cy="3063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Wind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475656" y="3492660"/>
            <a:ext cx="936104" cy="2963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Sun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75656" y="5229200"/>
            <a:ext cx="936104" cy="2963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CO</a:t>
            </a:r>
            <a:r>
              <a:rPr lang="cs-CZ" sz="1400" b="1" baseline="-25000" dirty="0" smtClean="0">
                <a:solidFill>
                  <a:schemeClr val="tx1"/>
                </a:solidFill>
              </a:rPr>
              <a:t>2</a:t>
            </a:r>
            <a:endParaRPr lang="cs-CZ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87327" y="595427"/>
            <a:ext cx="194877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SABATIER REACTION</a:t>
            </a:r>
            <a:endParaRPr lang="cs-CZ" sz="1600" b="1" dirty="0"/>
          </a:p>
        </p:txBody>
      </p:sp>
      <p:sp>
        <p:nvSpPr>
          <p:cNvPr id="4" name="Obdélník 3"/>
          <p:cNvSpPr/>
          <p:nvPr/>
        </p:nvSpPr>
        <p:spPr>
          <a:xfrm>
            <a:off x="971600" y="764705"/>
            <a:ext cx="1800200" cy="90358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POWER</a:t>
            </a:r>
            <a:br>
              <a:rPr lang="cs-CZ" b="1" dirty="0" smtClean="0"/>
            </a:br>
            <a:r>
              <a:rPr lang="cs-CZ" b="1" dirty="0" smtClean="0"/>
              <a:t>GRID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6084168" y="764705"/>
            <a:ext cx="1908212" cy="964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NATURAL </a:t>
            </a:r>
          </a:p>
          <a:p>
            <a:pPr algn="ctr"/>
            <a:r>
              <a:rPr lang="cs-CZ" b="1" dirty="0" smtClean="0"/>
              <a:t>GAS GRID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3487326" y="973468"/>
            <a:ext cx="1948770" cy="8713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CHEMICAL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TRANSFORMATION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19672" y="5829611"/>
            <a:ext cx="53285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33836" y="6117643"/>
            <a:ext cx="860438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P2G - všestranná</a:t>
            </a:r>
            <a:r>
              <a:rPr lang="cs-CZ" sz="2000" dirty="0"/>
              <a:t>, meziodvětvová </a:t>
            </a:r>
            <a:r>
              <a:rPr lang="cs-CZ" sz="2000" dirty="0" smtClean="0"/>
              <a:t>technologie</a:t>
            </a:r>
          </a:p>
          <a:p>
            <a:pPr algn="ctr"/>
            <a:r>
              <a:rPr lang="cs-CZ" sz="2000" dirty="0" smtClean="0"/>
              <a:t> podporuje přechod na </a:t>
            </a:r>
            <a:r>
              <a:rPr lang="cs-CZ" sz="2000" dirty="0"/>
              <a:t>OZE a integraci OZE do různých oblastí spotřeby energie</a:t>
            </a:r>
            <a:r>
              <a:rPr lang="en-US" sz="2000" dirty="0"/>
              <a:t>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0" y="-99392"/>
            <a:ext cx="914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SECTOR COUPLING – sektorové provázání</a:t>
            </a:r>
            <a:endParaRPr lang="cs-CZ" sz="3200" dirty="0"/>
          </a:p>
        </p:txBody>
      </p:sp>
      <p:sp>
        <p:nvSpPr>
          <p:cNvPr id="24" name="Obdélník 23"/>
          <p:cNvSpPr/>
          <p:nvPr/>
        </p:nvSpPr>
        <p:spPr>
          <a:xfrm>
            <a:off x="2759390" y="1899156"/>
            <a:ext cx="337491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CO</a:t>
            </a:r>
            <a:r>
              <a:rPr lang="pt-BR" sz="1600" b="1" baseline="-25000" dirty="0"/>
              <a:t>2</a:t>
            </a:r>
            <a:r>
              <a:rPr lang="pt-BR" sz="1600" b="1" dirty="0"/>
              <a:t> + 4 H</a:t>
            </a:r>
            <a:r>
              <a:rPr lang="pt-BR" sz="1600" b="1" baseline="-25000" dirty="0"/>
              <a:t>2</a:t>
            </a:r>
            <a:r>
              <a:rPr lang="pt-BR" sz="1600" b="1" dirty="0"/>
              <a:t> →</a:t>
            </a:r>
            <a:r>
              <a:rPr lang="pt-BR" sz="1600" b="1" dirty="0" smtClean="0"/>
              <a:t> </a:t>
            </a:r>
            <a:r>
              <a:rPr lang="pt-BR" sz="1600" b="1" dirty="0"/>
              <a:t>CH</a:t>
            </a:r>
            <a:r>
              <a:rPr lang="pt-BR" sz="1600" b="1" baseline="-25000" dirty="0"/>
              <a:t>4</a:t>
            </a:r>
            <a:r>
              <a:rPr lang="pt-BR" sz="1600" b="1" dirty="0"/>
              <a:t> + 2 H</a:t>
            </a:r>
            <a:r>
              <a:rPr lang="pt-BR" sz="1600" b="1" baseline="-25000" dirty="0"/>
              <a:t>2</a:t>
            </a:r>
            <a:r>
              <a:rPr lang="pt-BR" sz="1600" b="1" dirty="0"/>
              <a:t>O + </a:t>
            </a:r>
            <a:r>
              <a:rPr lang="pt-BR" sz="1600" b="1" dirty="0" smtClean="0"/>
              <a:t>energ</a:t>
            </a:r>
            <a:r>
              <a:rPr lang="cs-CZ" sz="1600" b="1" dirty="0" smtClean="0"/>
              <a:t>y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6419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43808" y="6143822"/>
            <a:ext cx="58326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HLAVNÍ VÝZVA:  EFEKTIVNÍ  AKUMULACE ENERGIE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-99392"/>
            <a:ext cx="914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SECTOR COUPLING – sektorové provázání</a:t>
            </a:r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09613"/>
            <a:ext cx="90773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627784" y="1373960"/>
            <a:ext cx="6336704" cy="15841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H2 – </a:t>
            </a:r>
            <a:r>
              <a:rPr lang="en-US" sz="2800" dirty="0" smtClean="0"/>
              <a:t>Hydrogen utilization</a:t>
            </a:r>
            <a:endParaRPr lang="en-US" sz="2800" dirty="0"/>
          </a:p>
        </p:txBody>
      </p:sp>
      <p:sp>
        <p:nvSpPr>
          <p:cNvPr id="9" name="Obdélník 8"/>
          <p:cNvSpPr/>
          <p:nvPr/>
        </p:nvSpPr>
        <p:spPr>
          <a:xfrm>
            <a:off x="2653803" y="3068960"/>
            <a:ext cx="6336704" cy="12241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H2 +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- Hydrocarbons</a:t>
            </a:r>
            <a:endParaRPr lang="en-US" sz="2800" dirty="0"/>
          </a:p>
        </p:txBody>
      </p:sp>
      <p:sp>
        <p:nvSpPr>
          <p:cNvPr id="10" name="Obdélník 9"/>
          <p:cNvSpPr/>
          <p:nvPr/>
        </p:nvSpPr>
        <p:spPr>
          <a:xfrm>
            <a:off x="2627784" y="4728445"/>
            <a:ext cx="6336704" cy="12208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ELECTROCHEMISTRY</a:t>
            </a:r>
            <a:endParaRPr lang="cs-CZ" sz="2800" dirty="0"/>
          </a:p>
        </p:txBody>
      </p:sp>
      <p:sp>
        <p:nvSpPr>
          <p:cNvPr id="7" name="Ovál 6"/>
          <p:cNvSpPr/>
          <p:nvPr/>
        </p:nvSpPr>
        <p:spPr>
          <a:xfrm rot="18536749">
            <a:off x="836179" y="2126568"/>
            <a:ext cx="1656184" cy="861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3034951">
            <a:off x="1207191" y="4443648"/>
            <a:ext cx="1095758" cy="785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950035" y="6645591"/>
            <a:ext cx="69894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https://www.tudelft.nl/en/2017/tu-delft/converting-electricity-and-storing-it-in-chemical-compounds-is-necessary-for-energy-transition</a:t>
            </a:r>
            <a:r>
              <a:rPr lang="cs-CZ" sz="800" dirty="0" smtClean="0">
                <a:hlinkClick r:id="rId3"/>
              </a:rPr>
              <a:t>/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2225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502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Storage pathways</a:t>
            </a:r>
            <a:endParaRPr lang="en-US" sz="3200" dirty="0" smtClean="0"/>
          </a:p>
          <a:p>
            <a:pPr algn="ctr"/>
            <a:endParaRPr lang="en-US" sz="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34518"/>
            <a:ext cx="1189794" cy="12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93296"/>
            <a:ext cx="1189794" cy="6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838693"/>
            <a:ext cx="73818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696236" y="2492896"/>
            <a:ext cx="1476164" cy="29523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2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29437" y="6642556"/>
            <a:ext cx="56573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http://</a:t>
            </a:r>
            <a:r>
              <a:rPr lang="cs-CZ" sz="800" dirty="0" smtClean="0">
                <a:hlinkClick r:id="rId3"/>
              </a:rPr>
              <a:t>www.methanol.org/wp-content/uploads/2018/04/Small-Scale-Methanol-Plants-Christian-Schweitzer_bse-Engineering.pdf</a:t>
            </a:r>
            <a:r>
              <a:rPr lang="cs-CZ" sz="800" dirty="0" smtClean="0"/>
              <a:t>  </a:t>
            </a:r>
            <a:endParaRPr lang="cs-CZ" sz="800" dirty="0"/>
          </a:p>
        </p:txBody>
      </p:sp>
      <p:sp>
        <p:nvSpPr>
          <p:cNvPr id="4" name="Obdélník 3"/>
          <p:cNvSpPr/>
          <p:nvPr/>
        </p:nvSpPr>
        <p:spPr>
          <a:xfrm>
            <a:off x="0" y="8502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noProof="1" smtClean="0"/>
              <a:t>Electro chemical versus chemical power storage effectivity</a:t>
            </a:r>
            <a:endParaRPr lang="en-US" sz="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47" y="3789040"/>
            <a:ext cx="5607846" cy="219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3" y="6150702"/>
            <a:ext cx="6486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80" y="534367"/>
            <a:ext cx="4752528" cy="302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23928" y="1933667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929007" y="2420888"/>
            <a:ext cx="80323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6580"/>
            <a:ext cx="8150870" cy="6138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" name="Obdélník 3"/>
          <p:cNvSpPr/>
          <p:nvPr/>
        </p:nvSpPr>
        <p:spPr>
          <a:xfrm>
            <a:off x="1475656" y="3717031"/>
            <a:ext cx="5544616" cy="393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8502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noProof="1" smtClean="0"/>
              <a:t>Metanol a jeho potenciál v mobilitě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834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502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Electric energy effective storage </a:t>
            </a:r>
            <a:r>
              <a:rPr lang="cs-CZ" sz="3200" b="1" dirty="0" smtClean="0"/>
              <a:t>  </a:t>
            </a:r>
            <a:r>
              <a:rPr lang="en-US" sz="2000" b="1" dirty="0" smtClean="0"/>
              <a:t>BASF + </a:t>
            </a:r>
            <a:r>
              <a:rPr lang="en-US" sz="2000" b="1" dirty="0" err="1" smtClean="0"/>
              <a:t>bse</a:t>
            </a:r>
            <a:r>
              <a:rPr lang="en-US" sz="2000" b="1" dirty="0" smtClean="0"/>
              <a:t> Engineering</a:t>
            </a:r>
            <a:endParaRPr lang="en-US" sz="2000" dirty="0" smtClean="0"/>
          </a:p>
          <a:p>
            <a:pPr algn="ctr"/>
            <a:endParaRPr lang="en-US" sz="800" dirty="0"/>
          </a:p>
        </p:txBody>
      </p:sp>
      <p:sp>
        <p:nvSpPr>
          <p:cNvPr id="4" name="Obdélník 3"/>
          <p:cNvSpPr/>
          <p:nvPr/>
        </p:nvSpPr>
        <p:spPr>
          <a:xfrm>
            <a:off x="4468397" y="66425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hlinkClick r:id="rId2"/>
              </a:rPr>
              <a:t>http://</a:t>
            </a:r>
            <a:r>
              <a:rPr lang="cs-CZ" sz="800" dirty="0" smtClean="0">
                <a:hlinkClick r:id="rId2"/>
              </a:rPr>
              <a:t>www.greencarcongress.com/2017/08/20170824-basf.html</a:t>
            </a:r>
            <a:endParaRPr lang="cs-CZ" sz="800" dirty="0" smtClean="0"/>
          </a:p>
          <a:p>
            <a:endParaRPr lang="cs-CZ" sz="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9" y="1700808"/>
            <a:ext cx="64484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5" y="671132"/>
            <a:ext cx="2809541" cy="11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6399565" y="3951387"/>
            <a:ext cx="2582058" cy="375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CAES – Compressed air energy storage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364582" y="4505296"/>
            <a:ext cx="2594129" cy="280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Batteries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99565" y="4941168"/>
            <a:ext cx="2559146" cy="30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Fly wheels 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364582" y="3284984"/>
            <a:ext cx="2594129" cy="528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noProof="1" smtClean="0">
                <a:solidFill>
                  <a:schemeClr val="tx1"/>
                </a:solidFill>
              </a:rPr>
              <a:t>PHES -  Pumped Heat Electrical Storage</a:t>
            </a:r>
          </a:p>
          <a:p>
            <a:r>
              <a:rPr lang="cs-CZ" sz="800" noProof="1" smtClean="0">
                <a:solidFill>
                  <a:schemeClr val="tx1"/>
                </a:solidFill>
              </a:rPr>
              <a:t>Přečerpávací stanice (reverzní teplotní výměníky)</a:t>
            </a:r>
            <a:endParaRPr lang="cs-CZ" sz="800" noProof="1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364582" y="2821818"/>
            <a:ext cx="2561850" cy="280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 smtClean="0">
                <a:solidFill>
                  <a:schemeClr val="tx1"/>
                </a:solidFill>
              </a:rPr>
              <a:t>H2 - hydrogen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399564" y="2319504"/>
            <a:ext cx="2526867" cy="280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 smtClean="0">
                <a:solidFill>
                  <a:schemeClr val="tx1"/>
                </a:solidFill>
              </a:rPr>
              <a:t>Metan - metanol</a:t>
            </a:r>
            <a:endParaRPr lang="cs-CZ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36301</TotalTime>
  <Words>971</Words>
  <Application>Microsoft Office PowerPoint</Application>
  <PresentationFormat>Předvádění na obrazovce (4:3)</PresentationFormat>
  <Paragraphs>208</Paragraphs>
  <Slides>22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leos.gal</dc:creator>
  <cp:lastModifiedBy>leos.gal</cp:lastModifiedBy>
  <cp:revision>445</cp:revision>
  <dcterms:created xsi:type="dcterms:W3CDTF">2018-11-30T22:23:40Z</dcterms:created>
  <dcterms:modified xsi:type="dcterms:W3CDTF">2019-03-06T20:21:08Z</dcterms:modified>
</cp:coreProperties>
</file>